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  <p:sldMasterId id="2147483708" r:id="rId8"/>
    <p:sldMasterId id="2147483720" r:id="rId9"/>
    <p:sldMasterId id="2147483732" r:id="rId10"/>
    <p:sldMasterId id="2147483696" r:id="rId11"/>
    <p:sldMasterId id="2147483744" r:id="rId12"/>
  </p:sldMasterIdLst>
  <p:notesMasterIdLst>
    <p:notesMasterId r:id="rId29"/>
  </p:notesMasterIdLst>
  <p:sldIdLst>
    <p:sldId id="256" r:id="rId13"/>
    <p:sldId id="258" r:id="rId14"/>
    <p:sldId id="266" r:id="rId15"/>
    <p:sldId id="267" r:id="rId16"/>
    <p:sldId id="268" r:id="rId17"/>
    <p:sldId id="270" r:id="rId18"/>
    <p:sldId id="271" r:id="rId19"/>
    <p:sldId id="272" r:id="rId20"/>
    <p:sldId id="269" r:id="rId21"/>
    <p:sldId id="273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F62557B-8C24-98BA-739C-F5CC807D2707}" name="Kerr Castle" initials="KC" userId="S::k.castle@qaa.ac.uk::e82a66c0-0917-42fe-9517-02330ba15e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61AC"/>
    <a:srgbClr val="00AEEF"/>
    <a:srgbClr val="8CC63F"/>
    <a:srgbClr val="EBE729"/>
    <a:srgbClr val="E31937"/>
    <a:srgbClr val="F89828"/>
    <a:srgbClr val="EC008C"/>
    <a:srgbClr val="003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D73BC5-5F1C-5722-CF2B-16E6C35B5FDE}" v="6" dt="2023-04-05T08:46:35.994"/>
    <p1510:client id="{74564BC2-EDDF-2177-6CDF-553F964FF2F6}" v="97" dt="2023-04-04T11:01:24.833"/>
    <p1510:client id="{8C82EDDA-7E34-1EAC-47A9-C4B6DB49A610}" v="19" dt="2023-04-04T11:02:53.554"/>
    <p1510:client id="{CF34E252-233B-B1AA-FA69-8136DF65F488}" v="21" dt="2023-04-05T08:37:41.335"/>
    <p1510:client id="{F027FC2D-6852-310C-32F5-190CEBE0B657}" v="121" dt="2023-05-02T13:59:30.622"/>
    <p1510:client id="{F88F1596-413F-4081-A7B5-55CB3A62C2EF}" v="197" dt="2023-03-30T17:28:24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2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microsoft.com/office/2018/10/relationships/authors" Target="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 Castle" userId="S::k.castle@qaa.ac.uk::e82a66c0-0917-42fe-9517-02330ba15e4f" providerId="AD" clId="Web-{F027FC2D-6852-310C-32F5-190CEBE0B657}"/>
    <pc:docChg chg="modSld">
      <pc:chgData name="Kerr Castle" userId="S::k.castle@qaa.ac.uk::e82a66c0-0917-42fe-9517-02330ba15e4f" providerId="AD" clId="Web-{F027FC2D-6852-310C-32F5-190CEBE0B657}" dt="2023-05-02T13:59:38.184" v="232"/>
      <pc:docMkLst>
        <pc:docMk/>
      </pc:docMkLst>
      <pc:sldChg chg="modSp modNotes">
        <pc:chgData name="Kerr Castle" userId="S::k.castle@qaa.ac.uk::e82a66c0-0917-42fe-9517-02330ba15e4f" providerId="AD" clId="Web-{F027FC2D-6852-310C-32F5-190CEBE0B657}" dt="2023-05-02T13:46:49.393" v="80"/>
        <pc:sldMkLst>
          <pc:docMk/>
          <pc:sldMk cId="3378575653" sldId="258"/>
        </pc:sldMkLst>
        <pc:graphicFrameChg chg="mod modGraphic">
          <ac:chgData name="Kerr Castle" userId="S::k.castle@qaa.ac.uk::e82a66c0-0917-42fe-9517-02330ba15e4f" providerId="AD" clId="Web-{F027FC2D-6852-310C-32F5-190CEBE0B657}" dt="2023-05-02T13:39:36.612" v="7"/>
          <ac:graphicFrameMkLst>
            <pc:docMk/>
            <pc:sldMk cId="3378575653" sldId="258"/>
            <ac:graphicFrameMk id="4" creationId="{00000000-0000-0000-0000-000000000000}"/>
          </ac:graphicFrameMkLst>
        </pc:graphicFrameChg>
      </pc:sldChg>
      <pc:sldChg chg="modSp modNotes">
        <pc:chgData name="Kerr Castle" userId="S::k.castle@qaa.ac.uk::e82a66c0-0917-42fe-9517-02330ba15e4f" providerId="AD" clId="Web-{F027FC2D-6852-310C-32F5-190CEBE0B657}" dt="2023-05-02T13:46:38.799" v="76"/>
        <pc:sldMkLst>
          <pc:docMk/>
          <pc:sldMk cId="2078216279" sldId="266"/>
        </pc:sldMkLst>
        <pc:spChg chg="mod">
          <ac:chgData name="Kerr Castle" userId="S::k.castle@qaa.ac.uk::e82a66c0-0917-42fe-9517-02330ba15e4f" providerId="AD" clId="Web-{F027FC2D-6852-310C-32F5-190CEBE0B657}" dt="2023-05-02T13:44:40.623" v="48" actId="20577"/>
          <ac:spMkLst>
            <pc:docMk/>
            <pc:sldMk cId="2078216279" sldId="266"/>
            <ac:spMk id="3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F027FC2D-6852-310C-32F5-190CEBE0B657}" dt="2023-05-02T13:47:32.816" v="94"/>
        <pc:sldMkLst>
          <pc:docMk/>
          <pc:sldMk cId="2695799363" sldId="267"/>
        </pc:sldMkLst>
        <pc:spChg chg="mod">
          <ac:chgData name="Kerr Castle" userId="S::k.castle@qaa.ac.uk::e82a66c0-0917-42fe-9517-02330ba15e4f" providerId="AD" clId="Web-{F027FC2D-6852-310C-32F5-190CEBE0B657}" dt="2023-05-02T13:46:56.815" v="81" actId="20577"/>
          <ac:spMkLst>
            <pc:docMk/>
            <pc:sldMk cId="2695799363" sldId="267"/>
            <ac:spMk id="5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F027FC2D-6852-310C-32F5-190CEBE0B657}" dt="2023-05-02T13:49:34.008" v="103"/>
        <pc:sldMkLst>
          <pc:docMk/>
          <pc:sldMk cId="811635066" sldId="268"/>
        </pc:sldMkLst>
        <pc:spChg chg="mod">
          <ac:chgData name="Kerr Castle" userId="S::k.castle@qaa.ac.uk::e82a66c0-0917-42fe-9517-02330ba15e4f" providerId="AD" clId="Web-{F027FC2D-6852-310C-32F5-190CEBE0B657}" dt="2023-05-02T13:49:03.897" v="96" actId="20577"/>
          <ac:spMkLst>
            <pc:docMk/>
            <pc:sldMk cId="811635066" sldId="268"/>
            <ac:spMk id="3" creationId="{00000000-0000-0000-0000-000000000000}"/>
          </ac:spMkLst>
        </pc:spChg>
      </pc:sldChg>
      <pc:sldChg chg="modNotes">
        <pc:chgData name="Kerr Castle" userId="S::k.castle@qaa.ac.uk::e82a66c0-0917-42fe-9517-02330ba15e4f" providerId="AD" clId="Web-{F027FC2D-6852-310C-32F5-190CEBE0B657}" dt="2023-05-02T13:52:51.202" v="138"/>
        <pc:sldMkLst>
          <pc:docMk/>
          <pc:sldMk cId="1284742281" sldId="269"/>
        </pc:sldMkLst>
      </pc:sldChg>
      <pc:sldChg chg="modNotes">
        <pc:chgData name="Kerr Castle" userId="S::k.castle@qaa.ac.uk::e82a66c0-0917-42fe-9517-02330ba15e4f" providerId="AD" clId="Web-{F027FC2D-6852-310C-32F5-190CEBE0B657}" dt="2023-05-02T13:50:06.337" v="106"/>
        <pc:sldMkLst>
          <pc:docMk/>
          <pc:sldMk cId="268232359" sldId="270"/>
        </pc:sldMkLst>
      </pc:sldChg>
      <pc:sldChg chg="modSp modNotes">
        <pc:chgData name="Kerr Castle" userId="S::k.castle@qaa.ac.uk::e82a66c0-0917-42fe-9517-02330ba15e4f" providerId="AD" clId="Web-{F027FC2D-6852-310C-32F5-190CEBE0B657}" dt="2023-05-02T13:50:51.948" v="115"/>
        <pc:sldMkLst>
          <pc:docMk/>
          <pc:sldMk cId="2227881131" sldId="271"/>
        </pc:sldMkLst>
        <pc:spChg chg="mod">
          <ac:chgData name="Kerr Castle" userId="S::k.castle@qaa.ac.uk::e82a66c0-0917-42fe-9517-02330ba15e4f" providerId="AD" clId="Web-{F027FC2D-6852-310C-32F5-190CEBE0B657}" dt="2023-05-02T13:50:39.604" v="108" actId="20577"/>
          <ac:spMkLst>
            <pc:docMk/>
            <pc:sldMk cId="2227881131" sldId="271"/>
            <ac:spMk id="3" creationId="{00000000-0000-0000-0000-000000000000}"/>
          </ac:spMkLst>
        </pc:spChg>
      </pc:sldChg>
      <pc:sldChg chg="modSp">
        <pc:chgData name="Kerr Castle" userId="S::k.castle@qaa.ac.uk::e82a66c0-0917-42fe-9517-02330ba15e4f" providerId="AD" clId="Web-{F027FC2D-6852-310C-32F5-190CEBE0B657}" dt="2023-05-02T13:51:43.106" v="128" actId="20577"/>
        <pc:sldMkLst>
          <pc:docMk/>
          <pc:sldMk cId="2577867068" sldId="272"/>
        </pc:sldMkLst>
        <pc:spChg chg="mod">
          <ac:chgData name="Kerr Castle" userId="S::k.castle@qaa.ac.uk::e82a66c0-0917-42fe-9517-02330ba15e4f" providerId="AD" clId="Web-{F027FC2D-6852-310C-32F5-190CEBE0B657}" dt="2023-05-02T13:51:43.106" v="128" actId="20577"/>
          <ac:spMkLst>
            <pc:docMk/>
            <pc:sldMk cId="2577867068" sldId="272"/>
            <ac:spMk id="5" creationId="{00000000-0000-0000-0000-000000000000}"/>
          </ac:spMkLst>
        </pc:spChg>
      </pc:sldChg>
      <pc:sldChg chg="modSp modNotes">
        <pc:chgData name="Kerr Castle" userId="S::k.castle@qaa.ac.uk::e82a66c0-0917-42fe-9517-02330ba15e4f" providerId="AD" clId="Web-{F027FC2D-6852-310C-32F5-190CEBE0B657}" dt="2023-05-02T13:56:09.349" v="155"/>
        <pc:sldMkLst>
          <pc:docMk/>
          <pc:sldMk cId="1117489117" sldId="273"/>
        </pc:sldMkLst>
        <pc:spChg chg="mod">
          <ac:chgData name="Kerr Castle" userId="S::k.castle@qaa.ac.uk::e82a66c0-0917-42fe-9517-02330ba15e4f" providerId="AD" clId="Web-{F027FC2D-6852-310C-32F5-190CEBE0B657}" dt="2023-05-02T13:55:31.332" v="146" actId="20577"/>
          <ac:spMkLst>
            <pc:docMk/>
            <pc:sldMk cId="1117489117" sldId="273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F027FC2D-6852-310C-32F5-190CEBE0B657}" dt="2023-05-02T13:55:47.255" v="153" actId="20577"/>
          <ac:spMkLst>
            <pc:docMk/>
            <pc:sldMk cId="1117489117" sldId="273"/>
            <ac:spMk id="3" creationId="{00000000-0000-0000-0000-000000000000}"/>
          </ac:spMkLst>
        </pc:spChg>
      </pc:sldChg>
      <pc:sldChg chg="modNotes">
        <pc:chgData name="Kerr Castle" userId="S::k.castle@qaa.ac.uk::e82a66c0-0917-42fe-9517-02330ba15e4f" providerId="AD" clId="Web-{F027FC2D-6852-310C-32F5-190CEBE0B657}" dt="2023-05-02T13:57:01.367" v="184"/>
        <pc:sldMkLst>
          <pc:docMk/>
          <pc:sldMk cId="1581154051" sldId="275"/>
        </pc:sldMkLst>
      </pc:sldChg>
      <pc:sldChg chg="modNotes">
        <pc:chgData name="Kerr Castle" userId="S::k.castle@qaa.ac.uk::e82a66c0-0917-42fe-9517-02330ba15e4f" providerId="AD" clId="Web-{F027FC2D-6852-310C-32F5-190CEBE0B657}" dt="2023-05-02T13:57:57.572" v="194"/>
        <pc:sldMkLst>
          <pc:docMk/>
          <pc:sldMk cId="3948786653" sldId="276"/>
        </pc:sldMkLst>
      </pc:sldChg>
      <pc:sldChg chg="modSp modNotes">
        <pc:chgData name="Kerr Castle" userId="S::k.castle@qaa.ac.uk::e82a66c0-0917-42fe-9517-02330ba15e4f" providerId="AD" clId="Web-{F027FC2D-6852-310C-32F5-190CEBE0B657}" dt="2023-05-02T13:58:33.104" v="216"/>
        <pc:sldMkLst>
          <pc:docMk/>
          <pc:sldMk cId="323725109" sldId="277"/>
        </pc:sldMkLst>
        <pc:spChg chg="mod">
          <ac:chgData name="Kerr Castle" userId="S::k.castle@qaa.ac.uk::e82a66c0-0917-42fe-9517-02330ba15e4f" providerId="AD" clId="Web-{F027FC2D-6852-310C-32F5-190CEBE0B657}" dt="2023-05-02T13:58:04.353" v="199" actId="20577"/>
          <ac:spMkLst>
            <pc:docMk/>
            <pc:sldMk cId="323725109" sldId="277"/>
            <ac:spMk id="2" creationId="{00000000-0000-0000-0000-000000000000}"/>
          </ac:spMkLst>
        </pc:spChg>
        <pc:spChg chg="mod">
          <ac:chgData name="Kerr Castle" userId="S::k.castle@qaa.ac.uk::e82a66c0-0917-42fe-9517-02330ba15e4f" providerId="AD" clId="Web-{F027FC2D-6852-310C-32F5-190CEBE0B657}" dt="2023-05-02T13:58:09.900" v="206" actId="20577"/>
          <ac:spMkLst>
            <pc:docMk/>
            <pc:sldMk cId="323725109" sldId="277"/>
            <ac:spMk id="3" creationId="{00000000-0000-0000-0000-000000000000}"/>
          </ac:spMkLst>
        </pc:spChg>
      </pc:sldChg>
      <pc:sldChg chg="modNotes">
        <pc:chgData name="Kerr Castle" userId="S::k.castle@qaa.ac.uk::e82a66c0-0917-42fe-9517-02330ba15e4f" providerId="AD" clId="Web-{F027FC2D-6852-310C-32F5-190CEBE0B657}" dt="2023-05-02T13:58:48.652" v="219"/>
        <pc:sldMkLst>
          <pc:docMk/>
          <pc:sldMk cId="2886485275" sldId="278"/>
        </pc:sldMkLst>
      </pc:sldChg>
      <pc:sldChg chg="modSp modNotes">
        <pc:chgData name="Kerr Castle" userId="S::k.castle@qaa.ac.uk::e82a66c0-0917-42fe-9517-02330ba15e4f" providerId="AD" clId="Web-{F027FC2D-6852-310C-32F5-190CEBE0B657}" dt="2023-05-02T13:59:30.059" v="230"/>
        <pc:sldMkLst>
          <pc:docMk/>
          <pc:sldMk cId="3704617024" sldId="279"/>
        </pc:sldMkLst>
        <pc:spChg chg="mod">
          <ac:chgData name="Kerr Castle" userId="S::k.castle@qaa.ac.uk::e82a66c0-0917-42fe-9517-02330ba15e4f" providerId="AD" clId="Web-{F027FC2D-6852-310C-32F5-190CEBE0B657}" dt="2023-05-02T13:58:56.589" v="220" actId="20577"/>
          <ac:spMkLst>
            <pc:docMk/>
            <pc:sldMk cId="3704617024" sldId="279"/>
            <ac:spMk id="3" creationId="{00000000-0000-0000-0000-000000000000}"/>
          </ac:spMkLst>
        </pc:spChg>
      </pc:sldChg>
      <pc:sldChg chg="modNotes">
        <pc:chgData name="Kerr Castle" userId="S::k.castle@qaa.ac.uk::e82a66c0-0917-42fe-9517-02330ba15e4f" providerId="AD" clId="Web-{F027FC2D-6852-310C-32F5-190CEBE0B657}" dt="2023-05-02T13:59:38.184" v="232"/>
        <pc:sldMkLst>
          <pc:docMk/>
          <pc:sldMk cId="1065134811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554A0-C589-4C69-B15E-8FE0BAFAC7B9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3EC6D-81D4-42F3-B9EC-802D47E14E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22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y.sagepub.com/garvey4e/instructor-resources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lutterbuck-cmi.com/briefings/when-and-how-to-give-advice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Overview of the first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777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Here link to Clutterbuck, 'What makes a good coaching or mentoring relationship': https://clutterbuck-cmi.com/briefings/what-makes-a-good-coaching-or-mentoring-relationship/</a:t>
            </a:r>
            <a:endParaRPr lang="en-US" dirty="0"/>
          </a:p>
          <a:p>
            <a:r>
              <a:rPr lang="en-GB"/>
              <a:t>And Garvey &amp; Stokes (2022) </a:t>
            </a:r>
            <a:r>
              <a:rPr lang="en-GB" dirty="0">
                <a:hlinkClick r:id="rId3"/>
              </a:rPr>
              <a:t>https://study.sagepub.com/garvey4e/instructor-resources</a:t>
            </a:r>
            <a:r>
              <a:rPr lang="en-GB" dirty="0"/>
              <a:t> </a:t>
            </a:r>
            <a:endParaRPr lang="en-GB" dirty="0">
              <a:cs typeface="Calibri"/>
            </a:endParaRPr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171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Draw upon Darwin, A. Characteristics ascribed to mentors by their protégés. In The Situational Mentor; Clutterbuck, D., Lane, G., Eds.; Gower Publishing Limited: Burlington, VT, USA, 2004; pp. 1–15. </a:t>
            </a:r>
            <a:endParaRPr lang="en-GB"/>
          </a:p>
          <a:p>
            <a:r>
              <a:rPr lang="en-GB" dirty="0"/>
              <a:t>Darling, L.A.W. What do Nurses Want in a Mentor? J. </a:t>
            </a:r>
            <a:r>
              <a:rPr lang="en-GB" dirty="0" err="1"/>
              <a:t>Nurs</a:t>
            </a:r>
            <a:r>
              <a:rPr lang="en-GB" dirty="0"/>
              <a:t>. Adm. 1984, 14, 42–44. McSherry R, Snowden M. Exploring Primary Healthcare Students and Their Mentors’ Awareness of Mentorship and Clinical Governance as Part of a Local Continuing Professional Development (CPD) Program: Findings of a Quantitative Survey. Healthcare. 2019; 7(4):113. https://doi.org/10.3390/healthcare7040113 to explore each of the characteristics. Which are important to the relationship? Likely to be distinct differences.</a:t>
            </a: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834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the group to identify the multiplicity of barriers using their experience and perspectives.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090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Link to Garvey and Stokes' case study. Emphasise the link to the relationship, and the nature of the role and purpose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695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Encourage the development  of creative strategies of fostering a relationship but with a real world/practice focus. Suggest drawing up a "top tips" guide.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4552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Reflection upon the session. Invite questions and unresolved challenges. Direct to reading.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15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Encourage participants to reflect on their skill set in relation to the eight key competence categories. This can be used as a basis of goal setting as part of development planning.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7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the notion of “what is a mentor?” Brainstorm what participants view as mentoring and tease out the differences and similarities.</a:t>
            </a:r>
          </a:p>
          <a:p>
            <a:r>
              <a:rPr lang="en-GB" dirty="0"/>
              <a:t>Useful reading: Garvey, B, &amp; Stokes, P. (2022) Coaching and Mentoring: Theory and Practice. Additional key resources to support this session can be found at: https://study.sagepub.com/garvey4e/instructor-resources</a:t>
            </a:r>
            <a:endParaRPr lang="en-GB" dirty="0">
              <a:cs typeface="Calibri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818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Garvey, B, &amp; Stokes, P. (2022) illustrates this comparison very well. Some useful case studies can be drawn from this text to inform this.</a:t>
            </a:r>
          </a:p>
          <a:p>
            <a:r>
              <a:rPr lang="en-GB" dirty="0"/>
              <a:t>Facilitate a group discussion on “their” perception of what these roles are… some may be familiar with skills coach, or learning mentor,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948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Reinforce the importance of Growth and Rapport… linked to the importance of a developing relationship. Acknowledge that there may be differences depending upon the role… e.g. mentor performance related coach and the nurturing of a mentor 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758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discussion reflects the view of David Clutterbuck: </a:t>
            </a:r>
            <a:r>
              <a:rPr lang="en-GB" dirty="0">
                <a:hlinkClick r:id="rId3"/>
              </a:rPr>
              <a:t>https://clutterbuck-cmi.com/briefings/when-and-how-to-give-advice/</a:t>
            </a: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Tease out the notion of directive and non-directive guidance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163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aim of this activity is to introduce the notion of complexity, context and the multi faceted nature of mentoring and coaching 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636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the notion of self and social construction and mentoring. Difficult to define and agree a term due to competing demands, influence of context, etc.</a:t>
            </a:r>
          </a:p>
          <a:p>
            <a:endParaRPr lang="en-GB" dirty="0"/>
          </a:p>
          <a:p>
            <a:r>
              <a:rPr lang="en-GB" dirty="0"/>
              <a:t>Further info can be found at: Snowden, M &amp; Halsall, J. (2019) Mentoring and Postgraduate Supervision. In: Snowden, M. &amp; Halsall, J., 1 Jan 2019, Mentorship, Leadership, and Research: Their Place within the Social Science Curriculum. Snowden, M. &amp; Halsall, J. (eds.). Springer International Publishing AG, p. 61-70.</a:t>
            </a:r>
            <a:endParaRPr lang="en-GB" dirty="0">
              <a:cs typeface="Calibri" panose="020F0502020204030204"/>
            </a:endParaRPr>
          </a:p>
          <a:p>
            <a:endParaRPr lang="en-GB" dirty="0"/>
          </a:p>
          <a:p>
            <a:r>
              <a:rPr lang="en-GB" dirty="0"/>
              <a:t>See also Snowden, M. and Hardy, T. (2012) ‘Peer mentorship and positive effects on student mentor and mentee retention and academic success’ Widening Participation and Lifelong Learning, 14, pp. 76-92. ISSN 1466-6529 </a:t>
            </a:r>
            <a:endParaRPr lang="en-GB" dirty="0">
              <a:cs typeface="Calibri" panose="020F0502020204030204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733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aim here is to reflect upon the desire of mentoring both for mentor and protégé. What do both parties get out of the relationship?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33EC6D-81D4-42F3-B9EC-802D47E14E2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6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40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74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45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9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843EB9D-DE8E-5B4F-B152-00390DA0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940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0DB9AD-DBFE-864D-ADA9-18B1C8999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09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12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440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5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09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28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2B79A0-AC8B-EC45-933B-B72C4E11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958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464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79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3AC9CE3-AC9E-DA4E-A028-04E755003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44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12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D547BF5-62A4-6B4D-A54A-5EAA23D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4261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15F819E4-A2BC-6349-A398-68A1017C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367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0C51D3F-ABC7-264A-A397-F5FC902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64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2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613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8504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793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424BA8-E499-E844-B6B1-5C6A0C357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2241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295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866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D419508-A173-9D46-9CD2-C5ECB157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3148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095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E9FF6A0-6228-324B-840E-2820A5B8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54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8EFAB1B-4E0B-0548-B432-C48A2A0C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2450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71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76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592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255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036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DBFCBFC-4D57-BC48-BE4B-1B1915EC4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1697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8341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85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7413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693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BCAAE72-D2C9-9842-BD78-156687FFC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4723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23B14-1318-0148-A566-C1188B1B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17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1116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8F63CA9D-8328-F14D-B9D9-98F0E6D2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8659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019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420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08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9A2DB7C-6579-E342-88D6-8C38618E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5579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960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905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0FFB2F-C7E7-3146-BE77-B60A9C23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4564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7958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6037518-70D6-EA48-9F54-EE7E2358E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554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E115BB4-6B0E-2A4D-BDEB-0FAA980D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411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BEB1937-35D7-9243-B8AE-E57832681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331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201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126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799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CEBCA2A-72EA-C64A-AB81-AAE35B63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5532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342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7374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DD0DF87-7525-7F48-8C09-5914CB62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5628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8600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7F0AD9A-D6AB-F947-9DA3-90283F8B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4653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9BD23A9D-77F7-8F4C-8EF1-ECA88FAA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0724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0D6F584-40F9-BE4D-A8E9-ED82E3FD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32135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913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8918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294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156DE6-388B-6D48-8FE3-DE904A8B1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2840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170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9086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4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61871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8631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5135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459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842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060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75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27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723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664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13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42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9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3E7E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5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C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C008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7A33962-31B9-184C-BD8B-ADFA5BB80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880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7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F89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F89828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164394F4-DFE7-754E-ADBF-0FE58C81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8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31937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9DC2AC7-4D28-DA40-8AC6-A10F788F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1723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5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8C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8CC63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04292A9C-DC1B-AF43-A10A-6B40029D3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1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AEE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E739F6E-8D2B-9345-B065-FF86CA75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2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526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5261A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248DFBBD-80D4-9746-B9EB-AE4EEC06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66055" y="197443"/>
            <a:ext cx="1620745" cy="56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BE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BE729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54256" y="188640"/>
            <a:ext cx="1532544" cy="53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7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091A471-E658-364A-91A6-89B1DDE28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3514D-9423-474A-9F2C-8F5A90B37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72D7EF8-2E7B-6546-B104-464F791C8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38D0-A28F-C442-A6F2-942F4930B31C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90BC487-91A2-374D-B254-A1082ADD2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1D9233F-4730-AB4D-BDF0-DC6C68EA8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532E6-B991-9F43-B380-07AC97AFE3F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24A75E-D9E2-D240-8CD2-513E9BE8D7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9147600" cy="514976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390D60-2BB2-2E4E-B8E8-36B01B0A020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927690"/>
            <a:ext cx="1247226" cy="17173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FE11AD4-BB94-0B4B-9B97-F0F7FDFAFB0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16832"/>
            <a:ext cx="1065370" cy="17281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08705DB-A65C-1543-A087-9D51D189B5C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06881"/>
            <a:ext cx="2463800" cy="15113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BB86C5E-EDE6-CF4A-A0CE-A2F052CE9C10}"/>
              </a:ext>
            </a:extLst>
          </p:cNvPr>
          <p:cNvSpPr/>
          <p:nvPr userDrawn="1"/>
        </p:nvSpPr>
        <p:spPr>
          <a:xfrm>
            <a:off x="0" y="3579359"/>
            <a:ext cx="9144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Uni-of-the-year.png">
            <a:extLst>
              <a:ext uri="{FF2B5EF4-FFF2-40B4-BE49-F238E27FC236}">
                <a16:creationId xmlns:a16="http://schemas.microsoft.com/office/drawing/2014/main" id="{776444D7-42B1-AF44-954A-89367773500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509120"/>
            <a:ext cx="1864166" cy="12241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5EAF08D-62EA-C04D-A4BA-CA0613D9D2F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92" y="2258765"/>
            <a:ext cx="1840264" cy="95421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14B85B6-E86D-C74F-8549-7429102843E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532672"/>
            <a:ext cx="1807441" cy="112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7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mccuk.org/Common/Uploaded%20files/Resources/EMCC_competencies2021.pdf%20&#8203;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>
                <a:ea typeface="+mj-lt"/>
                <a:cs typeface="+mj-lt"/>
              </a:rPr>
            </a:br>
            <a:br>
              <a:rPr lang="en-GB">
                <a:ea typeface="+mj-lt"/>
                <a:cs typeface="+mj-lt"/>
              </a:rPr>
            </a:br>
            <a:br>
              <a:rPr lang="en-GB">
                <a:ea typeface="+mj-lt"/>
                <a:cs typeface="+mj-lt"/>
              </a:rPr>
            </a:br>
            <a:br>
              <a:rPr lang="en-GB">
                <a:ea typeface="+mj-lt"/>
                <a:cs typeface="+mj-lt"/>
              </a:rPr>
            </a:br>
            <a:br>
              <a:rPr lang="en-GB">
                <a:ea typeface="+mj-lt"/>
                <a:cs typeface="+mj-lt"/>
              </a:rPr>
            </a:br>
            <a:r>
              <a:rPr lang="en-GB" b="1">
                <a:ea typeface="+mj-lt"/>
                <a:cs typeface="+mj-lt"/>
              </a:rPr>
              <a:t>Coaching and Mentoring: </a:t>
            </a:r>
            <a:br>
              <a:rPr lang="en-GB" b="1">
                <a:ea typeface="+mj-lt"/>
                <a:cs typeface="+mj-lt"/>
              </a:rPr>
            </a:br>
            <a:r>
              <a:rPr lang="en-GB" b="1">
                <a:ea typeface="+mj-lt"/>
                <a:cs typeface="+mj-lt"/>
              </a:rPr>
              <a:t>an “How to” learning opportunity</a:t>
            </a:r>
            <a:br>
              <a:rPr lang="en-GB" b="1">
                <a:ea typeface="+mj-lt"/>
                <a:cs typeface="+mj-lt"/>
              </a:rPr>
            </a:br>
            <a:br>
              <a:rPr lang="en-GB" sz="3200">
                <a:ea typeface="+mj-lt"/>
                <a:cs typeface="+mj-lt"/>
              </a:rPr>
            </a:br>
            <a:r>
              <a:rPr lang="en-GB" sz="3200">
                <a:ea typeface="+mj-lt"/>
                <a:cs typeface="+mj-lt"/>
              </a:rPr>
              <a:t> Theme 1: The concept of mentoring</a:t>
            </a:r>
          </a:p>
          <a:p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888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/>
              <a:t>In your breakout room (15 minutes):</a:t>
            </a:r>
            <a:br>
              <a:rPr lang="en-GB" dirty="0"/>
            </a:br>
            <a:r>
              <a:rPr lang="en-GB" b="1" dirty="0"/>
              <a:t>What are the personal influences on the MC Relationship?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7" y="2828528"/>
            <a:ext cx="6635121" cy="275328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 algn="l">
              <a:buChar char="•"/>
            </a:pPr>
            <a:r>
              <a:rPr lang="en-GB"/>
              <a:t>Why do I wish to coach/mentor?</a:t>
            </a:r>
            <a:endParaRPr lang="en-US">
              <a:cs typeface="Calibri"/>
            </a:endParaRPr>
          </a:p>
          <a:p>
            <a:pPr marL="457200" indent="-457200" algn="l">
              <a:buChar char="•"/>
            </a:pPr>
            <a:r>
              <a:rPr lang="en-GB" dirty="0"/>
              <a:t>What will I get out of it?</a:t>
            </a:r>
            <a:endParaRPr lang="en-GB" dirty="0">
              <a:cs typeface="Calibri"/>
            </a:endParaRPr>
          </a:p>
          <a:p>
            <a:pPr marL="457200" indent="-457200" algn="l">
              <a:buChar char="•"/>
            </a:pPr>
            <a:r>
              <a:rPr lang="en-GB" dirty="0"/>
              <a:t>What will my protege get out of it?</a:t>
            </a:r>
            <a:endParaRPr lang="en-GB" dirty="0">
              <a:cs typeface="Calibri"/>
            </a:endParaRPr>
          </a:p>
          <a:p>
            <a:pPr marL="457200" indent="-457200" algn="l">
              <a:buChar char="•"/>
            </a:pPr>
            <a:r>
              <a:rPr lang="en-GB" dirty="0"/>
              <a:t>What's the motive? </a:t>
            </a:r>
            <a:endParaRPr lang="en-GB" dirty="0">
              <a:cs typeface="Calibri"/>
            </a:endParaRPr>
          </a:p>
          <a:p>
            <a:pPr marL="457200" indent="-457200" algn="l">
              <a:buChar char="•"/>
            </a:pPr>
            <a:r>
              <a:rPr lang="en-GB" dirty="0"/>
              <a:t>What are the motivators?</a:t>
            </a:r>
            <a:endParaRPr lang="en-GB" dirty="0">
              <a:cs typeface="Calibri"/>
            </a:endParaRPr>
          </a:p>
          <a:p>
            <a:pPr marL="457200" indent="-457200" algn="l">
              <a:buChar char="•"/>
            </a:pPr>
            <a:r>
              <a:rPr lang="en-GB" dirty="0"/>
              <a:t>Does this affect the relationship?</a:t>
            </a:r>
            <a:endParaRPr lang="en-GB" dirty="0">
              <a:cs typeface="Calibri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489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What are the key features of a successful relationship?</a:t>
            </a:r>
            <a:endParaRPr lang="en-GB" b="1"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987" y="2837746"/>
            <a:ext cx="6622025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Discuss your ideas using the chat box…</a:t>
            </a:r>
          </a:p>
        </p:txBody>
      </p:sp>
    </p:spTree>
    <p:extLst>
      <p:ext uri="{BB962C8B-B14F-4D97-AF65-F5344CB8AC3E}">
        <p14:creationId xmlns:p14="http://schemas.microsoft.com/office/powerpoint/2010/main" val="158115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/>
              <a:t>Characteristics</a:t>
            </a:r>
            <a:endParaRPr lang="en-GB" sz="3200">
              <a:cs typeface="Calibri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/>
              <a:t>•	Approachable</a:t>
            </a:r>
          </a:p>
          <a:p>
            <a:pPr marL="0" indent="0">
              <a:buNone/>
            </a:pPr>
            <a:r>
              <a:rPr lang="en-GB"/>
              <a:t>•	Friendly</a:t>
            </a:r>
          </a:p>
          <a:p>
            <a:pPr marL="0" indent="0">
              <a:buNone/>
            </a:pPr>
            <a:r>
              <a:rPr lang="en-GB"/>
              <a:t>•	Nice</a:t>
            </a:r>
          </a:p>
          <a:p>
            <a:pPr marL="0" indent="0">
              <a:buNone/>
            </a:pPr>
            <a:r>
              <a:rPr lang="en-GB"/>
              <a:t>•	Non judgmental</a:t>
            </a:r>
          </a:p>
          <a:p>
            <a:pPr marL="0" indent="0">
              <a:buNone/>
            </a:pPr>
            <a:r>
              <a:rPr lang="en-GB"/>
              <a:t>•	Patient</a:t>
            </a:r>
          </a:p>
          <a:p>
            <a:pPr marL="0" indent="0">
              <a:buNone/>
            </a:pPr>
            <a:r>
              <a:rPr lang="en-GB"/>
              <a:t>•	Enthusiastic</a:t>
            </a:r>
          </a:p>
          <a:p>
            <a:pPr marL="0" indent="0">
              <a:buNone/>
            </a:pPr>
            <a:r>
              <a:rPr lang="en-GB"/>
              <a:t>•	Negotiation Skills</a:t>
            </a:r>
          </a:p>
          <a:p>
            <a:r>
              <a:rPr lang="en-GB"/>
              <a:t>       Willingness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/>
              <a:t>•	Trust worthy</a:t>
            </a:r>
          </a:p>
          <a:p>
            <a:pPr marL="0" indent="0">
              <a:buNone/>
            </a:pPr>
            <a:r>
              <a:rPr lang="en-GB"/>
              <a:t>•	Communication</a:t>
            </a:r>
          </a:p>
          <a:p>
            <a:pPr marL="0" indent="0">
              <a:buNone/>
            </a:pPr>
            <a:r>
              <a:rPr lang="en-GB"/>
              <a:t>•	Empathy</a:t>
            </a:r>
          </a:p>
          <a:p>
            <a:pPr marL="0" indent="0">
              <a:buNone/>
            </a:pPr>
            <a:r>
              <a:rPr lang="en-GB"/>
              <a:t>•	Empowering</a:t>
            </a:r>
          </a:p>
          <a:p>
            <a:pPr marL="0" indent="0">
              <a:buNone/>
            </a:pPr>
            <a:r>
              <a:rPr lang="en-GB"/>
              <a:t>•	Confident</a:t>
            </a:r>
          </a:p>
          <a:p>
            <a:pPr marL="0" indent="0">
              <a:buNone/>
            </a:pPr>
            <a:r>
              <a:rPr lang="en-GB"/>
              <a:t>•	Motivation</a:t>
            </a:r>
          </a:p>
          <a:p>
            <a:pPr marL="0" indent="0">
              <a:buNone/>
            </a:pPr>
            <a:r>
              <a:rPr lang="en-GB"/>
              <a:t>•	Reflective </a:t>
            </a:r>
          </a:p>
          <a:p>
            <a:pPr marL="0" indent="0">
              <a:buNone/>
            </a:pPr>
            <a:r>
              <a:rPr lang="en-GB"/>
              <a:t>•	Leadership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8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400" dirty="0">
                <a:ea typeface="+mj-lt"/>
                <a:cs typeface="+mj-lt"/>
              </a:rPr>
              <a:t>In your breakout room (10 minutes):</a:t>
            </a:r>
            <a:br>
              <a:rPr lang="en-GB" b="1" dirty="0"/>
            </a:br>
            <a:r>
              <a:rPr lang="en-GB" b="1" dirty="0"/>
              <a:t>What are the barriers?</a:t>
            </a:r>
            <a:endParaRPr lang="en-GB" b="1" dirty="0"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What is a successful MC relationship?</a:t>
            </a:r>
            <a:endParaRPr lang="en-US"/>
          </a:p>
          <a:p>
            <a:r>
              <a:rPr lang="en-GB" dirty="0"/>
              <a:t>What are the Barriers?</a:t>
            </a:r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725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>
                <a:ea typeface="+mj-lt"/>
                <a:cs typeface="+mj-lt"/>
              </a:rPr>
              <a:t>Are the challenges you face unique?</a:t>
            </a:r>
            <a:endParaRPr lang="en-GB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485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What strategies can you utilise to promote success?</a:t>
            </a:r>
            <a:endParaRPr lang="en-GB" b="1"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How do you manage and develop the relationship?</a:t>
            </a:r>
          </a:p>
        </p:txBody>
      </p:sp>
    </p:spTree>
    <p:extLst>
      <p:ext uri="{BB962C8B-B14F-4D97-AF65-F5344CB8AC3E}">
        <p14:creationId xmlns:p14="http://schemas.microsoft.com/office/powerpoint/2010/main" val="3704617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GB" sz="3600" b="1"/>
              <a:t>Questions?</a:t>
            </a:r>
            <a:endParaRPr lang="en-US" sz="36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513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8141" y="121404"/>
            <a:ext cx="6624736" cy="778098"/>
          </a:xfrm>
        </p:spPr>
        <p:txBody>
          <a:bodyPr/>
          <a:lstStyle/>
          <a:p>
            <a:pPr algn="ctr"/>
            <a:br>
              <a:rPr lang="en-GB" sz="2800"/>
            </a:br>
            <a:r>
              <a:rPr lang="en-GB" sz="2800"/>
              <a:t>Theme 1: The concept of mentoring</a:t>
            </a:r>
            <a:br>
              <a:rPr lang="en-GB"/>
            </a:br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400500"/>
              </p:ext>
            </p:extLst>
          </p:nvPr>
        </p:nvGraphicFramePr>
        <p:xfrm>
          <a:off x="611560" y="1340768"/>
          <a:ext cx="7848872" cy="2689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0204">
                  <a:extLst>
                    <a:ext uri="{9D8B030D-6E8A-4147-A177-3AD203B41FA5}">
                      <a16:colId xmlns:a16="http://schemas.microsoft.com/office/drawing/2014/main" val="1729143472"/>
                    </a:ext>
                  </a:extLst>
                </a:gridCol>
                <a:gridCol w="4568668">
                  <a:extLst>
                    <a:ext uri="{9D8B030D-6E8A-4147-A177-3AD203B41FA5}">
                      <a16:colId xmlns:a16="http://schemas.microsoft.com/office/drawing/2014/main" val="2990277387"/>
                    </a:ext>
                  </a:extLst>
                </a:gridCol>
              </a:tblGrid>
              <a:tr h="268989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600" dirty="0">
                          <a:effectLst/>
                        </a:rPr>
                        <a:t>Understanding “Self” within mentoring/coaching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6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Defining mentoring &amp; coaching: values, beliefs and values.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How these effect and influence practice. 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Personal (including self-awareness) and Institutional influences on the relationship. </a:t>
                      </a:r>
                      <a:endParaRPr lang="en-GB"/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Managing and organising the relationship. 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Mentoring/Coaching in context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600" dirty="0">
                          <a:effectLst/>
                        </a:rPr>
                        <a:t>Self – Assessment 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217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57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/>
              <a:t>Self Assessment</a:t>
            </a:r>
            <a:endParaRPr lang="en-GB" sz="3200"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GB" sz="2400" dirty="0">
              <a:cs typeface="Calibri"/>
            </a:endParaRPr>
          </a:p>
          <a:p>
            <a:pPr marL="0" indent="0">
              <a:buNone/>
            </a:pPr>
            <a:r>
              <a:rPr lang="en-GB" sz="2400" dirty="0"/>
              <a:t>The European Mentoring and Coaching Council provide </a:t>
            </a:r>
            <a:r>
              <a:rPr lang="en-GB" sz="2400" dirty="0">
                <a:hlinkClick r:id="rId3"/>
              </a:rPr>
              <a:t>guidance</a:t>
            </a:r>
            <a:r>
              <a:rPr lang="en-GB" sz="2400" dirty="0"/>
              <a:t> on the capabilities expected from a mentor/coach (the units of learning form the basis of this course). </a:t>
            </a:r>
            <a:endParaRPr lang="en-GB" sz="2400" dirty="0">
              <a:cs typeface="Calibri"/>
            </a:endParaRP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Please reflect on these capabilities and identify those you possess and those you would like to develop (10 minutes)</a:t>
            </a:r>
            <a:endParaRPr lang="en-GB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821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b="1"/>
              <a:t>What is a mentor coach?</a:t>
            </a:r>
            <a:endParaRPr lang="en-GB" sz="3200" b="1">
              <a:cs typeface="Calibri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GB" sz="2800" dirty="0"/>
              <a:t>For some time, there has been confusion over the differences and the similarities between coaching and mentoring</a:t>
            </a:r>
            <a:endParaRPr lang="en-GB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579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4632" cy="792088"/>
          </a:xfrm>
        </p:spPr>
        <p:txBody>
          <a:bodyPr/>
          <a:lstStyle/>
          <a:p>
            <a:r>
              <a:rPr lang="en-GB" sz="3200" b="1"/>
              <a:t>Mentoring v Coaching </a:t>
            </a:r>
            <a:endParaRPr lang="en-GB" sz="3200" b="1"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276872"/>
            <a:ext cx="6656784" cy="294949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GB" dirty="0"/>
              <a:t>The modern portrayal of mentoring as a supportive, developmental, dialogic relationship between mentor and mentee is productive and an accepted starting point when exploring the term “mentor".  </a:t>
            </a:r>
            <a:endParaRPr lang="en-US" dirty="0"/>
          </a:p>
          <a:p>
            <a:endParaRPr lang="en-GB"/>
          </a:p>
          <a:p>
            <a:r>
              <a:rPr lang="en-GB" dirty="0"/>
              <a:t>Contemporary mentoring is a beneficent and non-maleficent process, fundamental in teaching, leadership and management as an enabling process to unleash the potential of individuals and organisations. 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163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8810" y="1401277"/>
            <a:ext cx="7040681" cy="3888432"/>
          </a:xfrm>
        </p:spPr>
        <p:txBody>
          <a:bodyPr/>
          <a:lstStyle/>
          <a:p>
            <a:br>
              <a:rPr lang="en-GB" sz="2800"/>
            </a:br>
            <a:r>
              <a:rPr lang="en-GB" sz="2800"/>
              <a:t>Both mentoring and coaching enable personal growth and the acquisition of new knowledge and skills. </a:t>
            </a:r>
            <a:br>
              <a:rPr lang="en-GB" sz="2800"/>
            </a:br>
            <a:br>
              <a:rPr lang="en-GB" sz="2800"/>
            </a:br>
            <a:r>
              <a:rPr lang="en-GB" sz="2800"/>
              <a:t>They both involve building rapport between two people.</a:t>
            </a:r>
            <a:endParaRPr lang="en-GB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23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7335479" cy="408483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sz="3000" dirty="0"/>
              <a:t>A mentor gives advice to their mentee based upon their knowledge, skills and experience; a coach may also give advice to their client.</a:t>
            </a:r>
            <a:endParaRPr lang="en-GB" sz="3000" dirty="0">
              <a:cs typeface="Calibri"/>
            </a:endParaRPr>
          </a:p>
          <a:p>
            <a:r>
              <a:rPr lang="en-GB" sz="3000" dirty="0"/>
              <a:t>Transferring knowledge from a highly experienced person to a person of lesser experience - coaching is essentially the provision of an environment that enables the </a:t>
            </a:r>
            <a:r>
              <a:rPr lang="en-GB" sz="3000" dirty="0" err="1"/>
              <a:t>coachee</a:t>
            </a:r>
            <a:r>
              <a:rPr lang="en-GB" sz="3000" dirty="0"/>
              <a:t> to achieve specific goals related to their work performance that are typically specific and short term.</a:t>
            </a:r>
            <a:endParaRPr lang="en-GB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788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/>
              <a:t>In your breakout room (10 minutes)</a:t>
            </a:r>
            <a:endParaRPr lang="en-GB" sz="2800">
              <a:cs typeface="Calibri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GB" sz="2400" dirty="0"/>
              <a:t>Agree on a definition of: </a:t>
            </a:r>
            <a:endParaRPr lang="en-GB" sz="2400">
              <a:cs typeface="Calibri"/>
            </a:endParaRPr>
          </a:p>
          <a:p>
            <a:pPr algn="l"/>
            <a:r>
              <a:rPr lang="en-GB" sz="2400" dirty="0"/>
              <a:t>1. Mentor</a:t>
            </a:r>
            <a:endParaRPr lang="en-GB" sz="2400">
              <a:cs typeface="Calibri"/>
            </a:endParaRPr>
          </a:p>
          <a:p>
            <a:pPr algn="l"/>
            <a:r>
              <a:rPr lang="en-GB" sz="2400" dirty="0"/>
              <a:t>2. Coach</a:t>
            </a:r>
            <a:endParaRPr lang="en-GB" sz="2400">
              <a:cs typeface="Calibri"/>
            </a:endParaRPr>
          </a:p>
          <a:p>
            <a:pPr algn="l"/>
            <a:r>
              <a:rPr lang="en-GB" sz="2400" dirty="0"/>
              <a:t>Would you describe yourself as a coach or mentor?</a:t>
            </a:r>
            <a:endParaRPr lang="en-GB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7867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b="1"/>
              <a:t>Defining a mentor/coach</a:t>
            </a:r>
            <a:endParaRPr lang="en-GB" sz="3200" b="1">
              <a:cs typeface="Calibri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Feedback</a:t>
            </a:r>
          </a:p>
          <a:p>
            <a:r>
              <a:rPr lang="en-GB"/>
              <a:t>Challenging?</a:t>
            </a:r>
          </a:p>
          <a:p>
            <a:r>
              <a:rPr lang="en-GB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284742281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ink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ang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ed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Green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Pale 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urpl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Yellow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Award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433ee3-7106-40d1-9491-a08cce743ddd" xsi:nil="true"/>
    <lcf76f155ced4ddcb4097134ff3c332f xmlns="d8230981-556f-4cb7-bc37-c4abfa4c54a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4D166249C86B4181619FC5C9CA943F" ma:contentTypeVersion="10" ma:contentTypeDescription="Create a new document." ma:contentTypeScope="" ma:versionID="2246e34a5d652cad6e836f584c6ee86b">
  <xsd:schema xmlns:xsd="http://www.w3.org/2001/XMLSchema" xmlns:xs="http://www.w3.org/2001/XMLSchema" xmlns:p="http://schemas.microsoft.com/office/2006/metadata/properties" xmlns:ns2="d8230981-556f-4cb7-bc37-c4abfa4c54a9" xmlns:ns3="1fd129f1-8607-4d74-b2f4-cb7a1279389a" xmlns:ns4="8e433ee3-7106-40d1-9491-a08cce743ddd" targetNamespace="http://schemas.microsoft.com/office/2006/metadata/properties" ma:root="true" ma:fieldsID="3fbf725d413eda7db98816b4d8513927" ns2:_="" ns3:_="" ns4:_="">
    <xsd:import namespace="d8230981-556f-4cb7-bc37-c4abfa4c54a9"/>
    <xsd:import namespace="1fd129f1-8607-4d74-b2f4-cb7a1279389a"/>
    <xsd:import namespace="8e433ee3-7106-40d1-9491-a08cce743d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30981-556f-4cb7-bc37-c4abfa4c54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007fe07-1463-45af-bec5-3880e262d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129f1-8607-4d74-b2f4-cb7a127938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33ee3-7106-40d1-9491-a08cce743dd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4e9381a9-6eb8-4507-89c0-4dc06fcb2fc9}" ma:internalName="TaxCatchAll" ma:showField="CatchAllData" ma:web="8e433ee3-7106-40d1-9491-a08cce743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0063EF-16C3-443F-8F77-076E33A6B4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F60A5-0BA8-43D4-84ED-5C1844827BDF}">
  <ds:schemaRefs>
    <ds:schemaRef ds:uri="8e433ee3-7106-40d1-9491-a08cce743ddd"/>
    <ds:schemaRef ds:uri="d8230981-556f-4cb7-bc37-c4abfa4c54a9"/>
    <ds:schemaRef ds:uri="de39fe99-9bb0-4a2d-8eab-f6dc3503e98d"/>
    <ds:schemaRef ds:uri="ec85c274-d3d7-4b06-a205-47962021e782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71D9714-FB74-417C-AE6F-E23D871D56A1}">
  <ds:schemaRefs>
    <ds:schemaRef ds:uri="1fd129f1-8607-4d74-b2f4-cb7a1279389a"/>
    <ds:schemaRef ds:uri="8e433ee3-7106-40d1-9491-a08cce743ddd"/>
    <ds:schemaRef ds:uri="d8230981-556f-4cb7-bc37-c4abfa4c54a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1297</Words>
  <Application>Microsoft Office PowerPoint</Application>
  <PresentationFormat>On-screen Show (4:3)</PresentationFormat>
  <Paragraphs>112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Blue</vt:lpstr>
      <vt:lpstr>Pink</vt:lpstr>
      <vt:lpstr>Orange</vt:lpstr>
      <vt:lpstr>Red</vt:lpstr>
      <vt:lpstr>Green</vt:lpstr>
      <vt:lpstr>Pale Blue</vt:lpstr>
      <vt:lpstr>Purple</vt:lpstr>
      <vt:lpstr>Yellow</vt:lpstr>
      <vt:lpstr>Awards</vt:lpstr>
      <vt:lpstr>     Coaching and Mentoring:  an “How to” learning opportunity   Theme 1: The concept of mentoring </vt:lpstr>
      <vt:lpstr> Theme 1: The concept of mentoring </vt:lpstr>
      <vt:lpstr>Self Assessment</vt:lpstr>
      <vt:lpstr>What is a mentor coach?</vt:lpstr>
      <vt:lpstr>Mentoring v Coaching </vt:lpstr>
      <vt:lpstr> Both mentoring and coaching enable personal growth and the acquisition of new knowledge and skills.   They both involve building rapport between two people.</vt:lpstr>
      <vt:lpstr>PowerPoint Presentation</vt:lpstr>
      <vt:lpstr>In your breakout room (10 minutes)</vt:lpstr>
      <vt:lpstr>Defining a mentor/coach</vt:lpstr>
      <vt:lpstr>In your breakout room (15 minutes): What are the personal influences on the MC Relationship?</vt:lpstr>
      <vt:lpstr>What are the key features of a successful relationship?</vt:lpstr>
      <vt:lpstr>Characteristics</vt:lpstr>
      <vt:lpstr>In your breakout room (10 minutes): What are the barriers?</vt:lpstr>
      <vt:lpstr>Are the challenges you face unique?</vt:lpstr>
      <vt:lpstr>What strategies can you utilise to promote success?</vt:lpstr>
      <vt:lpstr>PowerPoint Presentation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and Mentoring - Session 1</dc:title>
  <dc:creator>QAA</dc:creator>
  <cp:lastModifiedBy>Michael Snowden</cp:lastModifiedBy>
  <cp:revision>93</cp:revision>
  <dcterms:created xsi:type="dcterms:W3CDTF">2017-11-03T09:46:15Z</dcterms:created>
  <dcterms:modified xsi:type="dcterms:W3CDTF">2023-05-02T13:59:41Z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0x010100DA4D166249C86B4181619FC5C9CA943F</vt:lpwstr>
  </property>
  <property fmtid="{D5CDD505-2E9C-101B-9397-08002B2CF9AE}" pid="3" name="MediaServiceImageTags">
    <vt:lpwstr/>
  </property>
</Properties>
</file>