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  <p:sldMasterId id="2147483708" r:id="rId8"/>
    <p:sldMasterId id="2147483720" r:id="rId9"/>
    <p:sldMasterId id="2147483732" r:id="rId10"/>
    <p:sldMasterId id="2147483696" r:id="rId11"/>
    <p:sldMasterId id="2147483744" r:id="rId12"/>
  </p:sldMasterIdLst>
  <p:notesMasterIdLst>
    <p:notesMasterId r:id="rId21"/>
  </p:notesMasterIdLst>
  <p:sldIdLst>
    <p:sldId id="256" r:id="rId13"/>
    <p:sldId id="281" r:id="rId14"/>
    <p:sldId id="282" r:id="rId15"/>
    <p:sldId id="258" r:id="rId16"/>
    <p:sldId id="261" r:id="rId17"/>
    <p:sldId id="259" r:id="rId18"/>
    <p:sldId id="260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F62557B-8C24-98BA-739C-F5CC807D2707}" name="Kerr Castle" initials="KC" userId="S::k.castle@qaa.ac.uk::e82a66c0-0917-42fe-9517-02330ba15e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61AC"/>
    <a:srgbClr val="00AEEF"/>
    <a:srgbClr val="8CC63F"/>
    <a:srgbClr val="EBE729"/>
    <a:srgbClr val="E31937"/>
    <a:srgbClr val="F89828"/>
    <a:srgbClr val="EC008C"/>
    <a:srgbClr val="003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83B7F-C839-57E4-0035-CB22403109D8}" v="206" dt="2023-05-02T13:39:03.159"/>
    <p1510:client id="{6DFC2AB2-6082-71B7-912A-CBA84C24918F}" v="23" dt="2023-04-05T08:28:21.969"/>
    <p1510:client id="{AA2EC6A9-B57A-A778-B0D3-0E2F91048E3F}" v="114" dt="2023-04-04T10:49:23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95" autoAdjust="0"/>
    <p:restoredTop sz="93478"/>
  </p:normalViewPr>
  <p:slideViewPr>
    <p:cSldViewPr>
      <p:cViewPr varScale="1">
        <p:scale>
          <a:sx n="118" d="100"/>
          <a:sy n="118" d="100"/>
        </p:scale>
        <p:origin x="39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 Castle" userId="S::k.castle@qaa.ac.uk::e82a66c0-0917-42fe-9517-02330ba15e4f" providerId="AD" clId="Web-{3AD83B7F-C839-57E4-0035-CB22403109D8}"/>
    <pc:docChg chg="delSld modSld">
      <pc:chgData name="Kerr Castle" userId="S::k.castle@qaa.ac.uk::e82a66c0-0917-42fe-9517-02330ba15e4f" providerId="AD" clId="Web-{3AD83B7F-C839-57E4-0035-CB22403109D8}" dt="2023-05-02T13:38:59.753" v="175" actId="20577"/>
      <pc:docMkLst>
        <pc:docMk/>
      </pc:docMkLst>
      <pc:sldChg chg="modSp">
        <pc:chgData name="Kerr Castle" userId="S::k.castle@qaa.ac.uk::e82a66c0-0917-42fe-9517-02330ba15e4f" providerId="AD" clId="Web-{3AD83B7F-C839-57E4-0035-CB22403109D8}" dt="2023-05-02T13:33:00.836" v="72"/>
        <pc:sldMkLst>
          <pc:docMk/>
          <pc:sldMk cId="3378575653" sldId="258"/>
        </pc:sldMkLst>
        <pc:graphicFrameChg chg="mod modGraphic">
          <ac:chgData name="Kerr Castle" userId="S::k.castle@qaa.ac.uk::e82a66c0-0917-42fe-9517-02330ba15e4f" providerId="AD" clId="Web-{3AD83B7F-C839-57E4-0035-CB22403109D8}" dt="2023-05-02T13:33:00.836" v="72"/>
          <ac:graphicFrameMkLst>
            <pc:docMk/>
            <pc:sldMk cId="3378575653" sldId="258"/>
            <ac:graphicFrameMk id="4" creationId="{00000000-0000-0000-0000-000000000000}"/>
          </ac:graphicFrameMkLst>
        </pc:graphicFrameChg>
      </pc:sldChg>
      <pc:sldChg chg="modSp">
        <pc:chgData name="Kerr Castle" userId="S::k.castle@qaa.ac.uk::e82a66c0-0917-42fe-9517-02330ba15e4f" providerId="AD" clId="Web-{3AD83B7F-C839-57E4-0035-CB22403109D8}" dt="2023-05-02T13:34:03.213" v="128"/>
        <pc:sldMkLst>
          <pc:docMk/>
          <pc:sldMk cId="2877613495" sldId="259"/>
        </pc:sldMkLst>
        <pc:graphicFrameChg chg="mod modGraphic">
          <ac:chgData name="Kerr Castle" userId="S::k.castle@qaa.ac.uk::e82a66c0-0917-42fe-9517-02330ba15e4f" providerId="AD" clId="Web-{3AD83B7F-C839-57E4-0035-CB22403109D8}" dt="2023-05-02T13:34:03.213" v="128"/>
          <ac:graphicFrameMkLst>
            <pc:docMk/>
            <pc:sldMk cId="2877613495" sldId="259"/>
            <ac:graphicFrameMk id="4" creationId="{00000000-0000-0000-0000-000000000000}"/>
          </ac:graphicFrameMkLst>
        </pc:graphicFrameChg>
      </pc:sldChg>
      <pc:sldChg chg="modSp">
        <pc:chgData name="Kerr Castle" userId="S::k.castle@qaa.ac.uk::e82a66c0-0917-42fe-9517-02330ba15e4f" providerId="AD" clId="Web-{3AD83B7F-C839-57E4-0035-CB22403109D8}" dt="2023-05-02T13:34:53.870" v="161"/>
        <pc:sldMkLst>
          <pc:docMk/>
          <pc:sldMk cId="805710447" sldId="260"/>
        </pc:sldMkLst>
        <pc:graphicFrameChg chg="mod modGraphic">
          <ac:chgData name="Kerr Castle" userId="S::k.castle@qaa.ac.uk::e82a66c0-0917-42fe-9517-02330ba15e4f" providerId="AD" clId="Web-{3AD83B7F-C839-57E4-0035-CB22403109D8}" dt="2023-05-02T13:34:53.870" v="161"/>
          <ac:graphicFrameMkLst>
            <pc:docMk/>
            <pc:sldMk cId="805710447" sldId="260"/>
            <ac:graphicFrameMk id="7" creationId="{00000000-0000-0000-0000-000000000000}"/>
          </ac:graphicFrameMkLst>
        </pc:graphicFrameChg>
      </pc:sldChg>
      <pc:sldChg chg="modSp">
        <pc:chgData name="Kerr Castle" userId="S::k.castle@qaa.ac.uk::e82a66c0-0917-42fe-9517-02330ba15e4f" providerId="AD" clId="Web-{3AD83B7F-C839-57E4-0035-CB22403109D8}" dt="2023-05-02T13:25:33.806" v="41"/>
        <pc:sldMkLst>
          <pc:docMk/>
          <pc:sldMk cId="2679024157" sldId="261"/>
        </pc:sldMkLst>
        <pc:graphicFrameChg chg="mod modGraphic">
          <ac:chgData name="Kerr Castle" userId="S::k.castle@qaa.ac.uk::e82a66c0-0917-42fe-9517-02330ba15e4f" providerId="AD" clId="Web-{3AD83B7F-C839-57E4-0035-CB22403109D8}" dt="2023-05-02T13:25:33.806" v="41"/>
          <ac:graphicFrameMkLst>
            <pc:docMk/>
            <pc:sldMk cId="2679024157" sldId="261"/>
            <ac:graphicFrameMk id="4" creationId="{00000000-0000-0000-0000-000000000000}"/>
          </ac:graphicFrameMkLst>
        </pc:graphicFrameChg>
      </pc:sldChg>
      <pc:sldChg chg="modSp delCm">
        <pc:chgData name="Kerr Castle" userId="S::k.castle@qaa.ac.uk::e82a66c0-0917-42fe-9517-02330ba15e4f" providerId="AD" clId="Web-{3AD83B7F-C839-57E4-0035-CB22403109D8}" dt="2023-05-02T13:38:59.753" v="175" actId="20577"/>
        <pc:sldMkLst>
          <pc:docMk/>
          <pc:sldMk cId="1515790098" sldId="282"/>
        </pc:sldMkLst>
        <pc:spChg chg="mod">
          <ac:chgData name="Kerr Castle" userId="S::k.castle@qaa.ac.uk::e82a66c0-0917-42fe-9517-02330ba15e4f" providerId="AD" clId="Web-{3AD83B7F-C839-57E4-0035-CB22403109D8}" dt="2023-05-02T13:38:59.753" v="175" actId="20577"/>
          <ac:spMkLst>
            <pc:docMk/>
            <pc:sldMk cId="1515790098" sldId="282"/>
            <ac:spMk id="15" creationId="{6D48C2ED-4E5E-D4EC-91A8-55A4DC1D31B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err Castle" userId="S::k.castle@qaa.ac.uk::e82a66c0-0917-42fe-9517-02330ba15e4f" providerId="AD" clId="Web-{3AD83B7F-C839-57E4-0035-CB22403109D8}" dt="2023-05-02T13:15:00.927" v="0"/>
              <pc2:cmMkLst xmlns:pc2="http://schemas.microsoft.com/office/powerpoint/2019/9/main/command">
                <pc:docMk/>
                <pc:sldMk cId="1515790098" sldId="282"/>
                <pc2:cmMk id="{584AB3DE-4DB8-40B1-B9A9-15A2D2D2D2DC}"/>
              </pc2:cmMkLst>
            </pc226:cmChg>
          </p:ext>
        </pc:extLst>
      </pc:sldChg>
      <pc:sldChg chg="del">
        <pc:chgData name="Kerr Castle" userId="S::k.castle@qaa.ac.uk::e82a66c0-0917-42fe-9517-02330ba15e4f" providerId="AD" clId="Web-{3AD83B7F-C839-57E4-0035-CB22403109D8}" dt="2023-05-02T13:15:05.240" v="1"/>
        <pc:sldMkLst>
          <pc:docMk/>
          <pc:sldMk cId="1983940120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554A0-C589-4C69-B15E-8FE0BAFAC7B9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3EC6D-81D4-42F3-B9EC-802D47E1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22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Ensuring participants understand the “course” and provide an opportunity to “tailor” and plan for learning </a:t>
            </a:r>
            <a:r>
              <a:rPr lang="en-GB"/>
              <a:t>based upon need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7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40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74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4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45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92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843EB9D-DE8E-5B4F-B152-00390DA0F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940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40DB9AD-DBFE-864D-ADA9-18B1C8999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609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12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440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5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309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282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2B79A0-AC8B-EC45-933B-B72C4E111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958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464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779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43AC9CE3-AC9E-DA4E-A028-04E755003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44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12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D547BF5-62A4-6B4D-A54A-5EAA23D7D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4261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15F819E4-A2BC-6349-A398-68A1017C1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0367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0C51D3F-ABC7-264A-A397-F5FC902A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0648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32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6130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8504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793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7424BA8-E499-E844-B6B1-5C6A0C357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2241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295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866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D419508-A173-9D46-9CD2-C5ECB157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3148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7095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E9FF6A0-6228-324B-840E-2820A5B8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454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8EFAB1B-4E0B-0548-B432-C48A2A0CB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2450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71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769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592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255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4036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DBFCBFC-4D57-BC48-BE4B-1B1915EC4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1697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8341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8852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7413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9693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BCAAE72-D2C9-9842-BD78-156687FFC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4723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223B14-1318-0148-A566-C1188B1B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17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1116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8F63CA9D-8328-F14D-B9D9-98F0E6D2A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8659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019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420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9089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9A2DB7C-6579-E342-88D6-8C38618E0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5579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6960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1905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0FFB2F-C7E7-3146-BE77-B60A9C23E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4564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7958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6037518-70D6-EA48-9F54-EE7E2358E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0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554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E115BB4-6B0E-2A4D-BDEB-0FAA980D8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4116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BEB1937-35D7-9243-B8AE-E57832681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3331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2012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7126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3799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5CEBCA2A-72EA-C64A-AB81-AAE35B63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5532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83425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7374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DD0DF87-7525-7F48-8C09-5914CB62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5628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8600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7F0AD9A-D6AB-F947-9DA3-90283F8B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4653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9BD23A9D-77F7-8F4C-8EF1-ECA88FAA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0724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30D6F584-40F9-BE4D-A8E9-ED82E3FD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32135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9135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8918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5294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7156DE6-388B-6D48-8FE3-DE904A8B1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2840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170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9086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4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61871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8631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5135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459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0842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20607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675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727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723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664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613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42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3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89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003E7E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5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EC0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EC008C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7A33962-31B9-184C-BD8B-ADFA5BB80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880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7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F89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F89828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164394F4-DFE7-754E-ADBF-0FE58C818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98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E31937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B9DC2AC7-4D28-DA40-8AC6-A10F788F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1723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75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8C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8CC63F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04292A9C-DC1B-AF43-A10A-6B40029D3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1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00AEEF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BE739F6E-8D2B-9345-B065-FF86CA75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2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526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5261AC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248DFBBD-80D4-9746-B9EB-AE4EEC06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6055" y="197443"/>
            <a:ext cx="1620745" cy="56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EBE7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EBE729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54256" y="188640"/>
            <a:ext cx="1532544" cy="53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7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C091A471-E658-364A-91A6-89B1DDE28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23514D-9423-474A-9F2C-8F5A90B37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72D7EF8-2E7B-6546-B104-464F791C8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38D0-A28F-C442-A6F2-942F4930B31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90BC487-91A2-374D-B254-A1082ADD2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1D9233F-4730-AB4D-BDF0-DC6C68EA8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532E6-B991-9F43-B380-07AC97AFE3F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F24A75E-D9E2-D240-8CD2-513E9BE8D7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9147600" cy="514976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390D60-2BB2-2E4E-B8E8-36B01B0A020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927690"/>
            <a:ext cx="1247226" cy="17173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FE11AD4-BB94-0B4B-9B97-F0F7FDFAFB0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916832"/>
            <a:ext cx="1065370" cy="17281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08705DB-A65C-1543-A087-9D51D189B5C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06881"/>
            <a:ext cx="2463800" cy="15113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BB86C5E-EDE6-CF4A-A0CE-A2F052CE9C10}"/>
              </a:ext>
            </a:extLst>
          </p:cNvPr>
          <p:cNvSpPr/>
          <p:nvPr userDrawn="1"/>
        </p:nvSpPr>
        <p:spPr>
          <a:xfrm>
            <a:off x="0" y="3579359"/>
            <a:ext cx="9144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Uni-of-the-year.png">
            <a:extLst>
              <a:ext uri="{FF2B5EF4-FFF2-40B4-BE49-F238E27FC236}">
                <a16:creationId xmlns:a16="http://schemas.microsoft.com/office/drawing/2014/main" id="{776444D7-42B1-AF44-954A-89367773500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509120"/>
            <a:ext cx="1864166" cy="12241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5EAF08D-62EA-C04D-A4BA-CA0613D9D2F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792" y="2258765"/>
            <a:ext cx="1840264" cy="95421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14B85B6-E86D-C74F-8549-7429102843E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532672"/>
            <a:ext cx="1807441" cy="112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7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0663"/>
            <a:ext cx="7772400" cy="1470025"/>
          </a:xfrm>
        </p:spPr>
        <p:txBody>
          <a:bodyPr/>
          <a:lstStyle/>
          <a:p>
            <a:br>
              <a:rPr lang="en-GB" dirty="0"/>
            </a:br>
            <a:br>
              <a:rPr lang="en-GB" dirty="0"/>
            </a:br>
            <a:r>
              <a:rPr lang="en-GB" b="1" dirty="0"/>
              <a:t>Coaching and Mentoring: </a:t>
            </a:r>
            <a:br>
              <a:rPr lang="en-GB" b="1" dirty="0"/>
            </a:br>
            <a:r>
              <a:rPr lang="en-GB" b="1" dirty="0"/>
              <a:t>an “How to” learning opportunity</a:t>
            </a:r>
            <a:br>
              <a:rPr lang="en-GB" dirty="0"/>
            </a:br>
            <a:r>
              <a:rPr lang="en-GB" sz="2800" dirty="0"/>
              <a:t>Introduction and overview to the eight </a:t>
            </a:r>
            <a:br>
              <a:rPr lang="en-GB" sz="2800" dirty="0"/>
            </a:br>
            <a:r>
              <a:rPr lang="en-GB" sz="2800" dirty="0"/>
              <a:t>components of mentoring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60500"/>
            <a:ext cx="6440760" cy="1752600"/>
          </a:xfrm>
        </p:spPr>
        <p:txBody>
          <a:bodyPr>
            <a:normAutofit/>
          </a:bodyPr>
          <a:lstStyle/>
          <a:p>
            <a:r>
              <a:rPr lang="en-GB" sz="2000" dirty="0"/>
              <a:t>Dr Mike Snowden</a:t>
            </a:r>
          </a:p>
          <a:p>
            <a:r>
              <a:rPr lang="en-GB" sz="2000" dirty="0"/>
              <a:t>Dr Jamie </a:t>
            </a:r>
            <a:r>
              <a:rPr lang="en-GB" sz="2000" dirty="0" err="1"/>
              <a:t>Halsall</a:t>
            </a:r>
            <a:r>
              <a:rPr lang="en-GB" sz="2000" dirty="0"/>
              <a:t> </a:t>
            </a:r>
          </a:p>
          <a:p>
            <a:r>
              <a:rPr lang="en-GB" sz="2000" dirty="0"/>
              <a:t>Beth </a:t>
            </a:r>
            <a:r>
              <a:rPr lang="en-GB" sz="2000" dirty="0" err="1"/>
              <a:t>Fairhurst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88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1B9D3-6D2F-19F6-1EB4-C11C7AD5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Content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86C62-BB87-F1EB-1BCE-4ABB7682D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sz="2400" dirty="0"/>
              <a:t>The aim of this programme of activities is to develop an understanding of the principles of mentoring within an </a:t>
            </a:r>
            <a:r>
              <a:rPr lang="en-GB" sz="2400" dirty="0" err="1"/>
              <a:t>heutagogical</a:t>
            </a:r>
            <a:r>
              <a:rPr lang="en-GB" sz="2400" dirty="0"/>
              <a:t> approach and how this can be applied within a chosen area of practice. </a:t>
            </a:r>
            <a:endParaRPr lang="en-GB" sz="2400" dirty="0">
              <a:cs typeface="Calibri"/>
            </a:endParaRPr>
          </a:p>
          <a:p>
            <a:r>
              <a:rPr lang="en-GB" sz="2400" dirty="0"/>
              <a:t>This series of activities is organised into three themes, each theme comprising units of learning. </a:t>
            </a:r>
            <a:endParaRPr lang="en-GB" sz="2400" dirty="0">
              <a:cs typeface="Calibri"/>
            </a:endParaRPr>
          </a:p>
          <a:p>
            <a:r>
              <a:rPr lang="en-GB" sz="2400" dirty="0"/>
              <a:t>Whilst the programme has been constructed in a linear mode, each unit has been developed and can be delivered independently.</a:t>
            </a:r>
            <a:endParaRPr lang="en-GB" sz="2400" dirty="0">
              <a:cs typeface="Calibri"/>
            </a:endParaRPr>
          </a:p>
          <a:p>
            <a:r>
              <a:rPr lang="en-GB" sz="2400" dirty="0"/>
              <a:t>The following slides illustrate interconnectedness and the main concepts covered within each theme</a:t>
            </a:r>
            <a:endParaRPr lang="en-GB" sz="2400" dirty="0">
              <a:cs typeface="Calibri"/>
            </a:endParaRPr>
          </a:p>
          <a:p>
            <a:endParaRPr lang="en-GB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708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448E5-8A79-A2CE-E4DB-A7F04F27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Overview of the programme</a:t>
            </a:r>
            <a:endParaRPr lang="en-GB" sz="3200" dirty="0">
              <a:cs typeface="Calibri"/>
            </a:endParaRPr>
          </a:p>
        </p:txBody>
      </p:sp>
      <p:sp>
        <p:nvSpPr>
          <p:cNvPr id="7" name="Octagon 6">
            <a:extLst>
              <a:ext uri="{FF2B5EF4-FFF2-40B4-BE49-F238E27FC236}">
                <a16:creationId xmlns:a16="http://schemas.microsoft.com/office/drawing/2014/main" id="{0C311990-3D31-E687-56FA-81D07A76F70A}"/>
              </a:ext>
            </a:extLst>
          </p:cNvPr>
          <p:cNvSpPr/>
          <p:nvPr/>
        </p:nvSpPr>
        <p:spPr>
          <a:xfrm>
            <a:off x="4985424" y="3688909"/>
            <a:ext cx="1728192" cy="1562472"/>
          </a:xfrm>
          <a:prstGeom prst="octago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4. </a:t>
            </a:r>
          </a:p>
          <a:p>
            <a:pPr algn="ctr"/>
            <a:r>
              <a:rPr lang="en-GB" sz="1200" dirty="0"/>
              <a:t>Relationship Building</a:t>
            </a:r>
          </a:p>
          <a:p>
            <a:pPr algn="ctr"/>
            <a:r>
              <a:rPr lang="en-GB" sz="1200" dirty="0"/>
              <a:t> </a:t>
            </a:r>
          </a:p>
        </p:txBody>
      </p:sp>
      <p:sp>
        <p:nvSpPr>
          <p:cNvPr id="9" name="Octagon 8">
            <a:extLst>
              <a:ext uri="{FF2B5EF4-FFF2-40B4-BE49-F238E27FC236}">
                <a16:creationId xmlns:a16="http://schemas.microsoft.com/office/drawing/2014/main" id="{57326762-E70C-A840-95A1-93A4E5443335}"/>
              </a:ext>
            </a:extLst>
          </p:cNvPr>
          <p:cNvSpPr/>
          <p:nvPr/>
        </p:nvSpPr>
        <p:spPr>
          <a:xfrm>
            <a:off x="5023842" y="1539429"/>
            <a:ext cx="1728192" cy="1562472"/>
          </a:xfrm>
          <a:prstGeom prst="octago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2.</a:t>
            </a:r>
          </a:p>
          <a:p>
            <a:pPr algn="ctr"/>
            <a:r>
              <a:rPr lang="en-GB" sz="1200" dirty="0"/>
              <a:t>Self Development  </a:t>
            </a:r>
          </a:p>
        </p:txBody>
      </p:sp>
      <p:sp>
        <p:nvSpPr>
          <p:cNvPr id="10" name="Octagon 9">
            <a:extLst>
              <a:ext uri="{FF2B5EF4-FFF2-40B4-BE49-F238E27FC236}">
                <a16:creationId xmlns:a16="http://schemas.microsoft.com/office/drawing/2014/main" id="{9E2616A7-FE48-F20B-5B96-B0D7DF6DDF6F}"/>
              </a:ext>
            </a:extLst>
          </p:cNvPr>
          <p:cNvSpPr/>
          <p:nvPr/>
        </p:nvSpPr>
        <p:spPr>
          <a:xfrm>
            <a:off x="5444480" y="2613952"/>
            <a:ext cx="1728192" cy="1562472"/>
          </a:xfrm>
          <a:prstGeom prst="octago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3. </a:t>
            </a:r>
          </a:p>
          <a:p>
            <a:pPr algn="ctr"/>
            <a:r>
              <a:rPr lang="en-GB" sz="1200" dirty="0"/>
              <a:t>Developing the Relationship</a:t>
            </a:r>
          </a:p>
        </p:txBody>
      </p:sp>
      <p:sp>
        <p:nvSpPr>
          <p:cNvPr id="11" name="Octagon 10">
            <a:extLst>
              <a:ext uri="{FF2B5EF4-FFF2-40B4-BE49-F238E27FC236}">
                <a16:creationId xmlns:a16="http://schemas.microsoft.com/office/drawing/2014/main" id="{9739802E-9E16-CB5A-DF5D-DC77F6983BCA}"/>
              </a:ext>
            </a:extLst>
          </p:cNvPr>
          <p:cNvSpPr/>
          <p:nvPr/>
        </p:nvSpPr>
        <p:spPr>
          <a:xfrm>
            <a:off x="3716288" y="2573288"/>
            <a:ext cx="1728192" cy="1562472"/>
          </a:xfrm>
          <a:prstGeom prst="octagon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Eight components of mentoring</a:t>
            </a:r>
          </a:p>
          <a:p>
            <a:pPr algn="ctr"/>
            <a:r>
              <a:rPr lang="en-GB" sz="1200" dirty="0"/>
              <a:t> </a:t>
            </a:r>
          </a:p>
        </p:txBody>
      </p:sp>
      <p:sp>
        <p:nvSpPr>
          <p:cNvPr id="12" name="Octagon 11">
            <a:extLst>
              <a:ext uri="{FF2B5EF4-FFF2-40B4-BE49-F238E27FC236}">
                <a16:creationId xmlns:a16="http://schemas.microsoft.com/office/drawing/2014/main" id="{A17151F3-2688-66FE-C002-4293F975D9D4}"/>
              </a:ext>
            </a:extLst>
          </p:cNvPr>
          <p:cNvSpPr/>
          <p:nvPr/>
        </p:nvSpPr>
        <p:spPr>
          <a:xfrm>
            <a:off x="3770304" y="4142706"/>
            <a:ext cx="1728192" cy="1562472"/>
          </a:xfrm>
          <a:prstGeom prst="oct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5. </a:t>
            </a:r>
          </a:p>
          <a:p>
            <a:pPr algn="ctr"/>
            <a:r>
              <a:rPr lang="en-GB" sz="1200" dirty="0"/>
              <a:t>   Enabling Insight and Learning</a:t>
            </a:r>
          </a:p>
          <a:p>
            <a:pPr algn="ctr"/>
            <a:r>
              <a:rPr lang="en-GB" sz="1200" dirty="0"/>
              <a:t> </a:t>
            </a:r>
          </a:p>
        </p:txBody>
      </p:sp>
      <p:sp>
        <p:nvSpPr>
          <p:cNvPr id="13" name="Octagon 12">
            <a:extLst>
              <a:ext uri="{FF2B5EF4-FFF2-40B4-BE49-F238E27FC236}">
                <a16:creationId xmlns:a16="http://schemas.microsoft.com/office/drawing/2014/main" id="{BC8A843A-847E-94A5-4F5B-0E85B3BCD3E4}"/>
              </a:ext>
            </a:extLst>
          </p:cNvPr>
          <p:cNvSpPr/>
          <p:nvPr/>
        </p:nvSpPr>
        <p:spPr>
          <a:xfrm>
            <a:off x="2447152" y="3688474"/>
            <a:ext cx="1728192" cy="1562472"/>
          </a:xfrm>
          <a:prstGeom prst="oct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6. </a:t>
            </a:r>
          </a:p>
          <a:p>
            <a:pPr algn="ctr"/>
            <a:r>
              <a:rPr lang="en-GB" sz="1200" dirty="0"/>
              <a:t>Models and Techniques (1)</a:t>
            </a:r>
          </a:p>
          <a:p>
            <a:pPr algn="ctr"/>
            <a:endParaRPr lang="en-GB" sz="1200" dirty="0"/>
          </a:p>
        </p:txBody>
      </p:sp>
      <p:sp>
        <p:nvSpPr>
          <p:cNvPr id="14" name="Octagon 13">
            <a:extLst>
              <a:ext uri="{FF2B5EF4-FFF2-40B4-BE49-F238E27FC236}">
                <a16:creationId xmlns:a16="http://schemas.microsoft.com/office/drawing/2014/main" id="{AC3E0827-A6ED-FA02-F13B-A2454FADEB0E}"/>
              </a:ext>
            </a:extLst>
          </p:cNvPr>
          <p:cNvSpPr/>
          <p:nvPr/>
        </p:nvSpPr>
        <p:spPr>
          <a:xfrm>
            <a:off x="2057710" y="2566342"/>
            <a:ext cx="1728192" cy="1562472"/>
          </a:xfrm>
          <a:prstGeom prst="octag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7. </a:t>
            </a:r>
          </a:p>
          <a:p>
            <a:pPr algn="ctr"/>
            <a:r>
              <a:rPr lang="en-GB" sz="1200" dirty="0"/>
              <a:t>Models and techniques (2)</a:t>
            </a:r>
          </a:p>
        </p:txBody>
      </p:sp>
      <p:sp>
        <p:nvSpPr>
          <p:cNvPr id="15" name="Octagon 14">
            <a:extLst>
              <a:ext uri="{FF2B5EF4-FFF2-40B4-BE49-F238E27FC236}">
                <a16:creationId xmlns:a16="http://schemas.microsoft.com/office/drawing/2014/main" id="{6D48C2ED-4E5E-D4EC-91A8-55A4DC1D31BE}"/>
              </a:ext>
            </a:extLst>
          </p:cNvPr>
          <p:cNvSpPr/>
          <p:nvPr/>
        </p:nvSpPr>
        <p:spPr>
          <a:xfrm>
            <a:off x="2468318" y="1471124"/>
            <a:ext cx="1728192" cy="1562472"/>
          </a:xfrm>
          <a:prstGeom prst="octag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/>
              <a:t>8. </a:t>
            </a:r>
          </a:p>
          <a:p>
            <a:pPr algn="ctr">
              <a:spcBef>
                <a:spcPct val="0"/>
              </a:spcBef>
            </a:pPr>
            <a:r>
              <a:rPr lang="en-GB" sz="1200" dirty="0"/>
              <a:t>Evaluating</a:t>
            </a:r>
            <a:br>
              <a:rPr lang="en-GB" sz="1200" dirty="0">
                <a:cs typeface="Calibri"/>
              </a:rPr>
            </a:br>
            <a:r>
              <a:rPr lang="en-GB" sz="1200" dirty="0"/>
              <a:t>and Assessing </a:t>
            </a:r>
            <a:endParaRPr lang="en-GB" sz="1200" dirty="0">
              <a:cs typeface="Calibri"/>
            </a:endParaRPr>
          </a:p>
          <a:p>
            <a:pPr algn="ctr"/>
            <a:r>
              <a:rPr lang="en-GB" sz="1200" dirty="0"/>
              <a:t> Practice</a:t>
            </a:r>
          </a:p>
        </p:txBody>
      </p:sp>
      <p:sp>
        <p:nvSpPr>
          <p:cNvPr id="16" name="Octagon 15">
            <a:extLst>
              <a:ext uri="{FF2B5EF4-FFF2-40B4-BE49-F238E27FC236}">
                <a16:creationId xmlns:a16="http://schemas.microsoft.com/office/drawing/2014/main" id="{FD233928-8C55-B530-28F5-F2B68AB91273}"/>
              </a:ext>
            </a:extLst>
          </p:cNvPr>
          <p:cNvSpPr/>
          <p:nvPr/>
        </p:nvSpPr>
        <p:spPr>
          <a:xfrm>
            <a:off x="3748074" y="1017327"/>
            <a:ext cx="1728192" cy="1562472"/>
          </a:xfrm>
          <a:prstGeom prst="octagon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1. Conceptualising Mentoring </a:t>
            </a:r>
          </a:p>
        </p:txBody>
      </p:sp>
    </p:spTree>
    <p:extLst>
      <p:ext uri="{BB962C8B-B14F-4D97-AF65-F5344CB8AC3E}">
        <p14:creationId xmlns:p14="http://schemas.microsoft.com/office/powerpoint/2010/main" val="151579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286" y="67122"/>
            <a:ext cx="6338986" cy="778098"/>
          </a:xfrm>
        </p:spPr>
        <p:txBody>
          <a:bodyPr/>
          <a:lstStyle/>
          <a:p>
            <a:pPr algn="ctr"/>
            <a:br>
              <a:rPr lang="en-GB" sz="3200" dirty="0"/>
            </a:br>
            <a:r>
              <a:rPr lang="en-GB" sz="3200" dirty="0"/>
              <a:t>Theme 1: The concept of mentoring</a:t>
            </a:r>
            <a:br>
              <a:rPr lang="en-GB" sz="3200" dirty="0"/>
            </a:br>
            <a:endParaRPr lang="en-GB" sz="3200">
              <a:cs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04176"/>
              </p:ext>
            </p:extLst>
          </p:nvPr>
        </p:nvGraphicFramePr>
        <p:xfrm>
          <a:off x="611560" y="1340768"/>
          <a:ext cx="7848872" cy="2689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0204">
                  <a:extLst>
                    <a:ext uri="{9D8B030D-6E8A-4147-A177-3AD203B41FA5}">
                      <a16:colId xmlns:a16="http://schemas.microsoft.com/office/drawing/2014/main" val="1729143472"/>
                    </a:ext>
                  </a:extLst>
                </a:gridCol>
                <a:gridCol w="4568668">
                  <a:extLst>
                    <a:ext uri="{9D8B030D-6E8A-4147-A177-3AD203B41FA5}">
                      <a16:colId xmlns:a16="http://schemas.microsoft.com/office/drawing/2014/main" val="2990277387"/>
                    </a:ext>
                  </a:extLst>
                </a:gridCol>
              </a:tblGrid>
              <a:tr h="268989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600" dirty="0">
                          <a:effectLst/>
                        </a:rPr>
                        <a:t>Understanding “self” within mentoring/coaching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Defining mentoring &amp; coaching: values, beliefs and values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How these effect and influence practice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Personal (including self-awareness) and Institutional influences on the relationship </a:t>
                      </a:r>
                      <a:endParaRPr lang="en-GB" dirty="0"/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Managing and organising the relationship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Mentoring/Coaching in context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Self-assessment 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217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57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6664548" cy="634082"/>
          </a:xfrm>
        </p:spPr>
        <p:txBody>
          <a:bodyPr/>
          <a:lstStyle/>
          <a:p>
            <a:r>
              <a:rPr lang="en-GB" sz="2400" dirty="0"/>
              <a:t>Theme 2: Promoting the Mentoring relationship</a:t>
            </a:r>
            <a:endParaRPr lang="en-GB" sz="2400"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848647"/>
              </p:ext>
            </p:extLst>
          </p:nvPr>
        </p:nvGraphicFramePr>
        <p:xfrm>
          <a:off x="457200" y="1124744"/>
          <a:ext cx="8435280" cy="489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5020">
                  <a:extLst>
                    <a:ext uri="{9D8B030D-6E8A-4147-A177-3AD203B41FA5}">
                      <a16:colId xmlns:a16="http://schemas.microsoft.com/office/drawing/2014/main" val="2846919029"/>
                    </a:ext>
                  </a:extLst>
                </a:gridCol>
                <a:gridCol w="4980260">
                  <a:extLst>
                    <a:ext uri="{9D8B030D-6E8A-4147-A177-3AD203B41FA5}">
                      <a16:colId xmlns:a16="http://schemas.microsoft.com/office/drawing/2014/main" val="662536260"/>
                    </a:ext>
                  </a:extLst>
                </a:gridCol>
              </a:tblGrid>
              <a:tr h="1505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>
                          <a:effectLst/>
                        </a:rPr>
                        <a:t>2. Self-development</a:t>
                      </a:r>
                      <a:endParaRPr lang="en-US" sz="1600"/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6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Principles of self-development within the mentoring and coaching context</a:t>
                      </a:r>
                      <a:endParaRPr lang="en-GB" sz="16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Developing standards, relationship forming</a:t>
                      </a:r>
                      <a:endParaRPr lang="en-GB" sz="16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Application and utilisation of models of self and personal development</a:t>
                      </a:r>
                      <a:endParaRPr lang="en-GB" sz="16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1852798"/>
                  </a:ext>
                </a:extLst>
              </a:tr>
              <a:tr h="15053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>
                          <a:effectLst/>
                        </a:rPr>
                        <a:t>3. Developing the relationship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6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6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b="0" dirty="0">
                          <a:effectLst/>
                        </a:rPr>
                        <a:t>Forming and managing the mentoring and coaching agreement</a:t>
                      </a:r>
                      <a:endParaRPr lang="en-US" b="0"/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b="0" dirty="0">
                          <a:effectLst/>
                        </a:rPr>
                        <a:t>Establishing and consideration of boundaries and expectations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b="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9916967"/>
                  </a:ext>
                </a:extLst>
              </a:tr>
              <a:tr h="188587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>
                          <a:effectLst/>
                        </a:rPr>
                        <a:t>4. Relationship building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b="0" dirty="0">
                          <a:effectLst/>
                        </a:rPr>
                        <a:t>An exploration of strategies and methods used to build and maintain an effective mentoring/coaching relationship with the mentee/</a:t>
                      </a:r>
                      <a:r>
                        <a:rPr lang="en-GB" sz="1600" b="0" err="1">
                          <a:effectLst/>
                        </a:rPr>
                        <a:t>coachee</a:t>
                      </a:r>
                      <a:r>
                        <a:rPr lang="en-GB" sz="1600" b="0" dirty="0">
                          <a:effectLst/>
                        </a:rPr>
                        <a:t>, and where appropriate, with the sponsor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600" b="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809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02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2800" dirty="0"/>
            </a:br>
            <a:r>
              <a:rPr lang="en-GB" sz="2800" dirty="0"/>
              <a:t>Theme 3: Enabling and facilitating change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107073"/>
              </p:ext>
            </p:extLst>
          </p:nvPr>
        </p:nvGraphicFramePr>
        <p:xfrm>
          <a:off x="457200" y="1052513"/>
          <a:ext cx="7787208" cy="4833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3604">
                  <a:extLst>
                    <a:ext uri="{9D8B030D-6E8A-4147-A177-3AD203B41FA5}">
                      <a16:colId xmlns:a16="http://schemas.microsoft.com/office/drawing/2014/main" val="1882635885"/>
                    </a:ext>
                  </a:extLst>
                </a:gridCol>
                <a:gridCol w="3893604">
                  <a:extLst>
                    <a:ext uri="{9D8B030D-6E8A-4147-A177-3AD203B41FA5}">
                      <a16:colId xmlns:a16="http://schemas.microsoft.com/office/drawing/2014/main" val="1006606052"/>
                    </a:ext>
                  </a:extLst>
                </a:gridCol>
              </a:tblGrid>
              <a:tr h="176741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effectLst/>
                        </a:rPr>
                        <a:t>5. Enabling Insight and Learning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dirty="0">
                          <a:effectLst/>
                        </a:rPr>
                        <a:t>An exploration of Outcome and Action Orientation models, that will bring about insight and learning of the mentee/</a:t>
                      </a:r>
                      <a:r>
                        <a:rPr lang="en-GB" sz="1400" err="1">
                          <a:effectLst/>
                        </a:rPr>
                        <a:t>coachee</a:t>
                      </a:r>
                      <a:r>
                        <a:rPr lang="en-GB" sz="1400" dirty="0">
                          <a:effectLst/>
                        </a:rPr>
                        <a:t>. </a:t>
                      </a:r>
                      <a:endParaRPr lang="en-US" sz="1400"/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dirty="0">
                          <a:effectLst/>
                        </a:rPr>
                        <a:t>Approaches and the skills in supporting the mentee/</a:t>
                      </a:r>
                      <a:r>
                        <a:rPr lang="en-GB" sz="1400" err="1">
                          <a:effectLst/>
                        </a:rPr>
                        <a:t>coachee</a:t>
                      </a:r>
                      <a:r>
                        <a:rPr lang="en-GB" sz="1400" dirty="0">
                          <a:effectLst/>
                        </a:rPr>
                        <a:t> to make desired changes will be explored and demonstrated. 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dirty="0">
                          <a:effectLst/>
                        </a:rPr>
                        <a:t>Decision-making and rationality.</a:t>
                      </a:r>
                      <a:endParaRPr lang="en-GB" sz="14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2295468"/>
                  </a:ext>
                </a:extLst>
              </a:tr>
              <a:tr h="184125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effectLst/>
                        </a:rPr>
                        <a:t>6. Use of Models and Techniques (1)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dirty="0">
                          <a:effectLst/>
                        </a:rPr>
                        <a:t>An introduction to the application of models and tools, techniques and ideas to bring about insight and learning. Participants will be provided with the opportunity to consider these within context – including strategic action and outcome orientation.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6392257"/>
                  </a:ext>
                </a:extLst>
              </a:tr>
              <a:tr h="122447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effectLst/>
                        </a:rPr>
                        <a:t>7. Use of Models and Techniques (2)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400" dirty="0">
                          <a:effectLst/>
                        </a:rPr>
                        <a:t>Further development and application, providing an opportunity for structured reflection of the  models, tools and techniques presented and explored in session 6.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4034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61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491064" cy="634082"/>
          </a:xfrm>
        </p:spPr>
        <p:txBody>
          <a:bodyPr/>
          <a:lstStyle/>
          <a:p>
            <a:br>
              <a:rPr lang="en-GB" sz="2400" dirty="0"/>
            </a:br>
            <a:r>
              <a:rPr lang="en-GB" sz="2400" dirty="0"/>
              <a:t>Theme 4: Constructing and fulfilling the role</a:t>
            </a: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200">
              <a:cs typeface="Calibri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367559"/>
              </p:ext>
            </p:extLst>
          </p:nvPr>
        </p:nvGraphicFramePr>
        <p:xfrm>
          <a:off x="457200" y="1268760"/>
          <a:ext cx="8147248" cy="40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7045">
                  <a:extLst>
                    <a:ext uri="{9D8B030D-6E8A-4147-A177-3AD203B41FA5}">
                      <a16:colId xmlns:a16="http://schemas.microsoft.com/office/drawing/2014/main" val="3840031458"/>
                    </a:ext>
                  </a:extLst>
                </a:gridCol>
                <a:gridCol w="4810203">
                  <a:extLst>
                    <a:ext uri="{9D8B030D-6E8A-4147-A177-3AD203B41FA5}">
                      <a16:colId xmlns:a16="http://schemas.microsoft.com/office/drawing/2014/main" val="3465044955"/>
                    </a:ext>
                  </a:extLst>
                </a:gridCol>
              </a:tblGrid>
              <a:tr h="403244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>
                          <a:effectLst/>
                        </a:rPr>
                        <a:t>8. Evaluation and assessment in practice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Consideration of effectiveness, relationships to practice, and the development a model of coaching and mentoring congruent with their practice within an organisation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3933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710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What are your thoughts?</a:t>
            </a:r>
            <a:endParaRPr lang="en-GB" sz="3200" dirty="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Before embarking on any learning journey ask yourself:</a:t>
            </a:r>
            <a:endParaRPr lang="en-GB" sz="2800" dirty="0">
              <a:cs typeface="Calibri"/>
            </a:endParaRP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Is it right for you?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What would you like to achieve?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Questions….</a:t>
            </a:r>
            <a:endParaRPr lang="en-GB" sz="2800" dirty="0">
              <a:cs typeface="Calibri"/>
            </a:endParaRPr>
          </a:p>
          <a:p>
            <a:endParaRPr lang="en-GB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7106968"/>
      </p:ext>
    </p:extLst>
  </p:cSld>
  <p:clrMapOvr>
    <a:masterClrMapping/>
  </p:clrMapOvr>
</p:sld>
</file>

<file path=ppt/theme/theme1.xml><?xml version="1.0" encoding="utf-8"?>
<a:theme xmlns:a="http://schemas.openxmlformats.org/drawingml/2006/main" name="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ink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rang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ed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Green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Pale 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Purpl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Yellow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Award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4D166249C86B4181619FC5C9CA943F" ma:contentTypeVersion="10" ma:contentTypeDescription="Create a new document." ma:contentTypeScope="" ma:versionID="2246e34a5d652cad6e836f584c6ee86b">
  <xsd:schema xmlns:xsd="http://www.w3.org/2001/XMLSchema" xmlns:xs="http://www.w3.org/2001/XMLSchema" xmlns:p="http://schemas.microsoft.com/office/2006/metadata/properties" xmlns:ns2="d8230981-556f-4cb7-bc37-c4abfa4c54a9" xmlns:ns3="1fd129f1-8607-4d74-b2f4-cb7a1279389a" xmlns:ns4="8e433ee3-7106-40d1-9491-a08cce743ddd" targetNamespace="http://schemas.microsoft.com/office/2006/metadata/properties" ma:root="true" ma:fieldsID="3fbf725d413eda7db98816b4d8513927" ns2:_="" ns3:_="" ns4:_="">
    <xsd:import namespace="d8230981-556f-4cb7-bc37-c4abfa4c54a9"/>
    <xsd:import namespace="1fd129f1-8607-4d74-b2f4-cb7a1279389a"/>
    <xsd:import namespace="8e433ee3-7106-40d1-9491-a08cce743d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30981-556f-4cb7-bc37-c4abfa4c54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007fe07-1463-45af-bec5-3880e262d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129f1-8607-4d74-b2f4-cb7a127938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33ee3-7106-40d1-9491-a08cce743dd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e9381a9-6eb8-4507-89c0-4dc06fcb2fc9}" ma:internalName="TaxCatchAll" ma:showField="CatchAllData" ma:web="8e433ee3-7106-40d1-9491-a08cce743d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33ee3-7106-40d1-9491-a08cce743ddd" xsi:nil="true"/>
    <lcf76f155ced4ddcb4097134ff3c332f xmlns="d8230981-556f-4cb7-bc37-c4abfa4c54a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5B4535C-CC46-41BF-BF3F-6348761982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230981-556f-4cb7-bc37-c4abfa4c54a9"/>
    <ds:schemaRef ds:uri="1fd129f1-8607-4d74-b2f4-cb7a1279389a"/>
    <ds:schemaRef ds:uri="8e433ee3-7106-40d1-9491-a08cce743d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0063EF-16C3-443F-8F77-076E33A6B4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F60A5-0BA8-43D4-84ED-5C1844827BDF}">
  <ds:schemaRefs>
    <ds:schemaRef ds:uri="http://schemas.microsoft.com/office/2006/metadata/properties"/>
    <ds:schemaRef ds:uri="http://schemas.microsoft.com/office/infopath/2007/PartnerControls"/>
    <ds:schemaRef ds:uri="ec85c274-d3d7-4b06-a205-47962021e782"/>
    <ds:schemaRef ds:uri="de39fe99-9bb0-4a2d-8eab-f6dc3503e98d"/>
    <ds:schemaRef ds:uri="8e433ee3-7106-40d1-9491-a08cce743ddd"/>
    <ds:schemaRef ds:uri="d8230981-556f-4cb7-bc37-c4abfa4c54a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577</Words>
  <Application>Microsoft Office PowerPoint</Application>
  <PresentationFormat>On-screen Show (4:3)</PresentationFormat>
  <Paragraphs>65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Blue</vt:lpstr>
      <vt:lpstr>Pink</vt:lpstr>
      <vt:lpstr>Orange</vt:lpstr>
      <vt:lpstr>Red</vt:lpstr>
      <vt:lpstr>Green</vt:lpstr>
      <vt:lpstr>Pale Blue</vt:lpstr>
      <vt:lpstr>Purple</vt:lpstr>
      <vt:lpstr>Yellow</vt:lpstr>
      <vt:lpstr>Awards</vt:lpstr>
      <vt:lpstr>  Coaching and Mentoring:  an “How to” learning opportunity Introduction and overview to the eight  components of mentoring</vt:lpstr>
      <vt:lpstr>Content</vt:lpstr>
      <vt:lpstr>Overview of the programme</vt:lpstr>
      <vt:lpstr> Theme 1: The concept of mentoring </vt:lpstr>
      <vt:lpstr>Theme 2: Promoting the Mentoring relationship</vt:lpstr>
      <vt:lpstr> Theme 3: Enabling and facilitating change </vt:lpstr>
      <vt:lpstr> Theme 4: Constructing and fulfilling the role </vt:lpstr>
      <vt:lpstr>What are your thoughts?</vt:lpstr>
    </vt:vector>
  </TitlesOfParts>
  <Company>University of Huddersfield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course overview</dc:title>
  <dc:creator>QAA</dc:creator>
  <cp:lastModifiedBy>Michael Snowden</cp:lastModifiedBy>
  <cp:revision>136</cp:revision>
  <dcterms:created xsi:type="dcterms:W3CDTF">2017-11-03T09:46:15Z</dcterms:created>
  <dcterms:modified xsi:type="dcterms:W3CDTF">2023-05-02T13:39:03Z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0x010100DA4D166249C86B4181619FC5C9CA943F</vt:lpwstr>
  </property>
  <property fmtid="{D5CDD505-2E9C-101B-9397-08002B2CF9AE}" pid="3" name="MediaServiceImageTags">
    <vt:lpwstr/>
  </property>
</Properties>
</file>