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74"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D0329-431C-19A9-40AC-896C1FA6AE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A7D88A0-F5BA-F880-0A7F-9644711DDB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1B86F9D-F0FF-6BF3-9906-1C078AB49DD0}"/>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5" name="Footer Placeholder 4">
            <a:extLst>
              <a:ext uri="{FF2B5EF4-FFF2-40B4-BE49-F238E27FC236}">
                <a16:creationId xmlns:a16="http://schemas.microsoft.com/office/drawing/2014/main" id="{E07D1C0C-78E9-5784-11F5-772A1BB1E8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D2B03E-F68A-D5C8-3751-3489024B91C7}"/>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349079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F8A7E-A4ED-3614-5F46-7D022ACB52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F2CF72-CC57-5B99-689B-1578881505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073437-B052-6715-8266-EACEBFB98130}"/>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5" name="Footer Placeholder 4">
            <a:extLst>
              <a:ext uri="{FF2B5EF4-FFF2-40B4-BE49-F238E27FC236}">
                <a16:creationId xmlns:a16="http://schemas.microsoft.com/office/drawing/2014/main" id="{14DAFC18-4A86-570B-80FA-A599A3D8E1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DBEB23-7B47-D492-8CE7-121DAE9D5979}"/>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415970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7ADCBA-2B54-0350-C482-7F7A462A12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D58D51-4653-FF56-0392-E4549AA647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4E22A7-96DB-5F81-1C29-A20DE858762B}"/>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5" name="Footer Placeholder 4">
            <a:extLst>
              <a:ext uri="{FF2B5EF4-FFF2-40B4-BE49-F238E27FC236}">
                <a16:creationId xmlns:a16="http://schemas.microsoft.com/office/drawing/2014/main" id="{B005F8BE-DFA0-AAF2-8497-8D2E754AE9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9B53F-3182-49F1-C10D-258B43A2753B}"/>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125193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CE291-2CBB-3430-FB3D-F0D3DDD256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B1E0D4-5364-C6CC-0138-F44325369A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39746E-6FF9-E89A-BF70-3AEEBD227246}"/>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5" name="Footer Placeholder 4">
            <a:extLst>
              <a:ext uri="{FF2B5EF4-FFF2-40B4-BE49-F238E27FC236}">
                <a16:creationId xmlns:a16="http://schemas.microsoft.com/office/drawing/2014/main" id="{8D548E27-E5AA-05AD-9456-63AD384D64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6F5B0E-2844-0700-EFE6-3AF0111ACF33}"/>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4009636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FDAE-DFC4-2112-1BAD-78C0472F34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1824B7-3C56-0022-5929-6D6388A99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CE0A2A-8755-681F-948B-2238C1E1DD9A}"/>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5" name="Footer Placeholder 4">
            <a:extLst>
              <a:ext uri="{FF2B5EF4-FFF2-40B4-BE49-F238E27FC236}">
                <a16:creationId xmlns:a16="http://schemas.microsoft.com/office/drawing/2014/main" id="{0C5A4A45-10B0-3B20-EC8A-5A661F34EC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BFD781-C8A6-BBF9-B059-5A347B17B35A}"/>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4132994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9D823-5E6A-DBA0-E7DB-2B9C5673A6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CC757B-C0C1-EDC6-ABBD-1C7E89B0E9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9EBD4B-F37D-249C-7C54-0EC21810DC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4FBF235-FFD7-C28A-E7E6-62DCD0A45CD4}"/>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6" name="Footer Placeholder 5">
            <a:extLst>
              <a:ext uri="{FF2B5EF4-FFF2-40B4-BE49-F238E27FC236}">
                <a16:creationId xmlns:a16="http://schemas.microsoft.com/office/drawing/2014/main" id="{BEA34067-86EE-D70D-6058-9B4CAC0329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493363-1139-ECD1-209D-9348D0504301}"/>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3540283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0CB2-7254-868D-91BC-43A7E66D68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70A8B8-197B-97CF-8D90-729BD62E98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752077-781F-085F-DCF7-942A1653B4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124D113-1D6F-15CA-8DDA-D19FCF20C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ABE4B0-0912-2D14-3D5D-32F4CD129C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1F3E0EF-9BDD-D9C3-5F14-CDD0A556EE55}"/>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8" name="Footer Placeholder 7">
            <a:extLst>
              <a:ext uri="{FF2B5EF4-FFF2-40B4-BE49-F238E27FC236}">
                <a16:creationId xmlns:a16="http://schemas.microsoft.com/office/drawing/2014/main" id="{DF6C24E3-8EBF-78C6-A23E-34293A075B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CE307E-F41D-6A09-1164-CB5A28BB2C67}"/>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215150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91882-08A5-87BE-A131-C40A3C840BD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F248F3-CBA3-98E8-9408-7F915372F8C8}"/>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4" name="Footer Placeholder 3">
            <a:extLst>
              <a:ext uri="{FF2B5EF4-FFF2-40B4-BE49-F238E27FC236}">
                <a16:creationId xmlns:a16="http://schemas.microsoft.com/office/drawing/2014/main" id="{52FDF1EF-87B7-6A5E-6E49-46123A6C300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FEEB86D-DD27-B0C9-34D3-1DD84185BA78}"/>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3794679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A5D994-F973-94F3-2BFD-05B6D05A7834}"/>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3" name="Footer Placeholder 2">
            <a:extLst>
              <a:ext uri="{FF2B5EF4-FFF2-40B4-BE49-F238E27FC236}">
                <a16:creationId xmlns:a16="http://schemas.microsoft.com/office/drawing/2014/main" id="{5C4B4B23-BCAC-4C92-0BC6-6DF5DAA2ABD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290E13-997D-C933-6DF8-FF836DD0118C}"/>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79120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59F6-41A5-8079-BA6B-9DE6609FE1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0426CFD-22C2-901B-0EE9-EB3E3DD358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B3A5BD8-2EAC-6063-9367-638A6A143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6BB2BA-E62A-2C20-3F57-FBF962B0AA46}"/>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6" name="Footer Placeholder 5">
            <a:extLst>
              <a:ext uri="{FF2B5EF4-FFF2-40B4-BE49-F238E27FC236}">
                <a16:creationId xmlns:a16="http://schemas.microsoft.com/office/drawing/2014/main" id="{C479FBA7-6109-E613-E0A1-AAC40034EF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D243A7-5B86-D9E5-F4D8-288E5C2B44EE}"/>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6229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AA2F-D97B-C707-DE39-D13F29359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EB3EE23-2CA8-F8A7-C647-221C10E4D2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01CD2D8-27D7-6DB9-D863-C55701797A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EF39EF-8888-6FD2-CE5A-DF5EA4472063}"/>
              </a:ext>
            </a:extLst>
          </p:cNvPr>
          <p:cNvSpPr>
            <a:spLocks noGrp="1"/>
          </p:cNvSpPr>
          <p:nvPr>
            <p:ph type="dt" sz="half" idx="10"/>
          </p:nvPr>
        </p:nvSpPr>
        <p:spPr/>
        <p:txBody>
          <a:bodyPr/>
          <a:lstStyle/>
          <a:p>
            <a:fld id="{4D1E8CF5-B8B4-4F9D-AA5E-FA650AB80534}" type="datetimeFigureOut">
              <a:rPr lang="en-GB" smtClean="0"/>
              <a:t>06/08/2022</a:t>
            </a:fld>
            <a:endParaRPr lang="en-GB"/>
          </a:p>
        </p:txBody>
      </p:sp>
      <p:sp>
        <p:nvSpPr>
          <p:cNvPr id="6" name="Footer Placeholder 5">
            <a:extLst>
              <a:ext uri="{FF2B5EF4-FFF2-40B4-BE49-F238E27FC236}">
                <a16:creationId xmlns:a16="http://schemas.microsoft.com/office/drawing/2014/main" id="{949260FD-75B7-323A-45EF-216F9148DE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33F79E-78FA-7F4B-FBEE-1858E8ADD539}"/>
              </a:ext>
            </a:extLst>
          </p:cNvPr>
          <p:cNvSpPr>
            <a:spLocks noGrp="1"/>
          </p:cNvSpPr>
          <p:nvPr>
            <p:ph type="sldNum" sz="quarter" idx="12"/>
          </p:nvPr>
        </p:nvSpPr>
        <p:spPr/>
        <p:txBody>
          <a:bodyPr/>
          <a:lstStyle/>
          <a:p>
            <a:fld id="{9ED31BEF-887D-4555-9B29-45765EBF1E7B}" type="slidenum">
              <a:rPr lang="en-GB" smtClean="0"/>
              <a:t>‹#›</a:t>
            </a:fld>
            <a:endParaRPr lang="en-GB"/>
          </a:p>
        </p:txBody>
      </p:sp>
    </p:spTree>
    <p:extLst>
      <p:ext uri="{BB962C8B-B14F-4D97-AF65-F5344CB8AC3E}">
        <p14:creationId xmlns:p14="http://schemas.microsoft.com/office/powerpoint/2010/main" val="97976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7000">
              <a:schemeClr val="accent6">
                <a:lumMod val="60000"/>
                <a:lumOff val="40000"/>
              </a:schemeClr>
            </a:gs>
            <a:gs pos="88000">
              <a:srgbClr val="B9CAE8"/>
            </a:gs>
            <a:gs pos="93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6DA889-2C4F-5EAC-F0D6-86CDA4B7FB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9576C0-8C30-2544-2EE8-8AD1FEE1B3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89325A-62FB-C85E-0E66-415632DAD8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E8CF5-B8B4-4F9D-AA5E-FA650AB80534}" type="datetimeFigureOut">
              <a:rPr lang="en-GB" smtClean="0"/>
              <a:t>06/08/2022</a:t>
            </a:fld>
            <a:endParaRPr lang="en-GB"/>
          </a:p>
        </p:txBody>
      </p:sp>
      <p:sp>
        <p:nvSpPr>
          <p:cNvPr id="5" name="Footer Placeholder 4">
            <a:extLst>
              <a:ext uri="{FF2B5EF4-FFF2-40B4-BE49-F238E27FC236}">
                <a16:creationId xmlns:a16="http://schemas.microsoft.com/office/drawing/2014/main" id="{DE0CE71D-AE9E-EB00-4A06-2C4B3CAA8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D3C9A7D-24EF-11D1-A4D5-D54B0379F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31BEF-887D-4555-9B29-45765EBF1E7B}" type="slidenum">
              <a:rPr lang="en-GB" smtClean="0"/>
              <a:t>‹#›</a:t>
            </a:fld>
            <a:endParaRPr lang="en-GB"/>
          </a:p>
        </p:txBody>
      </p:sp>
    </p:spTree>
    <p:extLst>
      <p:ext uri="{BB962C8B-B14F-4D97-AF65-F5344CB8AC3E}">
        <p14:creationId xmlns:p14="http://schemas.microsoft.com/office/powerpoint/2010/main" val="205666905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qaa.ac.uk/en/membership/collaborative-enhancement-projects/academic-integrity/the-improvement-of-student-learning-by-linking-inclusion-accessibility-and-academic-integrity" TargetMode="External"/><Relationship Id="rId2" Type="http://schemas.openxmlformats.org/officeDocument/2006/relationships/hyperlink" Target="https://doi.org/10.1007/s40979-022-00108-x" TargetMode="External"/><Relationship Id="rId1" Type="http://schemas.openxmlformats.org/officeDocument/2006/relationships/slideLayout" Target="../slideLayouts/slideLayout2.xml"/><Relationship Id="rId5" Type="http://schemas.openxmlformats.org/officeDocument/2006/relationships/hyperlink" Target="https://www.qaa.ac.uk/membership/collaborative-enhancement-projects" TargetMode="External"/><Relationship Id="rId4" Type="http://schemas.openxmlformats.org/officeDocument/2006/relationships/hyperlink" Target="mailto:marydavis@brookes.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D1804-C952-3002-F126-8B05B23B8C48}"/>
              </a:ext>
            </a:extLst>
          </p:cNvPr>
          <p:cNvSpPr>
            <a:spLocks noGrp="1"/>
          </p:cNvSpPr>
          <p:nvPr>
            <p:ph type="ctrTitle"/>
          </p:nvPr>
        </p:nvSpPr>
        <p:spPr>
          <a:xfrm>
            <a:off x="1524000" y="946012"/>
            <a:ext cx="9144000" cy="2076324"/>
          </a:xfrm>
          <a:solidFill>
            <a:schemeClr val="bg1"/>
          </a:solidFill>
        </p:spPr>
        <p:txBody>
          <a:bodyPr>
            <a:normAutofit/>
          </a:bodyPr>
          <a:lstStyle/>
          <a:p>
            <a:br>
              <a:rPr lang="en-US" sz="36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Improving student learning by combining accessibility/inclusion with academic integrity</a:t>
            </a:r>
            <a:endParaRPr lang="en-GB" sz="3200" dirty="0"/>
          </a:p>
        </p:txBody>
      </p:sp>
      <p:sp>
        <p:nvSpPr>
          <p:cNvPr id="3" name="Subtitle 2">
            <a:extLst>
              <a:ext uri="{FF2B5EF4-FFF2-40B4-BE49-F238E27FC236}">
                <a16:creationId xmlns:a16="http://schemas.microsoft.com/office/drawing/2014/main" id="{3960E342-BC3E-BF4D-A98D-B8E5E2D81406}"/>
              </a:ext>
            </a:extLst>
          </p:cNvPr>
          <p:cNvSpPr>
            <a:spLocks noGrp="1"/>
          </p:cNvSpPr>
          <p:nvPr>
            <p:ph type="subTitle" idx="1"/>
          </p:nvPr>
        </p:nvSpPr>
        <p:spPr>
          <a:xfrm>
            <a:off x="1285460" y="3650975"/>
            <a:ext cx="10151166" cy="2072687"/>
          </a:xfrm>
        </p:spPr>
        <p:txBody>
          <a:bodyPr>
            <a:normAutofit fontScale="92500" lnSpcReduction="20000"/>
          </a:bodyPr>
          <a:lstStyle/>
          <a:p>
            <a:pPr>
              <a:lnSpc>
                <a:spcPct val="110000"/>
              </a:lnSpc>
            </a:pPr>
            <a:r>
              <a:rPr lang="en-US" sz="4800" b="1" dirty="0">
                <a:latin typeface="Arial" panose="020B0604020202020204" pitchFamily="34" charset="0"/>
                <a:cs typeface="Arial" panose="020B0604020202020204" pitchFamily="34" charset="0"/>
              </a:rPr>
              <a:t>Staff workshop on awareness-raising of inclusion in academic integrity through student examples</a:t>
            </a:r>
          </a:p>
          <a:p>
            <a:endParaRPr lang="en-US" dirty="0"/>
          </a:p>
        </p:txBody>
      </p:sp>
      <p:grpSp>
        <p:nvGrpSpPr>
          <p:cNvPr id="4" name="Group 3">
            <a:extLst>
              <a:ext uri="{FF2B5EF4-FFF2-40B4-BE49-F238E27FC236}">
                <a16:creationId xmlns:a16="http://schemas.microsoft.com/office/drawing/2014/main" id="{E4C2FF78-68A7-4B11-2ECA-5B0E33F5EA2D}"/>
              </a:ext>
            </a:extLst>
          </p:cNvPr>
          <p:cNvGrpSpPr/>
          <p:nvPr/>
        </p:nvGrpSpPr>
        <p:grpSpPr>
          <a:xfrm>
            <a:off x="3876019" y="1013055"/>
            <a:ext cx="3936378" cy="971119"/>
            <a:chOff x="3762375" y="877376"/>
            <a:chExt cx="3936378" cy="945375"/>
          </a:xfrm>
        </p:grpSpPr>
        <p:pic>
          <p:nvPicPr>
            <p:cNvPr id="5" name="Picture 4" descr="Logo&#10;&#10;Description automatically generated with medium confidence">
              <a:extLst>
                <a:ext uri="{FF2B5EF4-FFF2-40B4-BE49-F238E27FC236}">
                  <a16:creationId xmlns:a16="http://schemas.microsoft.com/office/drawing/2014/main" id="{2C405DB2-4219-BE87-0057-3C135452725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75" y="877376"/>
              <a:ext cx="1698003" cy="945375"/>
            </a:xfrm>
            <a:prstGeom prst="rect">
              <a:avLst/>
            </a:prstGeom>
            <a:noFill/>
            <a:ln>
              <a:noFill/>
            </a:ln>
          </p:spPr>
        </p:pic>
        <p:pic>
          <p:nvPicPr>
            <p:cNvPr id="6" name="Picture 5" descr="Oxford Brookes logos - Oxford Brookes University">
              <a:extLst>
                <a:ext uri="{FF2B5EF4-FFF2-40B4-BE49-F238E27FC236}">
                  <a16:creationId xmlns:a16="http://schemas.microsoft.com/office/drawing/2014/main" id="{05B6308E-8A3C-C19D-23E9-667F0023E0C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8221" y="995444"/>
              <a:ext cx="1720532" cy="709240"/>
            </a:xfrm>
            <a:prstGeom prst="rect">
              <a:avLst/>
            </a:prstGeom>
            <a:noFill/>
            <a:ln>
              <a:noFill/>
            </a:ln>
          </p:spPr>
        </p:pic>
      </p:grpSp>
      <p:sp>
        <p:nvSpPr>
          <p:cNvPr id="7" name="TextBox 6">
            <a:extLst>
              <a:ext uri="{FF2B5EF4-FFF2-40B4-BE49-F238E27FC236}">
                <a16:creationId xmlns:a16="http://schemas.microsoft.com/office/drawing/2014/main" id="{556E9B62-DE21-F150-F8C3-18D177BDDDA5}"/>
              </a:ext>
            </a:extLst>
          </p:cNvPr>
          <p:cNvSpPr txBox="1"/>
          <p:nvPr/>
        </p:nvSpPr>
        <p:spPr>
          <a:xfrm>
            <a:off x="4975950" y="5936974"/>
            <a:ext cx="6699215"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Developed by Dr Mary Davis, Oxford Brookes University</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5449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93AB9-E485-FD48-7BC6-8B6DE90632D9}"/>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5</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95A7CDA-2F85-21F6-CBAA-742E1771BFDB}"/>
              </a:ext>
            </a:extLst>
          </p:cNvPr>
          <p:cNvSpPr>
            <a:spLocks noGrp="1"/>
          </p:cNvSpPr>
          <p:nvPr>
            <p:ph idx="1"/>
          </p:nvPr>
        </p:nvSpPr>
        <p:spPr>
          <a:xfrm>
            <a:off x="838200" y="2173357"/>
            <a:ext cx="10515600" cy="4003605"/>
          </a:xfrm>
        </p:spPr>
        <p:txBody>
          <a:bodyPr>
            <a:normAutofit fontScale="85000" lnSpcReduction="20000"/>
          </a:bodyPr>
          <a:lstStyle/>
          <a:p>
            <a:pPr marL="0" indent="0">
              <a:lnSpc>
                <a:spcPct val="120000"/>
              </a:lnSpc>
              <a:buNone/>
            </a:pPr>
            <a:r>
              <a:rPr lang="en-US" sz="5200" b="1" dirty="0">
                <a:effectLst/>
                <a:latin typeface="Arial" panose="020B0604020202020204" pitchFamily="34" charset="0"/>
                <a:ea typeface="Calibri" panose="020F0502020204030204" pitchFamily="34" charset="0"/>
                <a:cs typeface="Arial" panose="020B0604020202020204" pitchFamily="34" charset="0"/>
              </a:rPr>
              <a:t>I have no difficulty in constructing academic texts (</a:t>
            </a:r>
            <a:r>
              <a:rPr lang="en-US" sz="5200" b="1" dirty="0" err="1">
                <a:effectLst/>
                <a:latin typeface="Arial" panose="020B0604020202020204" pitchFamily="34" charset="0"/>
                <a:ea typeface="Calibri" panose="020F0502020204030204" pitchFamily="34" charset="0"/>
                <a:cs typeface="Arial" panose="020B0604020202020204" pitchFamily="34" charset="0"/>
              </a:rPr>
              <a:t>eg</a:t>
            </a:r>
            <a:r>
              <a:rPr lang="en-US" sz="5200" b="1" dirty="0">
                <a:effectLst/>
                <a:latin typeface="Arial" panose="020B0604020202020204" pitchFamily="34" charset="0"/>
                <a:ea typeface="Calibri" panose="020F0502020204030204" pitchFamily="34" charset="0"/>
                <a:cs typeface="Arial" panose="020B0604020202020204" pitchFamily="34" charset="0"/>
              </a:rPr>
              <a:t> essays).</a:t>
            </a:r>
          </a:p>
          <a:p>
            <a:pPr marL="0" indent="0">
              <a:buNone/>
            </a:pPr>
            <a:endParaRPr lang="en-US" sz="3600" b="1"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Please rate this statement with a score of</a:t>
            </a:r>
          </a:p>
          <a:p>
            <a:r>
              <a:rPr lang="en-US" sz="3000" dirty="0">
                <a:latin typeface="Arial" panose="020B0604020202020204" pitchFamily="34" charset="0"/>
                <a:cs typeface="Arial" panose="020B0604020202020204" pitchFamily="34" charset="0"/>
              </a:rPr>
              <a:t>10=agree</a:t>
            </a:r>
          </a:p>
          <a:p>
            <a:r>
              <a:rPr lang="en-US" sz="3000" dirty="0">
                <a:latin typeface="Arial" panose="020B0604020202020204" pitchFamily="34" charset="0"/>
                <a:cs typeface="Arial" panose="020B0604020202020204" pitchFamily="34" charset="0"/>
              </a:rPr>
              <a:t>5=partially agree</a:t>
            </a:r>
          </a:p>
          <a:p>
            <a:r>
              <a:rPr lang="en-US" sz="3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885698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6757-A2A0-2936-442C-321D44EEB57F}"/>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6</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4556249-9D15-3040-B222-0A57B9B6E962}"/>
              </a:ext>
            </a:extLst>
          </p:cNvPr>
          <p:cNvSpPr>
            <a:spLocks noGrp="1"/>
          </p:cNvSpPr>
          <p:nvPr>
            <p:ph idx="1"/>
          </p:nvPr>
        </p:nvSpPr>
        <p:spPr>
          <a:xfrm>
            <a:off x="838200" y="2107096"/>
            <a:ext cx="10515600" cy="4385779"/>
          </a:xfrm>
        </p:spPr>
        <p:txBody>
          <a:bodyPr>
            <a:normAutofit fontScale="70000" lnSpcReduction="20000"/>
          </a:bodyPr>
          <a:lstStyle/>
          <a:p>
            <a:pPr marL="0" indent="0">
              <a:lnSpc>
                <a:spcPct val="120000"/>
              </a:lnSpc>
              <a:buNone/>
            </a:pPr>
            <a:r>
              <a:rPr lang="en-US" sz="6300" b="1" dirty="0">
                <a:effectLst/>
                <a:latin typeface="Arial" panose="020B0604020202020204" pitchFamily="34" charset="0"/>
                <a:ea typeface="Calibri" panose="020F0502020204030204" pitchFamily="34" charset="0"/>
                <a:cs typeface="Arial" panose="020B0604020202020204" pitchFamily="34" charset="0"/>
              </a:rPr>
              <a:t>I can ask questions to my tutor about academic integrity.</a:t>
            </a:r>
          </a:p>
          <a:p>
            <a:endParaRPr lang="en-US" sz="3600" b="1"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36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36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4000" dirty="0">
                <a:latin typeface="Arial" panose="020B0604020202020204" pitchFamily="34" charset="0"/>
                <a:cs typeface="Arial" panose="020B0604020202020204" pitchFamily="34" charset="0"/>
              </a:rPr>
              <a:t>Please rate this statement with a score of</a:t>
            </a:r>
          </a:p>
          <a:p>
            <a:r>
              <a:rPr lang="en-US" sz="4000" dirty="0">
                <a:latin typeface="Arial" panose="020B0604020202020204" pitchFamily="34" charset="0"/>
                <a:cs typeface="Arial" panose="020B0604020202020204" pitchFamily="34" charset="0"/>
              </a:rPr>
              <a:t>10=agree</a:t>
            </a:r>
          </a:p>
          <a:p>
            <a:r>
              <a:rPr lang="en-US" sz="4000" dirty="0">
                <a:latin typeface="Arial" panose="020B0604020202020204" pitchFamily="34" charset="0"/>
                <a:cs typeface="Arial" panose="020B0604020202020204" pitchFamily="34" charset="0"/>
              </a:rPr>
              <a:t>5=partially agree</a:t>
            </a:r>
          </a:p>
          <a:p>
            <a:r>
              <a:rPr lang="en-US" sz="4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550492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698F2-FFDC-50BE-98EE-7FAE89D0B23C}"/>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7</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FF90138-53B9-BF07-DB05-12AB1612ED60}"/>
              </a:ext>
            </a:extLst>
          </p:cNvPr>
          <p:cNvSpPr>
            <a:spLocks noGrp="1"/>
          </p:cNvSpPr>
          <p:nvPr>
            <p:ph idx="1"/>
          </p:nvPr>
        </p:nvSpPr>
        <p:spPr>
          <a:xfrm>
            <a:off x="838200" y="1825624"/>
            <a:ext cx="10515600" cy="4917007"/>
          </a:xfrm>
        </p:spPr>
        <p:txBody>
          <a:bodyPr>
            <a:normAutofit fontScale="62500" lnSpcReduction="20000"/>
          </a:bodyPr>
          <a:lstStyle/>
          <a:p>
            <a:pPr marL="0" lvl="0" indent="0">
              <a:lnSpc>
                <a:spcPct val="120000"/>
              </a:lnSpc>
              <a:spcAft>
                <a:spcPts val="800"/>
              </a:spcAft>
              <a:buNone/>
            </a:pPr>
            <a:r>
              <a:rPr lang="en-US" sz="7000" b="1" dirty="0">
                <a:effectLst/>
                <a:latin typeface="Arial" panose="020B0604020202020204" pitchFamily="34" charset="0"/>
                <a:ea typeface="Calibri" panose="020F0502020204030204" pitchFamily="34" charset="0"/>
                <a:cs typeface="Arial" panose="020B0604020202020204" pitchFamily="34" charset="0"/>
              </a:rPr>
              <a:t>I </a:t>
            </a:r>
            <a:r>
              <a:rPr lang="en-GB" sz="7000" b="1" dirty="0">
                <a:effectLst/>
                <a:latin typeface="Arial" panose="020B0604020202020204" pitchFamily="34" charset="0"/>
                <a:ea typeface="Arial" panose="020B0604020202020204" pitchFamily="34" charset="0"/>
                <a:cs typeface="Arial" panose="020B0604020202020204" pitchFamily="34" charset="0"/>
              </a:rPr>
              <a:t>can make good decisions based on my interpretation of Turnitin (or other text-matching software) results</a:t>
            </a:r>
            <a:r>
              <a:rPr lang="en-GB" sz="7000" dirty="0">
                <a:effectLst/>
                <a:latin typeface="Arial" panose="020B0604020202020204" pitchFamily="34" charset="0"/>
                <a:ea typeface="Arial" panose="020B0604020202020204" pitchFamily="34" charset="0"/>
                <a:cs typeface="Arial" panose="020B0604020202020204" pitchFamily="34" charset="0"/>
              </a:rPr>
              <a:t>.</a:t>
            </a:r>
            <a:endParaRPr lang="en-US" sz="70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sz="3300" dirty="0">
              <a:latin typeface="Arial" panose="020B0604020202020204" pitchFamily="34" charset="0"/>
              <a:cs typeface="Arial" panose="020B0604020202020204" pitchFamily="34" charset="0"/>
            </a:endParaRPr>
          </a:p>
          <a:p>
            <a:pPr marL="0" indent="0">
              <a:buNone/>
            </a:pPr>
            <a:r>
              <a:rPr lang="en-US" sz="4500" dirty="0">
                <a:latin typeface="Arial" panose="020B0604020202020204" pitchFamily="34" charset="0"/>
                <a:cs typeface="Arial" panose="020B0604020202020204" pitchFamily="34" charset="0"/>
              </a:rPr>
              <a:t>Please rate this statement with a score of</a:t>
            </a:r>
          </a:p>
          <a:p>
            <a:r>
              <a:rPr lang="en-US" sz="4500" dirty="0">
                <a:latin typeface="Arial" panose="020B0604020202020204" pitchFamily="34" charset="0"/>
                <a:cs typeface="Arial" panose="020B0604020202020204" pitchFamily="34" charset="0"/>
              </a:rPr>
              <a:t>10=agree</a:t>
            </a:r>
          </a:p>
          <a:p>
            <a:r>
              <a:rPr lang="en-US" sz="4500" dirty="0">
                <a:latin typeface="Arial" panose="020B0604020202020204" pitchFamily="34" charset="0"/>
                <a:cs typeface="Arial" panose="020B0604020202020204" pitchFamily="34" charset="0"/>
              </a:rPr>
              <a:t>5=partially agree</a:t>
            </a:r>
          </a:p>
          <a:p>
            <a:r>
              <a:rPr lang="en-US" sz="45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3578101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F0C40-FEC5-36D4-15B1-982B8AE9BB07}"/>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8</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9542AEE-856C-508F-3DB9-2ECBDC05BA0B}"/>
              </a:ext>
            </a:extLst>
          </p:cNvPr>
          <p:cNvSpPr>
            <a:spLocks noGrp="1"/>
          </p:cNvSpPr>
          <p:nvPr>
            <p:ph idx="1"/>
          </p:nvPr>
        </p:nvSpPr>
        <p:spPr>
          <a:xfrm>
            <a:off x="838200" y="2160103"/>
            <a:ext cx="10515600" cy="4445796"/>
          </a:xfrm>
        </p:spPr>
        <p:txBody>
          <a:bodyPr>
            <a:normAutofit fontScale="92500" lnSpcReduction="20000"/>
          </a:bodyPr>
          <a:lstStyle/>
          <a:p>
            <a:pPr marL="0" indent="0">
              <a:lnSpc>
                <a:spcPct val="120000"/>
              </a:lnSpc>
              <a:buNone/>
            </a:pPr>
            <a:r>
              <a:rPr lang="en-US" sz="4800" b="1" dirty="0">
                <a:effectLst/>
                <a:latin typeface="Arial" panose="020B0604020202020204" pitchFamily="34" charset="0"/>
                <a:ea typeface="Calibri" panose="020F0502020204030204" pitchFamily="34" charset="0"/>
                <a:cs typeface="Arial" panose="020B0604020202020204" pitchFamily="34" charset="0"/>
              </a:rPr>
              <a:t>I can express my voice in my writing with ease.</a:t>
            </a:r>
          </a:p>
          <a:p>
            <a:pPr marL="0" indent="0">
              <a:buNone/>
            </a:pPr>
            <a:endParaRPr lang="en-US" sz="4800" b="1"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US" sz="3600" b="1" dirty="0">
                <a:effectLst/>
                <a:latin typeface="Arial" panose="020B0604020202020204" pitchFamily="34" charset="0"/>
                <a:ea typeface="Calibri" panose="020F0502020204030204" pitchFamily="34" charset="0"/>
                <a:cs typeface="Arial" panose="020B0604020202020204" pitchFamily="34" charset="0"/>
              </a:rPr>
              <a:t>	</a:t>
            </a:r>
          </a:p>
          <a:p>
            <a:pPr marL="0" indent="0">
              <a:buNone/>
            </a:pPr>
            <a:r>
              <a:rPr lang="en-US" sz="3000" dirty="0">
                <a:latin typeface="Arial" panose="020B0604020202020204" pitchFamily="34" charset="0"/>
                <a:cs typeface="Arial" panose="020B0604020202020204" pitchFamily="34" charset="0"/>
              </a:rPr>
              <a:t>Please rate this statement with a score of</a:t>
            </a:r>
          </a:p>
          <a:p>
            <a:r>
              <a:rPr lang="en-US" sz="3000" dirty="0">
                <a:latin typeface="Arial" panose="020B0604020202020204" pitchFamily="34" charset="0"/>
                <a:cs typeface="Arial" panose="020B0604020202020204" pitchFamily="34" charset="0"/>
              </a:rPr>
              <a:t>10=agree</a:t>
            </a:r>
          </a:p>
          <a:p>
            <a:r>
              <a:rPr lang="en-US" sz="3000" dirty="0">
                <a:latin typeface="Arial" panose="020B0604020202020204" pitchFamily="34" charset="0"/>
                <a:cs typeface="Arial" panose="020B0604020202020204" pitchFamily="34" charset="0"/>
              </a:rPr>
              <a:t>5=partially agree</a:t>
            </a:r>
          </a:p>
          <a:p>
            <a:r>
              <a:rPr lang="en-US" sz="3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2511189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79395-75FD-C1C8-CF7D-8C8EF116100E}"/>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9</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34FE1B1-10D1-095B-90B0-EE7622360B2F}"/>
              </a:ext>
            </a:extLst>
          </p:cNvPr>
          <p:cNvSpPr>
            <a:spLocks noGrp="1"/>
          </p:cNvSpPr>
          <p:nvPr>
            <p:ph idx="1"/>
          </p:nvPr>
        </p:nvSpPr>
        <p:spPr>
          <a:xfrm>
            <a:off x="838200" y="2199860"/>
            <a:ext cx="10515600" cy="4386469"/>
          </a:xfrm>
        </p:spPr>
        <p:txBody>
          <a:bodyPr>
            <a:normAutofit fontScale="62500" lnSpcReduction="20000"/>
          </a:bodyPr>
          <a:lstStyle/>
          <a:p>
            <a:pPr marL="0" indent="0">
              <a:lnSpc>
                <a:spcPct val="120000"/>
              </a:lnSpc>
              <a:buNone/>
            </a:pPr>
            <a:r>
              <a:rPr lang="en-US" sz="7000" b="1" dirty="0">
                <a:effectLst/>
                <a:latin typeface="Arial" panose="020B0604020202020204" pitchFamily="34" charset="0"/>
                <a:ea typeface="Calibri" panose="020F0502020204030204" pitchFamily="34" charset="0"/>
                <a:cs typeface="Arial" panose="020B0604020202020204" pitchFamily="34" charset="0"/>
              </a:rPr>
              <a:t>I find it easy to paraphrase and </a:t>
            </a:r>
            <a:r>
              <a:rPr lang="en-US" sz="7000" b="1" dirty="0" err="1">
                <a:effectLst/>
                <a:latin typeface="Arial" panose="020B0604020202020204" pitchFamily="34" charset="0"/>
                <a:ea typeface="Calibri" panose="020F0502020204030204" pitchFamily="34" charset="0"/>
                <a:cs typeface="Arial" panose="020B0604020202020204" pitchFamily="34" charset="0"/>
              </a:rPr>
              <a:t>summarise</a:t>
            </a:r>
            <a:r>
              <a:rPr lang="en-US" sz="7000" b="1" dirty="0">
                <a:effectLst/>
                <a:latin typeface="Arial" panose="020B0604020202020204" pitchFamily="34" charset="0"/>
                <a:ea typeface="Calibri" panose="020F0502020204030204" pitchFamily="34" charset="0"/>
                <a:cs typeface="Arial" panose="020B0604020202020204" pitchFamily="34" charset="0"/>
              </a:rPr>
              <a:t> ideas from my reading.</a:t>
            </a:r>
          </a:p>
          <a:p>
            <a:pPr marL="0" indent="0">
              <a:lnSpc>
                <a:spcPct val="120000"/>
              </a:lnSpc>
              <a:buNone/>
            </a:pPr>
            <a:endParaRPr lang="en-US" sz="5700" b="1" dirty="0">
              <a:latin typeface="Arial" panose="020B0604020202020204" pitchFamily="34" charset="0"/>
              <a:ea typeface="Calibri" panose="020F0502020204030204" pitchFamily="34" charset="0"/>
              <a:cs typeface="Arial" panose="020B0604020202020204" pitchFamily="34" charset="0"/>
            </a:endParaRPr>
          </a:p>
          <a:p>
            <a:pPr marL="0" indent="0">
              <a:lnSpc>
                <a:spcPct val="120000"/>
              </a:lnSpc>
              <a:buNone/>
            </a:pPr>
            <a:endParaRPr lang="en-US" sz="45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4500" dirty="0">
                <a:latin typeface="Arial" panose="020B0604020202020204" pitchFamily="34" charset="0"/>
                <a:cs typeface="Arial" panose="020B0604020202020204" pitchFamily="34" charset="0"/>
              </a:rPr>
              <a:t>Please rate this statement with a score of</a:t>
            </a:r>
          </a:p>
          <a:p>
            <a:r>
              <a:rPr lang="en-US" sz="4500" dirty="0">
                <a:latin typeface="Arial" panose="020B0604020202020204" pitchFamily="34" charset="0"/>
                <a:cs typeface="Arial" panose="020B0604020202020204" pitchFamily="34" charset="0"/>
              </a:rPr>
              <a:t>10=agree</a:t>
            </a:r>
          </a:p>
          <a:p>
            <a:r>
              <a:rPr lang="en-US" sz="4500" dirty="0">
                <a:latin typeface="Arial" panose="020B0604020202020204" pitchFamily="34" charset="0"/>
                <a:cs typeface="Arial" panose="020B0604020202020204" pitchFamily="34" charset="0"/>
              </a:rPr>
              <a:t>5=partially agree</a:t>
            </a:r>
          </a:p>
          <a:p>
            <a:r>
              <a:rPr lang="en-US" sz="45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421255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CDD4-C3E7-DBF1-2165-89AE828F246E}"/>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10</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C32DAA1-5904-CA0D-58AA-D99BA2FC6693}"/>
              </a:ext>
            </a:extLst>
          </p:cNvPr>
          <p:cNvSpPr>
            <a:spLocks noGrp="1"/>
          </p:cNvSpPr>
          <p:nvPr>
            <p:ph idx="1"/>
          </p:nvPr>
        </p:nvSpPr>
        <p:spPr>
          <a:xfrm>
            <a:off x="838200" y="2040834"/>
            <a:ext cx="10515600" cy="4346713"/>
          </a:xfrm>
        </p:spPr>
        <p:txBody>
          <a:bodyPr>
            <a:normAutofit fontScale="92500" lnSpcReduction="20000"/>
          </a:bodyPr>
          <a:lstStyle/>
          <a:p>
            <a:pPr marL="0" indent="0">
              <a:lnSpc>
                <a:spcPct val="110000"/>
              </a:lnSpc>
              <a:buNone/>
            </a:pPr>
            <a:r>
              <a:rPr lang="en-US" sz="4800" b="1" dirty="0">
                <a:effectLst/>
                <a:latin typeface="Arial" panose="020B0604020202020204" pitchFamily="34" charset="0"/>
                <a:ea typeface="Calibri" panose="020F0502020204030204" pitchFamily="34" charset="0"/>
                <a:cs typeface="Arial" panose="020B0604020202020204" pitchFamily="34" charset="0"/>
              </a:rPr>
              <a:t>I am able to organize myself efficiently to do my own work.</a:t>
            </a:r>
          </a:p>
          <a:p>
            <a:endParaRPr lang="en-US" sz="3600" b="1"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36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Please rate this statement with a score of</a:t>
            </a:r>
          </a:p>
          <a:p>
            <a:r>
              <a:rPr lang="en-US" sz="3000" dirty="0">
                <a:latin typeface="Arial" panose="020B0604020202020204" pitchFamily="34" charset="0"/>
                <a:cs typeface="Arial" panose="020B0604020202020204" pitchFamily="34" charset="0"/>
              </a:rPr>
              <a:t>10=agree</a:t>
            </a:r>
          </a:p>
          <a:p>
            <a:r>
              <a:rPr lang="en-US" sz="3000" dirty="0">
                <a:latin typeface="Arial" panose="020B0604020202020204" pitchFamily="34" charset="0"/>
                <a:cs typeface="Arial" panose="020B0604020202020204" pitchFamily="34" charset="0"/>
              </a:rPr>
              <a:t>5=partially agree</a:t>
            </a:r>
          </a:p>
          <a:p>
            <a:r>
              <a:rPr lang="en-US" sz="3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4128328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BD4D-6A22-BA97-EE62-40DA399CE302}"/>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Calculate your score and interpret what it means</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A262949-ADA7-720B-75CA-03234C550D4E}"/>
              </a:ext>
            </a:extLst>
          </p:cNvPr>
          <p:cNvSpPr>
            <a:spLocks noGrp="1"/>
          </p:cNvSpPr>
          <p:nvPr>
            <p:ph idx="1"/>
          </p:nvPr>
        </p:nvSpPr>
        <p:spPr>
          <a:xfrm>
            <a:off x="838200" y="1934817"/>
            <a:ext cx="10515600" cy="4242146"/>
          </a:xfrm>
        </p:spPr>
        <p:txBody>
          <a:bodyPr/>
          <a:lstStyle/>
          <a:p>
            <a:r>
              <a:rPr lang="en-US" sz="3200" dirty="0">
                <a:latin typeface="Arial" panose="020B0604020202020204" pitchFamily="34" charset="0"/>
                <a:cs typeface="Arial" panose="020B0604020202020204" pitchFamily="34" charset="0"/>
              </a:rPr>
              <a:t>Add together all of your scores from the 10 questions. </a:t>
            </a:r>
          </a:p>
          <a:p>
            <a:r>
              <a:rPr lang="en-US" sz="3200" dirty="0">
                <a:latin typeface="Arial" panose="020B0604020202020204" pitchFamily="34" charset="0"/>
                <a:cs typeface="Arial" panose="020B0604020202020204" pitchFamily="34" charset="0"/>
              </a:rPr>
              <a:t>You will have a total between 0 to 100.</a:t>
            </a:r>
          </a:p>
          <a:p>
            <a:r>
              <a:rPr lang="en-US" sz="3200" dirty="0">
                <a:latin typeface="Arial" panose="020B0604020202020204" pitchFamily="34" charset="0"/>
                <a:cs typeface="Arial" panose="020B0604020202020204" pitchFamily="34" charset="0"/>
              </a:rPr>
              <a:t>Reflect on the answers that led to this score</a:t>
            </a:r>
          </a:p>
          <a:p>
            <a:pPr marL="0" indent="0">
              <a:buNone/>
            </a:pPr>
            <a:endParaRPr lang="en-US" sz="3200" dirty="0">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What does the score demonstrate about academic integrity for someone with the perspective you chose for this exercise? </a:t>
            </a:r>
            <a:endParaRPr lang="en-GB" sz="4000" b="1"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076894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8BFF-F00D-5DDF-D332-6571A7952C77}"/>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Further reflection</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A39E44B-AB81-662F-F4E1-7AFE78C57DF8}"/>
              </a:ext>
            </a:extLst>
          </p:cNvPr>
          <p:cNvSpPr>
            <a:spLocks noGrp="1"/>
          </p:cNvSpPr>
          <p:nvPr>
            <p:ph idx="1"/>
          </p:nvPr>
        </p:nvSpPr>
        <p:spPr>
          <a:xfrm>
            <a:off x="838200" y="1987826"/>
            <a:ext cx="10515600" cy="4505049"/>
          </a:xfrm>
        </p:spPr>
        <p:txBody>
          <a:bodyPr>
            <a:normAutofit lnSpcReduction="10000"/>
          </a:bodyPr>
          <a:lstStyle/>
          <a:p>
            <a:pPr marL="342900" lvl="0" indent="-342900">
              <a:buFont typeface="+mj-lt"/>
              <a:buAutoNum type="arabicPeriod"/>
            </a:pPr>
            <a:r>
              <a:rPr lang="en-US" sz="3600" dirty="0">
                <a:effectLst/>
                <a:latin typeface="Arial" panose="020B0604020202020204" pitchFamily="34" charset="0"/>
                <a:ea typeface="Calibri" panose="020F0502020204030204" pitchFamily="34" charset="0"/>
                <a:cs typeface="Arial" panose="020B0604020202020204" pitchFamily="34" charset="0"/>
              </a:rPr>
              <a:t>What have you learnt about inclusive academic integrity from this exercise?</a:t>
            </a:r>
            <a:endParaRPr lang="en-GB" sz="3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mj-lt"/>
              <a:buAutoNum type="arabicPeriod"/>
            </a:pPr>
            <a:endParaRPr lang="en-US" sz="3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en-US" sz="3600" dirty="0">
                <a:effectLst/>
                <a:latin typeface="Arial" panose="020B0604020202020204" pitchFamily="34" charset="0"/>
                <a:ea typeface="Calibri" panose="020F0502020204030204" pitchFamily="34" charset="0"/>
                <a:cs typeface="Arial" panose="020B0604020202020204" pitchFamily="34" charset="0"/>
              </a:rPr>
              <a:t>What could you do in your teaching to support inclusive academic integrity?</a:t>
            </a:r>
            <a:endParaRPr lang="en-GB" sz="3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800"/>
              </a:spcAft>
              <a:buFont typeface="+mj-lt"/>
              <a:buAutoNum type="arabicPeriod"/>
            </a:pPr>
            <a:endParaRPr lang="en-US" sz="3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800"/>
              </a:spcAft>
              <a:buFont typeface="+mj-lt"/>
              <a:buAutoNum type="arabicPeriod"/>
            </a:pPr>
            <a:r>
              <a:rPr lang="en-US" sz="3600" dirty="0">
                <a:effectLst/>
                <a:latin typeface="Arial" panose="020B0604020202020204" pitchFamily="34" charset="0"/>
                <a:ea typeface="Calibri" panose="020F0502020204030204" pitchFamily="34" charset="0"/>
                <a:cs typeface="Arial" panose="020B0604020202020204" pitchFamily="34" charset="0"/>
              </a:rPr>
              <a:t>What kind of support is needed for inclusive academic integrity?</a:t>
            </a:r>
            <a:endParaRPr lang="en-GB" sz="36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978069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5FEFB-86FC-FE1B-CF77-13AAA59B54F0}"/>
              </a:ext>
            </a:extLst>
          </p:cNvPr>
          <p:cNvSpPr>
            <a:spLocks noGrp="1"/>
          </p:cNvSpPr>
          <p:nvPr>
            <p:ph type="title"/>
          </p:nvPr>
        </p:nvSpPr>
        <p:spPr>
          <a:xfrm>
            <a:off x="838200" y="365125"/>
            <a:ext cx="10515600" cy="1172127"/>
          </a:xfrm>
          <a:solidFill>
            <a:schemeClr val="bg1"/>
          </a:solidFill>
        </p:spPr>
        <p:txBody>
          <a:bodyPr/>
          <a:lstStyle/>
          <a:p>
            <a:r>
              <a:rPr lang="en-US" b="1" dirty="0">
                <a:latin typeface="Arial" panose="020B0604020202020204" pitchFamily="34" charset="0"/>
                <a:cs typeface="Arial" panose="020B0604020202020204" pitchFamily="34" charset="0"/>
              </a:rPr>
              <a:t>References</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EC3D9F1-C53F-86F0-6DED-0C301B39BF01}"/>
              </a:ext>
            </a:extLst>
          </p:cNvPr>
          <p:cNvSpPr>
            <a:spLocks noGrp="1"/>
          </p:cNvSpPr>
          <p:nvPr>
            <p:ph idx="1"/>
          </p:nvPr>
        </p:nvSpPr>
        <p:spPr>
          <a:xfrm>
            <a:off x="838199" y="1719608"/>
            <a:ext cx="10797209" cy="4351338"/>
          </a:xfrm>
        </p:spPr>
        <p:txBody>
          <a:bodyPr>
            <a:normAutofit/>
          </a:bodyPr>
          <a:lstStyle/>
          <a:p>
            <a:pPr>
              <a:spcBef>
                <a:spcPts val="0"/>
              </a:spcBef>
              <a:spcAft>
                <a:spcPts val="0"/>
              </a:spcAft>
            </a:pPr>
            <a:r>
              <a:rPr lang="en-GB" sz="2200" dirty="0">
                <a:effectLst/>
                <a:latin typeface="Arial" panose="020B0604020202020204" pitchFamily="34" charset="0"/>
                <a:ea typeface="Times New Roman" panose="02020603050405020304" pitchFamily="18" charset="0"/>
                <a:cs typeface="Arial" panose="020B0604020202020204" pitchFamily="34" charset="0"/>
              </a:rPr>
              <a:t>Davis, M. (2022). Examining and improving inclusive practice in institutional academic integrity policies, procedures, teaching and support. </a:t>
            </a:r>
            <a:r>
              <a:rPr lang="en-GB" sz="2200" i="1" dirty="0">
                <a:effectLst/>
                <a:latin typeface="Arial" panose="020B0604020202020204" pitchFamily="34" charset="0"/>
                <a:ea typeface="Times New Roman" panose="02020603050405020304" pitchFamily="18" charset="0"/>
                <a:cs typeface="Arial" panose="020B0604020202020204" pitchFamily="34" charset="0"/>
              </a:rPr>
              <a:t>International Journal of Educational Integrity,18(14)</a:t>
            </a:r>
            <a:r>
              <a:rPr lang="en-GB" sz="2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r>
              <a:rPr lang="en-GB" sz="22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https://doi.org/10.1007/s40979-022-00108-x</a:t>
            </a:r>
            <a:endParaRPr lang="en-GB" sz="2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a:spcBef>
                <a:spcPts val="600"/>
              </a:spcBef>
            </a:pPr>
            <a:r>
              <a:rPr lang="en-GB" sz="2200" dirty="0">
                <a:latin typeface="Arial" panose="020B0604020202020204" pitchFamily="34" charset="0"/>
                <a:cs typeface="Arial" panose="020B0604020202020204" pitchFamily="34" charset="0"/>
              </a:rPr>
              <a:t>QAA (2022). Collaborative Enhancement Project. Improving student learning by combining accessibility/inclusion with academic integrity. See </a:t>
            </a:r>
            <a:r>
              <a:rPr lang="en-GB" sz="2200" dirty="0">
                <a:latin typeface="Arial" panose="020B0604020202020204" pitchFamily="34" charset="0"/>
                <a:cs typeface="Arial" panose="020B0604020202020204" pitchFamily="34" charset="0"/>
                <a:hlinkClick r:id="rId3"/>
              </a:rPr>
              <a:t>https://www.qaa.ac.uk//en/membership/collaborative-enhancement-projects/academic-integrity/the-improvement-of-student-learning-by-linking-inclusion-accessibility-and-academic-integrity</a:t>
            </a:r>
            <a:endParaRPr lang="en-GB" sz="2200" dirty="0">
              <a:latin typeface="Arial" panose="020B0604020202020204" pitchFamily="34" charset="0"/>
              <a:cs typeface="Arial" panose="020B0604020202020204" pitchFamily="34" charset="0"/>
            </a:endParaRPr>
          </a:p>
          <a:p>
            <a:pPr marL="0" indent="0">
              <a:spcBef>
                <a:spcPts val="600"/>
              </a:spcBef>
              <a:buNone/>
            </a:pPr>
            <a:endParaRPr lang="en-GB" sz="2000" dirty="0">
              <a:latin typeface="Arial" panose="020B0604020202020204" pitchFamily="34" charset="0"/>
              <a:cs typeface="Arial" panose="020B0604020202020204" pitchFamily="34" charset="0"/>
            </a:endParaRPr>
          </a:p>
          <a:p>
            <a:pPr marL="0" indent="0">
              <a:spcBef>
                <a:spcPts val="600"/>
              </a:spcBef>
              <a:buNone/>
            </a:pPr>
            <a:r>
              <a:rPr lang="en-GB" sz="2000" dirty="0">
                <a:effectLst/>
                <a:latin typeface="Arial" panose="020B0604020202020204" pitchFamily="34" charset="0"/>
                <a:ea typeface="Arial" panose="020B0604020202020204" pitchFamily="34" charset="0"/>
              </a:rPr>
              <a:t>For further information, please contact the project lead, Dr Mary Davis, Oxford Brookes University, at </a:t>
            </a:r>
            <a:r>
              <a:rPr lang="en-GB" sz="2000" u="sng" dirty="0">
                <a:solidFill>
                  <a:srgbClr val="0000FF"/>
                </a:solidFill>
                <a:effectLst/>
                <a:latin typeface="Arial" panose="020B0604020202020204" pitchFamily="34" charset="0"/>
                <a:ea typeface="Arial" panose="020B0604020202020204" pitchFamily="34" charset="0"/>
                <a:hlinkClick r:id="rId4"/>
              </a:rPr>
              <a:t>marydavis@brookes.ac.uk</a:t>
            </a:r>
            <a:endParaRPr lang="en-GB" sz="2000" u="sng" dirty="0">
              <a:solidFill>
                <a:srgbClr val="0000FF"/>
              </a:solidFill>
              <a:effectLst/>
              <a:latin typeface="Arial" panose="020B0604020202020204" pitchFamily="34" charset="0"/>
              <a:ea typeface="Arial" panose="020B0604020202020204" pitchFamily="34" charset="0"/>
            </a:endParaRPr>
          </a:p>
          <a:p>
            <a:pPr marL="0" indent="0">
              <a:buNone/>
            </a:pPr>
            <a:endParaRPr lang="en-GB" dirty="0"/>
          </a:p>
        </p:txBody>
      </p:sp>
      <p:sp>
        <p:nvSpPr>
          <p:cNvPr id="4" name="TextBox 3">
            <a:extLst>
              <a:ext uri="{FF2B5EF4-FFF2-40B4-BE49-F238E27FC236}">
                <a16:creationId xmlns:a16="http://schemas.microsoft.com/office/drawing/2014/main" id="{9F00741C-7C70-0EC4-C640-F3BDC63DC8E4}"/>
              </a:ext>
            </a:extLst>
          </p:cNvPr>
          <p:cNvSpPr txBox="1"/>
          <p:nvPr/>
        </p:nvSpPr>
        <p:spPr>
          <a:xfrm>
            <a:off x="838199" y="5439523"/>
            <a:ext cx="10094844" cy="1262846"/>
          </a:xfrm>
          <a:prstGeom prst="rect">
            <a:avLst/>
          </a:prstGeom>
          <a:solidFill>
            <a:schemeClr val="bg1"/>
          </a:solidFill>
          <a:ln w="3175">
            <a:solidFill>
              <a:schemeClr val="tx1"/>
            </a:solidFill>
          </a:ln>
        </p:spPr>
        <p:txBody>
          <a:bodyPr wrap="square" rtlCol="0">
            <a:spAutoFit/>
          </a:bodyPr>
          <a:lstStyle/>
          <a:p>
            <a:pPr marL="0" indent="0" algn="just">
              <a:lnSpc>
                <a:spcPct val="107000"/>
              </a:lnSpc>
              <a:spcAft>
                <a:spcPts val="800"/>
              </a:spcAft>
              <a:buNone/>
            </a:pPr>
            <a:r>
              <a:rPr lang="en-GB" sz="1800" dirty="0">
                <a:solidFill>
                  <a:srgbClr val="000000"/>
                </a:solidFill>
                <a:effectLst/>
                <a:latin typeface="Arial" panose="020B0604020202020204" pitchFamily="34" charset="0"/>
                <a:ea typeface="Arial" panose="020B0604020202020204" pitchFamily="34" charset="0"/>
              </a:rPr>
              <a:t>This exercise is an output from a Collaborative Enhancement Project supported and funded by QAA Membership. The project is led by Oxford Brookes University in partnership with Bloomsbury Institute, University of Southampton and University of Westminster. Find out more about Collaborative Enhancement Projects on the </a:t>
            </a:r>
            <a:r>
              <a:rPr lang="en-GB" sz="1800" u="sng" dirty="0">
                <a:solidFill>
                  <a:srgbClr val="0000FF"/>
                </a:solidFill>
                <a:effectLst/>
                <a:latin typeface="Arial" panose="020B0604020202020204" pitchFamily="34" charset="0"/>
                <a:ea typeface="Arial" panose="020B0604020202020204" pitchFamily="34" charset="0"/>
                <a:hlinkClick r:id="rId5"/>
              </a:rPr>
              <a:t>QAA website</a:t>
            </a:r>
            <a:r>
              <a:rPr lang="en-GB" sz="1800" dirty="0">
                <a:solidFill>
                  <a:srgbClr val="000000"/>
                </a:solidFill>
                <a:effectLst/>
                <a:latin typeface="Arial" panose="020B0604020202020204" pitchFamily="34" charset="0"/>
                <a:ea typeface="Arial" panose="020B0604020202020204" pitchFamily="34" charset="0"/>
              </a:rPr>
              <a:t>.</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2472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2DB0C-4D5E-CE3A-B0C1-A3624F61E717}"/>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What do we mean by inclusion?</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7AB2E44-375B-F364-6AF4-80E5C652E36E}"/>
              </a:ext>
            </a:extLst>
          </p:cNvPr>
          <p:cNvSpPr>
            <a:spLocks noGrp="1"/>
          </p:cNvSpPr>
          <p:nvPr>
            <p:ph idx="1"/>
          </p:nvPr>
        </p:nvSpPr>
        <p:spPr/>
        <p:txBody>
          <a:bodyPr/>
          <a:lstStyle/>
          <a:p>
            <a:pPr marL="0" indent="0">
              <a:buNone/>
            </a:pPr>
            <a:r>
              <a:rPr lang="en-US" sz="3200" dirty="0"/>
              <a:t>Our project statement: </a:t>
            </a:r>
          </a:p>
          <a:p>
            <a:pPr marL="0" indent="0">
              <a:buNone/>
            </a:pPr>
            <a:r>
              <a:rPr lang="en-US" sz="3200" dirty="0"/>
              <a:t>‘</a:t>
            </a:r>
            <a:r>
              <a:rPr lang="en-US" sz="3200" b="1" i="0" u="none" strike="noStrike" dirty="0">
                <a:effectLst/>
                <a:latin typeface="Arial" panose="020B0604020202020204" pitchFamily="34" charset="0"/>
                <a:cs typeface="Arial" panose="020B0604020202020204" pitchFamily="34" charset="0"/>
              </a:rPr>
              <a:t>Inclusion involves celebrating differences in all aspects of who we are as individuals with every person respected, valued and supported.  We aim to integrate it within our practice to enhance engagement, participation, learning and choice for all’. </a:t>
            </a:r>
            <a:endParaRPr lang="en-GB" dirty="0"/>
          </a:p>
        </p:txBody>
      </p:sp>
    </p:spTree>
    <p:extLst>
      <p:ext uri="{BB962C8B-B14F-4D97-AF65-F5344CB8AC3E}">
        <p14:creationId xmlns:p14="http://schemas.microsoft.com/office/powerpoint/2010/main" val="1654806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3459F-7445-0D52-5DCB-6D1063748DE8}"/>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Activity preparation</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DED3E8C-D512-2B79-8DA2-467DDF29955E}"/>
              </a:ext>
            </a:extLst>
          </p:cNvPr>
          <p:cNvSpPr>
            <a:spLocks noGrp="1"/>
          </p:cNvSpPr>
          <p:nvPr>
            <p:ph idx="1"/>
          </p:nvPr>
        </p:nvSpPr>
        <p:spPr>
          <a:xfrm>
            <a:off x="838200" y="1908313"/>
            <a:ext cx="10515600" cy="4268650"/>
          </a:xfrm>
        </p:spPr>
        <p:txBody>
          <a:bodyPr/>
          <a:lstStyle/>
          <a:p>
            <a:pPr marL="0" indent="0">
              <a:buNone/>
            </a:pPr>
            <a:r>
              <a:rPr lang="en-GB" b="1" dirty="0">
                <a:effectLst/>
                <a:latin typeface="Arial" panose="020B0604020202020204" pitchFamily="34" charset="0"/>
                <a:cs typeface="Arial" panose="020B0604020202020204" pitchFamily="34" charset="0"/>
              </a:rPr>
              <a:t>You are going to put yourself in the position of a student in their first year of study at your institution. Choose the perspective of one of the students below or create your own example perspective. Try to consider how that perspective may differ from your own.</a:t>
            </a:r>
          </a:p>
          <a:p>
            <a:endParaRPr lang="en-GB" dirty="0"/>
          </a:p>
        </p:txBody>
      </p:sp>
    </p:spTree>
    <p:extLst>
      <p:ext uri="{BB962C8B-B14F-4D97-AF65-F5344CB8AC3E}">
        <p14:creationId xmlns:p14="http://schemas.microsoft.com/office/powerpoint/2010/main" val="3556662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75000">
              <a:schemeClr val="accent6">
                <a:lumMod val="60000"/>
                <a:lumOff val="40000"/>
              </a:schemeClr>
            </a:gs>
            <a:gs pos="88000">
              <a:srgbClr val="B9CAE8"/>
            </a:gs>
            <a:gs pos="93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96C3B-80D1-D0AB-39D0-59637330015C}"/>
              </a:ext>
            </a:extLst>
          </p:cNvPr>
          <p:cNvSpPr>
            <a:spLocks noGrp="1"/>
          </p:cNvSpPr>
          <p:nvPr>
            <p:ph type="title"/>
          </p:nvPr>
        </p:nvSpPr>
        <p:spPr>
          <a:xfrm>
            <a:off x="838200" y="365126"/>
            <a:ext cx="10515600" cy="1219546"/>
          </a:xfrm>
          <a:solidFill>
            <a:schemeClr val="bg1"/>
          </a:solidFill>
        </p:spPr>
        <p:txBody>
          <a:bodyPr/>
          <a:lstStyle/>
          <a:p>
            <a:r>
              <a:rPr lang="en-US" b="1" dirty="0">
                <a:latin typeface="Arial" panose="020B0604020202020204" pitchFamily="34" charset="0"/>
                <a:cs typeface="Arial" panose="020B0604020202020204" pitchFamily="34" charset="0"/>
              </a:rPr>
              <a:t>Step 1: Choose a student profile</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A701617-EF23-075F-06A8-7B928FCA5BFF}"/>
              </a:ext>
            </a:extLst>
          </p:cNvPr>
          <p:cNvSpPr>
            <a:spLocks noGrp="1"/>
          </p:cNvSpPr>
          <p:nvPr>
            <p:ph idx="1"/>
          </p:nvPr>
        </p:nvSpPr>
        <p:spPr>
          <a:xfrm>
            <a:off x="838200" y="1902523"/>
            <a:ext cx="10515600" cy="1219546"/>
          </a:xfrm>
          <a:solidFill>
            <a:schemeClr val="bg1"/>
          </a:solidFill>
        </p:spPr>
        <p:txBody>
          <a:bodyPr>
            <a:normAutofit fontScale="25000" lnSpcReduction="20000"/>
          </a:bodyPr>
          <a:lstStyle/>
          <a:p>
            <a:pPr marL="0" lvl="0" indent="0">
              <a:lnSpc>
                <a:spcPct val="107000"/>
              </a:lnSpc>
              <a:spcBef>
                <a:spcPts val="0"/>
              </a:spcBef>
              <a:buNone/>
            </a:pPr>
            <a:r>
              <a:rPr lang="en-GB" sz="8000" b="1" dirty="0">
                <a:effectLst/>
                <a:latin typeface="Arial" panose="020B0604020202020204" pitchFamily="34" charset="0"/>
                <a:ea typeface="Arial" panose="020B0604020202020204" pitchFamily="34" charset="0"/>
                <a:cs typeface="Arial" panose="020B0604020202020204" pitchFamily="34" charset="0"/>
              </a:rPr>
              <a:t>Sam</a:t>
            </a:r>
          </a:p>
          <a:p>
            <a:pPr marL="0" lvl="0" indent="0">
              <a:lnSpc>
                <a:spcPct val="107000"/>
              </a:lnSpc>
              <a:spcBef>
                <a:spcPts val="0"/>
              </a:spcBef>
              <a:buNone/>
            </a:pPr>
            <a:r>
              <a:rPr lang="en-GB" sz="8000" dirty="0">
                <a:effectLst/>
                <a:latin typeface="Arial" panose="020B0604020202020204" pitchFamily="34" charset="0"/>
                <a:ea typeface="Arial" panose="020B0604020202020204" pitchFamily="34" charset="0"/>
                <a:cs typeface="Arial" panose="020B0604020202020204" pitchFamily="34" charset="0"/>
              </a:rPr>
              <a:t>Sam is a UK undergraduate student who has dyslexia, and has alternative entry qualifications. Sam is first in family to attend university and comes from an area with low participation rates in HE.</a:t>
            </a:r>
            <a:endParaRPr lang="en-GB" sz="8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p>
        </p:txBody>
      </p:sp>
      <p:sp>
        <p:nvSpPr>
          <p:cNvPr id="6" name="TextBox 5">
            <a:extLst>
              <a:ext uri="{FF2B5EF4-FFF2-40B4-BE49-F238E27FC236}">
                <a16:creationId xmlns:a16="http://schemas.microsoft.com/office/drawing/2014/main" id="{BFA58811-5C86-8FA6-C717-E440D0A00980}"/>
              </a:ext>
            </a:extLst>
          </p:cNvPr>
          <p:cNvSpPr txBox="1"/>
          <p:nvPr/>
        </p:nvSpPr>
        <p:spPr>
          <a:xfrm>
            <a:off x="838200" y="3234112"/>
            <a:ext cx="10515600" cy="1163395"/>
          </a:xfrm>
          <a:prstGeom prst="rect">
            <a:avLst/>
          </a:prstGeom>
          <a:solidFill>
            <a:schemeClr val="bg1"/>
          </a:solidFill>
        </p:spPr>
        <p:txBody>
          <a:bodyPr wrap="square" rtlCol="0">
            <a:spAutoFit/>
          </a:bodyPr>
          <a:lstStyle/>
          <a:p>
            <a:pPr marL="0" indent="0">
              <a:lnSpc>
                <a:spcPct val="87000"/>
              </a:lnSpc>
              <a:spcBef>
                <a:spcPts val="0"/>
              </a:spcBef>
              <a:buNone/>
            </a:pPr>
            <a:r>
              <a:rPr lang="en-GB" sz="2000" b="1" dirty="0">
                <a:effectLst/>
                <a:latin typeface="Arial" panose="020B0604020202020204" pitchFamily="34" charset="0"/>
                <a:ea typeface="Arial" panose="020B0604020202020204" pitchFamily="34" charset="0"/>
                <a:cs typeface="Arial" panose="020B0604020202020204" pitchFamily="34" charset="0"/>
              </a:rPr>
              <a:t>Esra</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87000"/>
              </a:lnSpc>
              <a:spcBef>
                <a:spcPts val="0"/>
              </a:spcBef>
              <a:buNone/>
            </a:pPr>
            <a:r>
              <a:rPr lang="en-GB" sz="2000" dirty="0">
                <a:effectLst/>
                <a:latin typeface="Arial" panose="020B0604020202020204" pitchFamily="34" charset="0"/>
                <a:ea typeface="Arial" panose="020B0604020202020204" pitchFamily="34" charset="0"/>
                <a:cs typeface="Arial" panose="020B0604020202020204" pitchFamily="34" charset="0"/>
              </a:rPr>
              <a:t>Esra is an international Master’s student who speaks English as a second language, has 10 years of work experience after graduating from a non-UK university and is coming to the UK for the first time. Esra has no prior experience of studying or working in English.</a:t>
            </a:r>
            <a:endParaRPr lang="en-GB"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BCFE1E19-0DA6-E211-8763-5E5AB662C5FE}"/>
              </a:ext>
            </a:extLst>
          </p:cNvPr>
          <p:cNvSpPr txBox="1"/>
          <p:nvPr/>
        </p:nvSpPr>
        <p:spPr>
          <a:xfrm>
            <a:off x="838200" y="4509550"/>
            <a:ext cx="10515600" cy="1163395"/>
          </a:xfrm>
          <a:prstGeom prst="rect">
            <a:avLst/>
          </a:prstGeom>
          <a:solidFill>
            <a:schemeClr val="bg1"/>
          </a:solidFill>
        </p:spPr>
        <p:txBody>
          <a:bodyPr wrap="square" rtlCol="0">
            <a:spAutoFit/>
          </a:bodyPr>
          <a:lstStyle/>
          <a:p>
            <a:pPr marL="0" indent="0">
              <a:lnSpc>
                <a:spcPct val="87000"/>
              </a:lnSpc>
              <a:spcBef>
                <a:spcPts val="0"/>
              </a:spcBef>
              <a:buNone/>
            </a:pPr>
            <a:r>
              <a:rPr lang="en-GB" sz="2000" b="1" dirty="0">
                <a:effectLst/>
                <a:latin typeface="Arial" panose="020B0604020202020204" pitchFamily="34" charset="0"/>
                <a:ea typeface="Arial" panose="020B0604020202020204" pitchFamily="34" charset="0"/>
                <a:cs typeface="Arial" panose="020B0604020202020204" pitchFamily="34" charset="0"/>
              </a:rPr>
              <a:t>Jo</a:t>
            </a:r>
          </a:p>
          <a:p>
            <a:pPr marL="0" indent="0">
              <a:lnSpc>
                <a:spcPct val="87000"/>
              </a:lnSpc>
              <a:spcBef>
                <a:spcPts val="0"/>
              </a:spcBef>
              <a:buNone/>
            </a:pPr>
            <a:r>
              <a:rPr lang="en-GB" sz="2000" dirty="0">
                <a:effectLst/>
                <a:latin typeface="Arial" panose="020B0604020202020204" pitchFamily="34" charset="0"/>
                <a:ea typeface="Arial" panose="020B0604020202020204" pitchFamily="34" charset="0"/>
                <a:cs typeface="Arial" panose="020B0604020202020204" pitchFamily="34" charset="0"/>
              </a:rPr>
              <a:t>Jo is a mature part-time undergraduate student and a carer, who has a full-time job and no recent educational experience. Jo has ADHD and has disclosed difficulties with concentration and working memory.</a:t>
            </a:r>
          </a:p>
        </p:txBody>
      </p:sp>
      <p:sp>
        <p:nvSpPr>
          <p:cNvPr id="8" name="TextBox 7">
            <a:extLst>
              <a:ext uri="{FF2B5EF4-FFF2-40B4-BE49-F238E27FC236}">
                <a16:creationId xmlns:a16="http://schemas.microsoft.com/office/drawing/2014/main" id="{3722C4A2-B919-4A77-47A6-A3D2C3CD7C92}"/>
              </a:ext>
            </a:extLst>
          </p:cNvPr>
          <p:cNvSpPr txBox="1"/>
          <p:nvPr/>
        </p:nvSpPr>
        <p:spPr>
          <a:xfrm>
            <a:off x="838200" y="5784988"/>
            <a:ext cx="10515600" cy="707886"/>
          </a:xfrm>
          <a:prstGeom prst="rect">
            <a:avLst/>
          </a:prstGeom>
          <a:solidFill>
            <a:schemeClr val="bg1"/>
          </a:solidFill>
        </p:spPr>
        <p:txBody>
          <a:bodyPr wrap="square" rtlCol="0">
            <a:spAutoFit/>
          </a:bodyPr>
          <a:lstStyle/>
          <a:p>
            <a:r>
              <a:rPr lang="en-US" sz="2000" b="1" dirty="0">
                <a:latin typeface="Arial" panose="020B0604020202020204" pitchFamily="34" charset="0"/>
                <a:cs typeface="Arial" panose="020B0604020202020204" pitchFamily="34" charset="0"/>
              </a:rPr>
              <a:t>Another student</a:t>
            </a:r>
          </a:p>
          <a:p>
            <a:r>
              <a:rPr lang="en-US" sz="2000" dirty="0">
                <a:latin typeface="Arial" panose="020B0604020202020204" pitchFamily="34" charset="0"/>
                <a:cs typeface="Arial" panose="020B0604020202020204" pitchFamily="34" charset="0"/>
              </a:rPr>
              <a:t>Create another student profile yourself</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380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2D213-D72B-9051-FFD8-C2EDAD1EF11A}"/>
              </a:ext>
            </a:extLst>
          </p:cNvPr>
          <p:cNvSpPr>
            <a:spLocks noGrp="1"/>
          </p:cNvSpPr>
          <p:nvPr>
            <p:ph type="title"/>
          </p:nvPr>
        </p:nvSpPr>
        <p:spPr>
          <a:solidFill>
            <a:schemeClr val="bg1"/>
          </a:solidFill>
        </p:spPr>
        <p:txBody>
          <a:bodyPr>
            <a:normAutofit/>
          </a:bodyPr>
          <a:lstStyle/>
          <a:p>
            <a:r>
              <a:rPr lang="en-GB" b="1" dirty="0">
                <a:effectLst/>
                <a:latin typeface="Arial" panose="020B0604020202020204" pitchFamily="34" charset="0"/>
                <a:ea typeface="Calibri" panose="020F0502020204030204" pitchFamily="34" charset="0"/>
                <a:cs typeface="Arial" panose="020B0604020202020204" pitchFamily="34" charset="0"/>
              </a:rPr>
              <a:t>Step 2: Rate the following statements related to academic integrity </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E24C995-23CC-1A3E-1AE9-272C0C7683F4}"/>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Now you are going to be asked to score the following 10 statements from the perspective of the student profile you have chosen or created.</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Please rate each statement with a score of</a:t>
            </a:r>
          </a:p>
          <a:p>
            <a:r>
              <a:rPr lang="en-US" dirty="0">
                <a:latin typeface="Arial" panose="020B0604020202020204" pitchFamily="34" charset="0"/>
                <a:cs typeface="Arial" panose="020B0604020202020204" pitchFamily="34" charset="0"/>
              </a:rPr>
              <a:t>10=agree</a:t>
            </a:r>
          </a:p>
          <a:p>
            <a:r>
              <a:rPr lang="en-US" dirty="0">
                <a:latin typeface="Arial" panose="020B0604020202020204" pitchFamily="34" charset="0"/>
                <a:cs typeface="Arial" panose="020B0604020202020204" pitchFamily="34" charset="0"/>
              </a:rPr>
              <a:t>5=partially agree</a:t>
            </a:r>
          </a:p>
          <a:p>
            <a:r>
              <a:rPr lang="en-US" dirty="0">
                <a:latin typeface="Arial" panose="020B0604020202020204" pitchFamily="34" charset="0"/>
                <a:cs typeface="Arial" panose="020B0604020202020204" pitchFamily="34" charset="0"/>
              </a:rPr>
              <a:t>0=disagree</a:t>
            </a:r>
          </a:p>
          <a:p>
            <a:pPr marL="0" indent="0">
              <a:buNone/>
            </a:pPr>
            <a:r>
              <a:rPr lang="en-US" dirty="0">
                <a:latin typeface="Arial" panose="020B0604020202020204" pitchFamily="34" charset="0"/>
                <a:cs typeface="Arial" panose="020B0604020202020204" pitchFamily="34" charset="0"/>
              </a:rPr>
              <a:t>(just use 10, 5 or 0, no numbers in between)</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02889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307F0-90DB-7754-5EF8-2E4B82624005}"/>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1</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F09CA13-4D0C-77C2-98BC-84695192E118}"/>
              </a:ext>
            </a:extLst>
          </p:cNvPr>
          <p:cNvSpPr>
            <a:spLocks noGrp="1"/>
          </p:cNvSpPr>
          <p:nvPr>
            <p:ph idx="1"/>
          </p:nvPr>
        </p:nvSpPr>
        <p:spPr>
          <a:xfrm>
            <a:off x="838200" y="2040835"/>
            <a:ext cx="10515600" cy="4136128"/>
          </a:xfrm>
        </p:spPr>
        <p:txBody>
          <a:bodyPr>
            <a:normAutofit fontScale="92500" lnSpcReduction="20000"/>
          </a:bodyPr>
          <a:lstStyle/>
          <a:p>
            <a:pPr marL="0" indent="0">
              <a:lnSpc>
                <a:spcPct val="110000"/>
              </a:lnSpc>
              <a:buNone/>
            </a:pPr>
            <a:r>
              <a:rPr lang="en-US" sz="4800" b="1" dirty="0">
                <a:effectLst/>
                <a:latin typeface="Arial" panose="020B0604020202020204" pitchFamily="34" charset="0"/>
                <a:ea typeface="Calibri" panose="020F0502020204030204" pitchFamily="34" charset="0"/>
              </a:rPr>
              <a:t>I know how to get academic support from the university if I need it.</a:t>
            </a:r>
          </a:p>
          <a:p>
            <a:pPr marL="0" indent="0">
              <a:buNone/>
            </a:pPr>
            <a:endParaRPr lang="en-GB" sz="4800" b="1" dirty="0"/>
          </a:p>
          <a:p>
            <a:pPr marL="0" indent="0">
              <a:buNone/>
            </a:pPr>
            <a:endParaRPr lang="en-US" dirty="0">
              <a:latin typeface="Arial" panose="020B060402020202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Please rate this statement with a score of</a:t>
            </a:r>
          </a:p>
          <a:p>
            <a:r>
              <a:rPr lang="en-US" sz="3000" dirty="0">
                <a:latin typeface="Arial" panose="020B0604020202020204" pitchFamily="34" charset="0"/>
                <a:cs typeface="Arial" panose="020B0604020202020204" pitchFamily="34" charset="0"/>
              </a:rPr>
              <a:t>10=agree</a:t>
            </a:r>
          </a:p>
          <a:p>
            <a:r>
              <a:rPr lang="en-US" sz="3000" dirty="0">
                <a:latin typeface="Arial" panose="020B0604020202020204" pitchFamily="34" charset="0"/>
                <a:cs typeface="Arial" panose="020B0604020202020204" pitchFamily="34" charset="0"/>
              </a:rPr>
              <a:t>5=partially agree</a:t>
            </a:r>
          </a:p>
          <a:p>
            <a:r>
              <a:rPr lang="en-US" sz="3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400171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E2F69-5C94-8AA8-2D29-996CC22F88E0}"/>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2</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AFE7607-BA8D-5E90-4708-4376F2E4E32E}"/>
              </a:ext>
            </a:extLst>
          </p:cNvPr>
          <p:cNvSpPr>
            <a:spLocks noGrp="1"/>
          </p:cNvSpPr>
          <p:nvPr>
            <p:ph idx="1"/>
          </p:nvPr>
        </p:nvSpPr>
        <p:spPr>
          <a:xfrm>
            <a:off x="838200" y="2067339"/>
            <a:ext cx="10515600" cy="4425536"/>
          </a:xfrm>
        </p:spPr>
        <p:txBody>
          <a:bodyPr>
            <a:normAutofit fontScale="92500" lnSpcReduction="20000"/>
          </a:bodyPr>
          <a:lstStyle/>
          <a:p>
            <a:pPr marL="0" indent="0">
              <a:lnSpc>
                <a:spcPct val="110000"/>
              </a:lnSpc>
              <a:buNone/>
            </a:pPr>
            <a:r>
              <a:rPr lang="en-US" sz="4800" b="1" dirty="0">
                <a:effectLst/>
                <a:latin typeface="Arial" panose="020B0604020202020204" pitchFamily="34" charset="0"/>
                <a:ea typeface="Calibri" panose="020F0502020204030204" pitchFamily="34" charset="0"/>
                <a:cs typeface="Arial" panose="020B0604020202020204" pitchFamily="34" charset="0"/>
              </a:rPr>
              <a:t>I can easily understand the academic conduct regulations.</a:t>
            </a:r>
          </a:p>
          <a:p>
            <a:pPr marL="0" indent="0">
              <a:buNone/>
            </a:pPr>
            <a:endParaRPr lang="en-US" sz="4800" b="1"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36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Please rate this statement with a score of</a:t>
            </a:r>
          </a:p>
          <a:p>
            <a:r>
              <a:rPr lang="en-US" sz="3000" dirty="0">
                <a:latin typeface="Arial" panose="020B0604020202020204" pitchFamily="34" charset="0"/>
                <a:cs typeface="Arial" panose="020B0604020202020204" pitchFamily="34" charset="0"/>
              </a:rPr>
              <a:t>10=agree</a:t>
            </a:r>
          </a:p>
          <a:p>
            <a:r>
              <a:rPr lang="en-US" sz="3000" dirty="0">
                <a:latin typeface="Arial" panose="020B0604020202020204" pitchFamily="34" charset="0"/>
                <a:cs typeface="Arial" panose="020B0604020202020204" pitchFamily="34" charset="0"/>
              </a:rPr>
              <a:t>5=partially agree</a:t>
            </a:r>
          </a:p>
          <a:p>
            <a:r>
              <a:rPr lang="en-US" sz="3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186570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7D513-DF3B-AD9F-41DD-D82E724DAC23}"/>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3</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AD76157-99FD-B506-9E71-CDBBE07BF8B0}"/>
              </a:ext>
            </a:extLst>
          </p:cNvPr>
          <p:cNvSpPr>
            <a:spLocks noGrp="1"/>
          </p:cNvSpPr>
          <p:nvPr>
            <p:ph idx="1"/>
          </p:nvPr>
        </p:nvSpPr>
        <p:spPr>
          <a:xfrm>
            <a:off x="838200" y="2160104"/>
            <a:ext cx="10515600" cy="4214192"/>
          </a:xfrm>
        </p:spPr>
        <p:txBody>
          <a:bodyPr>
            <a:normAutofit fontScale="92500" lnSpcReduction="20000"/>
          </a:bodyPr>
          <a:lstStyle/>
          <a:p>
            <a:pPr marL="0" indent="0">
              <a:lnSpc>
                <a:spcPct val="120000"/>
              </a:lnSpc>
              <a:buNone/>
            </a:pPr>
            <a:r>
              <a:rPr lang="en-US" sz="4800" b="1" dirty="0">
                <a:effectLst/>
                <a:latin typeface="Arial" panose="020B0604020202020204" pitchFamily="34" charset="0"/>
                <a:ea typeface="Calibri" panose="020F0502020204030204" pitchFamily="34" charset="0"/>
                <a:cs typeface="Arial" panose="020B0604020202020204" pitchFamily="34" charset="0"/>
              </a:rPr>
              <a:t>I am used to academic conventions (citation and reference lists).</a:t>
            </a:r>
          </a:p>
          <a:p>
            <a:pPr marL="0" indent="0">
              <a:buNone/>
            </a:pPr>
            <a:endParaRPr lang="en-US" sz="4800" b="1"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3600" b="1"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3000" dirty="0">
                <a:latin typeface="Arial" panose="020B0604020202020204" pitchFamily="34" charset="0"/>
                <a:cs typeface="Arial" panose="020B0604020202020204" pitchFamily="34" charset="0"/>
              </a:rPr>
              <a:t>Please rate this statement with a score of</a:t>
            </a:r>
          </a:p>
          <a:p>
            <a:r>
              <a:rPr lang="en-US" sz="3000" dirty="0">
                <a:latin typeface="Arial" panose="020B0604020202020204" pitchFamily="34" charset="0"/>
                <a:cs typeface="Arial" panose="020B0604020202020204" pitchFamily="34" charset="0"/>
              </a:rPr>
              <a:t>10=agree</a:t>
            </a:r>
          </a:p>
          <a:p>
            <a:r>
              <a:rPr lang="en-US" sz="3000" dirty="0">
                <a:latin typeface="Arial" panose="020B0604020202020204" pitchFamily="34" charset="0"/>
                <a:cs typeface="Arial" panose="020B0604020202020204" pitchFamily="34" charset="0"/>
              </a:rPr>
              <a:t>5=partially agree</a:t>
            </a:r>
          </a:p>
          <a:p>
            <a:r>
              <a:rPr lang="en-US" sz="3000"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521308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4688A-2348-33D6-1CC0-2CFFC11D6290}"/>
              </a:ext>
            </a:extLst>
          </p:cNvPr>
          <p:cNvSpPr>
            <a:spLocks noGrp="1"/>
          </p:cNvSpPr>
          <p:nvPr>
            <p:ph type="title"/>
          </p:nvPr>
        </p:nvSpPr>
        <p:spPr>
          <a:solidFill>
            <a:schemeClr val="bg1"/>
          </a:solidFill>
        </p:spPr>
        <p:txBody>
          <a:bodyPr/>
          <a:lstStyle/>
          <a:p>
            <a:r>
              <a:rPr lang="en-US" b="1" dirty="0">
                <a:latin typeface="Arial" panose="020B0604020202020204" pitchFamily="34" charset="0"/>
                <a:cs typeface="Arial" panose="020B0604020202020204" pitchFamily="34" charset="0"/>
              </a:rPr>
              <a:t>Question 4</a:t>
            </a:r>
            <a:endParaRPr lang="en-GB"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FB15CB1-652E-A47B-99C0-D27809A72544}"/>
              </a:ext>
            </a:extLst>
          </p:cNvPr>
          <p:cNvSpPr>
            <a:spLocks noGrp="1"/>
          </p:cNvSpPr>
          <p:nvPr>
            <p:ph idx="1"/>
          </p:nvPr>
        </p:nvSpPr>
        <p:spPr>
          <a:xfrm>
            <a:off x="838200" y="2160104"/>
            <a:ext cx="10515600" cy="4016858"/>
          </a:xfrm>
        </p:spPr>
        <p:txBody>
          <a:bodyPr/>
          <a:lstStyle/>
          <a:p>
            <a:pPr marL="0" indent="0">
              <a:buNone/>
            </a:pPr>
            <a:r>
              <a:rPr lang="en-US" sz="4400" b="1" dirty="0">
                <a:effectLst/>
                <a:latin typeface="Arial" panose="020B0604020202020204" pitchFamily="34" charset="0"/>
                <a:ea typeface="Calibri" panose="020F0502020204030204" pitchFamily="34" charset="0"/>
                <a:cs typeface="Arial" panose="020B0604020202020204" pitchFamily="34" charset="0"/>
              </a:rPr>
              <a:t>I am confident in using the library.</a:t>
            </a:r>
          </a:p>
          <a:p>
            <a:pPr marL="0" indent="0">
              <a:buNone/>
            </a:pPr>
            <a:endParaRPr lang="en-US" sz="3600" b="1"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US" sz="3600" b="1" dirty="0">
                <a:effectLst/>
                <a:latin typeface="Arial" panose="020B0604020202020204" pitchFamily="34" charset="0"/>
                <a:ea typeface="Calibri" panose="020F050202020403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Please rate this statement with a score of</a:t>
            </a:r>
          </a:p>
          <a:p>
            <a:r>
              <a:rPr lang="en-US" dirty="0">
                <a:latin typeface="Arial" panose="020B0604020202020204" pitchFamily="34" charset="0"/>
                <a:cs typeface="Arial" panose="020B0604020202020204" pitchFamily="34" charset="0"/>
              </a:rPr>
              <a:t>10=agree</a:t>
            </a:r>
          </a:p>
          <a:p>
            <a:r>
              <a:rPr lang="en-US" dirty="0">
                <a:latin typeface="Arial" panose="020B0604020202020204" pitchFamily="34" charset="0"/>
                <a:cs typeface="Arial" panose="020B0604020202020204" pitchFamily="34" charset="0"/>
              </a:rPr>
              <a:t>5=partially agree</a:t>
            </a:r>
          </a:p>
          <a:p>
            <a:r>
              <a:rPr lang="en-US" dirty="0">
                <a:latin typeface="Arial" panose="020B0604020202020204" pitchFamily="34" charset="0"/>
                <a:cs typeface="Arial" panose="020B0604020202020204" pitchFamily="34" charset="0"/>
              </a:rPr>
              <a:t>0=disagree</a:t>
            </a:r>
          </a:p>
          <a:p>
            <a:endParaRPr lang="en-GB" dirty="0"/>
          </a:p>
        </p:txBody>
      </p:sp>
    </p:spTree>
    <p:extLst>
      <p:ext uri="{BB962C8B-B14F-4D97-AF65-F5344CB8AC3E}">
        <p14:creationId xmlns:p14="http://schemas.microsoft.com/office/powerpoint/2010/main" val="4101129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TotalTime>
  <Words>924</Words>
  <Application>Microsoft Office PowerPoint</Application>
  <PresentationFormat>Widescreen</PresentationFormat>
  <Paragraphs>125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 Improving student learning by combining accessibility/inclusion with academic integrity</vt:lpstr>
      <vt:lpstr>What do we mean by inclusion?</vt:lpstr>
      <vt:lpstr>Activity preparation</vt:lpstr>
      <vt:lpstr>Step 1: Choose a student profile</vt:lpstr>
      <vt:lpstr>Step 2: Rate the following statements related to academic integrity </vt:lpstr>
      <vt:lpstr>Question 1</vt:lpstr>
      <vt:lpstr>Question 2</vt:lpstr>
      <vt:lpstr>Question 3</vt:lpstr>
      <vt:lpstr>Question 4</vt:lpstr>
      <vt:lpstr>Question 5</vt:lpstr>
      <vt:lpstr>Question 6</vt:lpstr>
      <vt:lpstr>Question 7</vt:lpstr>
      <vt:lpstr>Question 8</vt:lpstr>
      <vt:lpstr>Question 9</vt:lpstr>
      <vt:lpstr>Question 10</vt:lpstr>
      <vt:lpstr>Calculate your score and interpret what it means</vt:lpstr>
      <vt:lpstr>Further reflection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Improving student learning by combining accessibility/inclusion with academic integrity</dc:title>
  <dc:creator>Mary Davis</dc:creator>
  <cp:lastModifiedBy>Mary Davis</cp:lastModifiedBy>
  <cp:revision>5</cp:revision>
  <dcterms:created xsi:type="dcterms:W3CDTF">2022-08-06T13:18:33Z</dcterms:created>
  <dcterms:modified xsi:type="dcterms:W3CDTF">2022-08-06T16:08:14Z</dcterms:modified>
</cp:coreProperties>
</file>