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78" r:id="rId4"/>
    <p:sldId id="277" r:id="rId5"/>
    <p:sldId id="283" r:id="rId6"/>
    <p:sldId id="262" r:id="rId7"/>
    <p:sldId id="261" r:id="rId8"/>
    <p:sldId id="279" r:id="rId9"/>
    <p:sldId id="276" r:id="rId10"/>
    <p:sldId id="258" r:id="rId11"/>
    <p:sldId id="259" r:id="rId12"/>
    <p:sldId id="263" r:id="rId13"/>
    <p:sldId id="260" r:id="rId14"/>
    <p:sldId id="280" r:id="rId15"/>
    <p:sldId id="267" r:id="rId16"/>
    <p:sldId id="281" r:id="rId17"/>
    <p:sldId id="269" r:id="rId18"/>
    <p:sldId id="271" r:id="rId19"/>
    <p:sldId id="275" r:id="rId20"/>
    <p:sldId id="282" r:id="rId21"/>
    <p:sldId id="272" r:id="rId22"/>
    <p:sldId id="273" r:id="rId23"/>
    <p:sldId id="274" r:id="rId24"/>
    <p:sldId id="264" r:id="rId25"/>
    <p:sldId id="26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EDC"/>
    <a:srgbClr val="CAD7EE"/>
    <a:srgbClr val="ABC0E4"/>
    <a:srgbClr val="3ACBCD"/>
    <a:srgbClr val="33CC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90073" autoAdjust="0"/>
  </p:normalViewPr>
  <p:slideViewPr>
    <p:cSldViewPr snapToGrid="0">
      <p:cViewPr varScale="1">
        <p:scale>
          <a:sx n="83" d="100"/>
          <a:sy n="83" d="100"/>
        </p:scale>
        <p:origin x="8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2CAA74-9645-4377-88C4-BFAB0DC2EC6C}" type="datetimeFigureOut">
              <a:rPr lang="en-GB" smtClean="0"/>
              <a:t>25/08/2022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B94A9C-9B85-48B0-BA82-E7D76DDEA613}" type="slidenum">
              <a:rPr lang="en-GB" smtClean="0"/>
              <a:t>‹#›</a:t>
            </a:fld>
            <a:endParaRPr lang="en-GB"/>
          </a:p>
        </p:txBody>
      </p:sp>
    </p:spTree>
    <p:extLst>
      <p:ext uri="{BB962C8B-B14F-4D97-AF65-F5344CB8AC3E}">
        <p14:creationId xmlns:p14="http://schemas.microsoft.com/office/powerpoint/2010/main" val="3070032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B94A9C-9B85-48B0-BA82-E7D76DDEA613}" type="slidenum">
              <a:rPr lang="en-GB" smtClean="0"/>
              <a:t>1</a:t>
            </a:fld>
            <a:endParaRPr lang="en-GB"/>
          </a:p>
        </p:txBody>
      </p:sp>
    </p:spTree>
    <p:extLst>
      <p:ext uri="{BB962C8B-B14F-4D97-AF65-F5344CB8AC3E}">
        <p14:creationId xmlns:p14="http://schemas.microsoft.com/office/powerpoint/2010/main" val="3039044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F6CED-B425-56B7-C78C-9103B222F3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68E2846-320D-25F7-4D6A-A9EC9A41F4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C843DD-3904-0A8E-E77E-9B1D16AE9460}"/>
              </a:ext>
            </a:extLst>
          </p:cNvPr>
          <p:cNvSpPr>
            <a:spLocks noGrp="1"/>
          </p:cNvSpPr>
          <p:nvPr>
            <p:ph type="dt" sz="half" idx="10"/>
          </p:nvPr>
        </p:nvSpPr>
        <p:spPr/>
        <p:txBody>
          <a:bodyPr/>
          <a:lstStyle/>
          <a:p>
            <a:fld id="{A005E6A6-D3BD-466A-9EDF-3233DB03F096}" type="datetime1">
              <a:rPr lang="en-GB" smtClean="0"/>
              <a:t>25/08/2022</a:t>
            </a:fld>
            <a:endParaRPr lang="en-GB"/>
          </a:p>
        </p:txBody>
      </p:sp>
      <p:sp>
        <p:nvSpPr>
          <p:cNvPr id="5" name="Footer Placeholder 4">
            <a:extLst>
              <a:ext uri="{FF2B5EF4-FFF2-40B4-BE49-F238E27FC236}">
                <a16:creationId xmlns:a16="http://schemas.microsoft.com/office/drawing/2014/main" id="{B56B1F38-371F-0E81-62C5-66E12B47DA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D079C9-D1F9-F16A-7254-69060EA88C48}"/>
              </a:ext>
            </a:extLst>
          </p:cNvPr>
          <p:cNvSpPr>
            <a:spLocks noGrp="1"/>
          </p:cNvSpPr>
          <p:nvPr>
            <p:ph type="sldNum" sz="quarter" idx="12"/>
          </p:nvPr>
        </p:nvSpPr>
        <p:spPr/>
        <p:txBody>
          <a:bodyPr/>
          <a:lstStyle/>
          <a:p>
            <a:fld id="{04FD632E-6E12-495F-857B-5380C0B751E1}" type="slidenum">
              <a:rPr lang="en-GB" smtClean="0"/>
              <a:t>‹#›</a:t>
            </a:fld>
            <a:endParaRPr lang="en-GB"/>
          </a:p>
        </p:txBody>
      </p:sp>
    </p:spTree>
    <p:extLst>
      <p:ext uri="{BB962C8B-B14F-4D97-AF65-F5344CB8AC3E}">
        <p14:creationId xmlns:p14="http://schemas.microsoft.com/office/powerpoint/2010/main" val="3909266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7F2C4-8916-FBD6-EF3C-13F96EF171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58C4FD-FC91-77E1-2B19-9C2E685662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39D544-BB0A-37CD-97F3-CAEE5A14B73F}"/>
              </a:ext>
            </a:extLst>
          </p:cNvPr>
          <p:cNvSpPr>
            <a:spLocks noGrp="1"/>
          </p:cNvSpPr>
          <p:nvPr>
            <p:ph type="dt" sz="half" idx="10"/>
          </p:nvPr>
        </p:nvSpPr>
        <p:spPr/>
        <p:txBody>
          <a:bodyPr/>
          <a:lstStyle/>
          <a:p>
            <a:fld id="{85CBBAC5-DB15-4A46-81F8-A99488D3D751}" type="datetime1">
              <a:rPr lang="en-GB" smtClean="0"/>
              <a:t>25/08/2022</a:t>
            </a:fld>
            <a:endParaRPr lang="en-GB"/>
          </a:p>
        </p:txBody>
      </p:sp>
      <p:sp>
        <p:nvSpPr>
          <p:cNvPr id="5" name="Footer Placeholder 4">
            <a:extLst>
              <a:ext uri="{FF2B5EF4-FFF2-40B4-BE49-F238E27FC236}">
                <a16:creationId xmlns:a16="http://schemas.microsoft.com/office/drawing/2014/main" id="{8F6D7B1F-AFCD-4246-1D83-CF804183F3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320878-0AEA-E609-5CE6-D2A7008E1C5A}"/>
              </a:ext>
            </a:extLst>
          </p:cNvPr>
          <p:cNvSpPr>
            <a:spLocks noGrp="1"/>
          </p:cNvSpPr>
          <p:nvPr>
            <p:ph type="sldNum" sz="quarter" idx="12"/>
          </p:nvPr>
        </p:nvSpPr>
        <p:spPr/>
        <p:txBody>
          <a:bodyPr/>
          <a:lstStyle/>
          <a:p>
            <a:fld id="{04FD632E-6E12-495F-857B-5380C0B751E1}" type="slidenum">
              <a:rPr lang="en-GB" smtClean="0"/>
              <a:t>‹#›</a:t>
            </a:fld>
            <a:endParaRPr lang="en-GB"/>
          </a:p>
        </p:txBody>
      </p:sp>
    </p:spTree>
    <p:extLst>
      <p:ext uri="{BB962C8B-B14F-4D97-AF65-F5344CB8AC3E}">
        <p14:creationId xmlns:p14="http://schemas.microsoft.com/office/powerpoint/2010/main" val="316632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D3B963-BF6A-DC9E-7FA8-D9104FD014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F5BC2C-19D2-FF75-6F36-931B2EE5F0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88D13A-4434-93F4-C624-20908E39B814}"/>
              </a:ext>
            </a:extLst>
          </p:cNvPr>
          <p:cNvSpPr>
            <a:spLocks noGrp="1"/>
          </p:cNvSpPr>
          <p:nvPr>
            <p:ph type="dt" sz="half" idx="10"/>
          </p:nvPr>
        </p:nvSpPr>
        <p:spPr/>
        <p:txBody>
          <a:bodyPr/>
          <a:lstStyle/>
          <a:p>
            <a:fld id="{A8D13BDD-E84B-4BB4-9D51-CD0C952F7EB8}" type="datetime1">
              <a:rPr lang="en-GB" smtClean="0"/>
              <a:t>25/08/2022</a:t>
            </a:fld>
            <a:endParaRPr lang="en-GB"/>
          </a:p>
        </p:txBody>
      </p:sp>
      <p:sp>
        <p:nvSpPr>
          <p:cNvPr id="5" name="Footer Placeholder 4">
            <a:extLst>
              <a:ext uri="{FF2B5EF4-FFF2-40B4-BE49-F238E27FC236}">
                <a16:creationId xmlns:a16="http://schemas.microsoft.com/office/drawing/2014/main" id="{3B2CCB24-751B-7BE2-7072-F37B5A87FD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0D903C-5FCD-84F9-F9E2-B8B0AC8F0D45}"/>
              </a:ext>
            </a:extLst>
          </p:cNvPr>
          <p:cNvSpPr>
            <a:spLocks noGrp="1"/>
          </p:cNvSpPr>
          <p:nvPr>
            <p:ph type="sldNum" sz="quarter" idx="12"/>
          </p:nvPr>
        </p:nvSpPr>
        <p:spPr/>
        <p:txBody>
          <a:bodyPr/>
          <a:lstStyle/>
          <a:p>
            <a:fld id="{04FD632E-6E12-495F-857B-5380C0B751E1}" type="slidenum">
              <a:rPr lang="en-GB" smtClean="0"/>
              <a:t>‹#›</a:t>
            </a:fld>
            <a:endParaRPr lang="en-GB"/>
          </a:p>
        </p:txBody>
      </p:sp>
    </p:spTree>
    <p:extLst>
      <p:ext uri="{BB962C8B-B14F-4D97-AF65-F5344CB8AC3E}">
        <p14:creationId xmlns:p14="http://schemas.microsoft.com/office/powerpoint/2010/main" val="1819094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625DC-8659-E5AB-B047-8DDB1C90F5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6D5533-F4D3-E191-B974-1E340D753C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02F976-BD92-38AB-6AA6-6B1E755AB50F}"/>
              </a:ext>
            </a:extLst>
          </p:cNvPr>
          <p:cNvSpPr>
            <a:spLocks noGrp="1"/>
          </p:cNvSpPr>
          <p:nvPr>
            <p:ph type="dt" sz="half" idx="10"/>
          </p:nvPr>
        </p:nvSpPr>
        <p:spPr/>
        <p:txBody>
          <a:bodyPr/>
          <a:lstStyle/>
          <a:p>
            <a:fld id="{60A5E423-AA46-4567-BD00-E37AD08B0A96}" type="datetime1">
              <a:rPr lang="en-GB" smtClean="0"/>
              <a:t>25/08/2022</a:t>
            </a:fld>
            <a:endParaRPr lang="en-GB"/>
          </a:p>
        </p:txBody>
      </p:sp>
      <p:sp>
        <p:nvSpPr>
          <p:cNvPr id="5" name="Footer Placeholder 4">
            <a:extLst>
              <a:ext uri="{FF2B5EF4-FFF2-40B4-BE49-F238E27FC236}">
                <a16:creationId xmlns:a16="http://schemas.microsoft.com/office/drawing/2014/main" id="{DC991CDD-22A8-5A76-AE2E-781ABB5606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67ECD8-95C1-D25A-0D76-5ABA20F0AA4E}"/>
              </a:ext>
            </a:extLst>
          </p:cNvPr>
          <p:cNvSpPr>
            <a:spLocks noGrp="1"/>
          </p:cNvSpPr>
          <p:nvPr>
            <p:ph type="sldNum" sz="quarter" idx="12"/>
          </p:nvPr>
        </p:nvSpPr>
        <p:spPr/>
        <p:txBody>
          <a:bodyPr/>
          <a:lstStyle/>
          <a:p>
            <a:fld id="{04FD632E-6E12-495F-857B-5380C0B751E1}" type="slidenum">
              <a:rPr lang="en-GB" smtClean="0"/>
              <a:t>‹#›</a:t>
            </a:fld>
            <a:endParaRPr lang="en-GB"/>
          </a:p>
        </p:txBody>
      </p:sp>
    </p:spTree>
    <p:extLst>
      <p:ext uri="{BB962C8B-B14F-4D97-AF65-F5344CB8AC3E}">
        <p14:creationId xmlns:p14="http://schemas.microsoft.com/office/powerpoint/2010/main" val="95483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7B005-61AF-BC50-B1B6-2E0AB3E4AC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3364DB-D84D-483D-4546-AC1FFCE0F6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A6B932-E856-D38B-F631-377B40D9E399}"/>
              </a:ext>
            </a:extLst>
          </p:cNvPr>
          <p:cNvSpPr>
            <a:spLocks noGrp="1"/>
          </p:cNvSpPr>
          <p:nvPr>
            <p:ph type="dt" sz="half" idx="10"/>
          </p:nvPr>
        </p:nvSpPr>
        <p:spPr/>
        <p:txBody>
          <a:bodyPr/>
          <a:lstStyle/>
          <a:p>
            <a:fld id="{F8F140E0-0EA3-4B26-B59C-90039FA99E44}" type="datetime1">
              <a:rPr lang="en-GB" smtClean="0"/>
              <a:t>25/08/2022</a:t>
            </a:fld>
            <a:endParaRPr lang="en-GB"/>
          </a:p>
        </p:txBody>
      </p:sp>
      <p:sp>
        <p:nvSpPr>
          <p:cNvPr id="5" name="Footer Placeholder 4">
            <a:extLst>
              <a:ext uri="{FF2B5EF4-FFF2-40B4-BE49-F238E27FC236}">
                <a16:creationId xmlns:a16="http://schemas.microsoft.com/office/drawing/2014/main" id="{94124463-2399-7003-98F8-D0496EC853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2655C6-D44E-8E51-0FF5-14C496170694}"/>
              </a:ext>
            </a:extLst>
          </p:cNvPr>
          <p:cNvSpPr>
            <a:spLocks noGrp="1"/>
          </p:cNvSpPr>
          <p:nvPr>
            <p:ph type="sldNum" sz="quarter" idx="12"/>
          </p:nvPr>
        </p:nvSpPr>
        <p:spPr/>
        <p:txBody>
          <a:bodyPr/>
          <a:lstStyle/>
          <a:p>
            <a:fld id="{04FD632E-6E12-495F-857B-5380C0B751E1}" type="slidenum">
              <a:rPr lang="en-GB" smtClean="0"/>
              <a:t>‹#›</a:t>
            </a:fld>
            <a:endParaRPr lang="en-GB"/>
          </a:p>
        </p:txBody>
      </p:sp>
    </p:spTree>
    <p:extLst>
      <p:ext uri="{BB962C8B-B14F-4D97-AF65-F5344CB8AC3E}">
        <p14:creationId xmlns:p14="http://schemas.microsoft.com/office/powerpoint/2010/main" val="1698640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6E4AC-76AD-6E91-BD71-ED15E588F0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8DFF17-B26E-45A2-094B-C1280AB65A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5FD75B-2EEA-D1C2-2525-B1B5981751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97B2EF-B546-68FD-EC0D-35900DCA3D42}"/>
              </a:ext>
            </a:extLst>
          </p:cNvPr>
          <p:cNvSpPr>
            <a:spLocks noGrp="1"/>
          </p:cNvSpPr>
          <p:nvPr>
            <p:ph type="dt" sz="half" idx="10"/>
          </p:nvPr>
        </p:nvSpPr>
        <p:spPr/>
        <p:txBody>
          <a:bodyPr/>
          <a:lstStyle/>
          <a:p>
            <a:fld id="{9741B964-70D9-4D8A-BF65-3041EB043428}" type="datetime1">
              <a:rPr lang="en-GB" smtClean="0"/>
              <a:t>25/08/2022</a:t>
            </a:fld>
            <a:endParaRPr lang="en-GB"/>
          </a:p>
        </p:txBody>
      </p:sp>
      <p:sp>
        <p:nvSpPr>
          <p:cNvPr id="6" name="Footer Placeholder 5">
            <a:extLst>
              <a:ext uri="{FF2B5EF4-FFF2-40B4-BE49-F238E27FC236}">
                <a16:creationId xmlns:a16="http://schemas.microsoft.com/office/drawing/2014/main" id="{343399D0-2921-CC26-2766-8F1084F163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E2D887-678D-B45D-7540-DC1B5775C045}"/>
              </a:ext>
            </a:extLst>
          </p:cNvPr>
          <p:cNvSpPr>
            <a:spLocks noGrp="1"/>
          </p:cNvSpPr>
          <p:nvPr>
            <p:ph type="sldNum" sz="quarter" idx="12"/>
          </p:nvPr>
        </p:nvSpPr>
        <p:spPr/>
        <p:txBody>
          <a:bodyPr/>
          <a:lstStyle/>
          <a:p>
            <a:fld id="{04FD632E-6E12-495F-857B-5380C0B751E1}" type="slidenum">
              <a:rPr lang="en-GB" smtClean="0"/>
              <a:t>‹#›</a:t>
            </a:fld>
            <a:endParaRPr lang="en-GB"/>
          </a:p>
        </p:txBody>
      </p:sp>
    </p:spTree>
    <p:extLst>
      <p:ext uri="{BB962C8B-B14F-4D97-AF65-F5344CB8AC3E}">
        <p14:creationId xmlns:p14="http://schemas.microsoft.com/office/powerpoint/2010/main" val="295422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FF86-C2F8-23DD-265E-4FD32CAC31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4C14E7-9537-BD7B-9744-0CA4E317CD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4268D6-ABB3-C954-4387-55B38072F9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4070BB-7CE2-0DA8-8D47-23628849A8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CD433A-A77B-CC75-D987-11C01C72C8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6C37F55-CA9D-6A1F-09A1-41A27229900A}"/>
              </a:ext>
            </a:extLst>
          </p:cNvPr>
          <p:cNvSpPr>
            <a:spLocks noGrp="1"/>
          </p:cNvSpPr>
          <p:nvPr>
            <p:ph type="dt" sz="half" idx="10"/>
          </p:nvPr>
        </p:nvSpPr>
        <p:spPr/>
        <p:txBody>
          <a:bodyPr/>
          <a:lstStyle/>
          <a:p>
            <a:fld id="{216346EC-4DA8-4A7B-A023-86EF03D546D6}" type="datetime1">
              <a:rPr lang="en-GB" smtClean="0"/>
              <a:t>25/08/2022</a:t>
            </a:fld>
            <a:endParaRPr lang="en-GB"/>
          </a:p>
        </p:txBody>
      </p:sp>
      <p:sp>
        <p:nvSpPr>
          <p:cNvPr id="8" name="Footer Placeholder 7">
            <a:extLst>
              <a:ext uri="{FF2B5EF4-FFF2-40B4-BE49-F238E27FC236}">
                <a16:creationId xmlns:a16="http://schemas.microsoft.com/office/drawing/2014/main" id="{30BCDD26-C966-EBBB-C9F1-5D216C98EB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58C7E6-B7F1-8FA1-6D72-90DAA46292E5}"/>
              </a:ext>
            </a:extLst>
          </p:cNvPr>
          <p:cNvSpPr>
            <a:spLocks noGrp="1"/>
          </p:cNvSpPr>
          <p:nvPr>
            <p:ph type="sldNum" sz="quarter" idx="12"/>
          </p:nvPr>
        </p:nvSpPr>
        <p:spPr/>
        <p:txBody>
          <a:bodyPr/>
          <a:lstStyle/>
          <a:p>
            <a:fld id="{04FD632E-6E12-495F-857B-5380C0B751E1}" type="slidenum">
              <a:rPr lang="en-GB" smtClean="0"/>
              <a:t>‹#›</a:t>
            </a:fld>
            <a:endParaRPr lang="en-GB"/>
          </a:p>
        </p:txBody>
      </p:sp>
    </p:spTree>
    <p:extLst>
      <p:ext uri="{BB962C8B-B14F-4D97-AF65-F5344CB8AC3E}">
        <p14:creationId xmlns:p14="http://schemas.microsoft.com/office/powerpoint/2010/main" val="3854581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A5199-197F-4E76-38AA-053AAADD252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B62D6DC-4A92-037A-56E7-F2E2D2E6D292}"/>
              </a:ext>
            </a:extLst>
          </p:cNvPr>
          <p:cNvSpPr>
            <a:spLocks noGrp="1"/>
          </p:cNvSpPr>
          <p:nvPr>
            <p:ph type="dt" sz="half" idx="10"/>
          </p:nvPr>
        </p:nvSpPr>
        <p:spPr/>
        <p:txBody>
          <a:bodyPr/>
          <a:lstStyle/>
          <a:p>
            <a:fld id="{58110CEA-BA91-4C76-B015-2DF91FF1FD13}" type="datetime1">
              <a:rPr lang="en-GB" smtClean="0"/>
              <a:t>25/08/2022</a:t>
            </a:fld>
            <a:endParaRPr lang="en-GB"/>
          </a:p>
        </p:txBody>
      </p:sp>
      <p:sp>
        <p:nvSpPr>
          <p:cNvPr id="4" name="Footer Placeholder 3">
            <a:extLst>
              <a:ext uri="{FF2B5EF4-FFF2-40B4-BE49-F238E27FC236}">
                <a16:creationId xmlns:a16="http://schemas.microsoft.com/office/drawing/2014/main" id="{4785BB85-CB6D-5D72-C082-F12FFDDC0B1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E47587-665D-B788-E2BA-2963CCC5513A}"/>
              </a:ext>
            </a:extLst>
          </p:cNvPr>
          <p:cNvSpPr>
            <a:spLocks noGrp="1"/>
          </p:cNvSpPr>
          <p:nvPr>
            <p:ph type="sldNum" sz="quarter" idx="12"/>
          </p:nvPr>
        </p:nvSpPr>
        <p:spPr/>
        <p:txBody>
          <a:bodyPr/>
          <a:lstStyle/>
          <a:p>
            <a:fld id="{04FD632E-6E12-495F-857B-5380C0B751E1}" type="slidenum">
              <a:rPr lang="en-GB" smtClean="0"/>
              <a:t>‹#›</a:t>
            </a:fld>
            <a:endParaRPr lang="en-GB"/>
          </a:p>
        </p:txBody>
      </p:sp>
    </p:spTree>
    <p:extLst>
      <p:ext uri="{BB962C8B-B14F-4D97-AF65-F5344CB8AC3E}">
        <p14:creationId xmlns:p14="http://schemas.microsoft.com/office/powerpoint/2010/main" val="3798925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A38FCA-8445-4035-EA1D-F173AD51B613}"/>
              </a:ext>
            </a:extLst>
          </p:cNvPr>
          <p:cNvSpPr>
            <a:spLocks noGrp="1"/>
          </p:cNvSpPr>
          <p:nvPr>
            <p:ph type="dt" sz="half" idx="10"/>
          </p:nvPr>
        </p:nvSpPr>
        <p:spPr/>
        <p:txBody>
          <a:bodyPr/>
          <a:lstStyle/>
          <a:p>
            <a:fld id="{070C6FF2-E4FE-40B9-A295-5981519B84A7}" type="datetime1">
              <a:rPr lang="en-GB" smtClean="0"/>
              <a:t>25/08/2022</a:t>
            </a:fld>
            <a:endParaRPr lang="en-GB"/>
          </a:p>
        </p:txBody>
      </p:sp>
      <p:sp>
        <p:nvSpPr>
          <p:cNvPr id="3" name="Footer Placeholder 2">
            <a:extLst>
              <a:ext uri="{FF2B5EF4-FFF2-40B4-BE49-F238E27FC236}">
                <a16:creationId xmlns:a16="http://schemas.microsoft.com/office/drawing/2014/main" id="{9848DE7B-90AB-5C9B-4C57-07D1DF4D78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5473F76-7B77-34C1-A450-99642BD45D9D}"/>
              </a:ext>
            </a:extLst>
          </p:cNvPr>
          <p:cNvSpPr>
            <a:spLocks noGrp="1"/>
          </p:cNvSpPr>
          <p:nvPr>
            <p:ph type="sldNum" sz="quarter" idx="12"/>
          </p:nvPr>
        </p:nvSpPr>
        <p:spPr/>
        <p:txBody>
          <a:bodyPr/>
          <a:lstStyle/>
          <a:p>
            <a:fld id="{04FD632E-6E12-495F-857B-5380C0B751E1}" type="slidenum">
              <a:rPr lang="en-GB" smtClean="0"/>
              <a:t>‹#›</a:t>
            </a:fld>
            <a:endParaRPr lang="en-GB"/>
          </a:p>
        </p:txBody>
      </p:sp>
    </p:spTree>
    <p:extLst>
      <p:ext uri="{BB962C8B-B14F-4D97-AF65-F5344CB8AC3E}">
        <p14:creationId xmlns:p14="http://schemas.microsoft.com/office/powerpoint/2010/main" val="1689627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4B45C-4699-98D0-9000-E631441DEC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65F9C90-672C-245C-2F43-D883926BD8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6E3EAA4-6AB1-95F1-3275-99B9A1C8E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2CC625-7D89-5369-0B01-1448F387BF8D}"/>
              </a:ext>
            </a:extLst>
          </p:cNvPr>
          <p:cNvSpPr>
            <a:spLocks noGrp="1"/>
          </p:cNvSpPr>
          <p:nvPr>
            <p:ph type="dt" sz="half" idx="10"/>
          </p:nvPr>
        </p:nvSpPr>
        <p:spPr/>
        <p:txBody>
          <a:bodyPr/>
          <a:lstStyle/>
          <a:p>
            <a:fld id="{829C06A8-723B-48B3-B69B-B58AB7A41A3B}" type="datetime1">
              <a:rPr lang="en-GB" smtClean="0"/>
              <a:t>25/08/2022</a:t>
            </a:fld>
            <a:endParaRPr lang="en-GB"/>
          </a:p>
        </p:txBody>
      </p:sp>
      <p:sp>
        <p:nvSpPr>
          <p:cNvPr id="6" name="Footer Placeholder 5">
            <a:extLst>
              <a:ext uri="{FF2B5EF4-FFF2-40B4-BE49-F238E27FC236}">
                <a16:creationId xmlns:a16="http://schemas.microsoft.com/office/drawing/2014/main" id="{8AA191F5-2D06-1F31-75BF-B84C067476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C3A468-F8A8-EACE-2F6E-CB9EB3EBD98C}"/>
              </a:ext>
            </a:extLst>
          </p:cNvPr>
          <p:cNvSpPr>
            <a:spLocks noGrp="1"/>
          </p:cNvSpPr>
          <p:nvPr>
            <p:ph type="sldNum" sz="quarter" idx="12"/>
          </p:nvPr>
        </p:nvSpPr>
        <p:spPr/>
        <p:txBody>
          <a:bodyPr/>
          <a:lstStyle/>
          <a:p>
            <a:fld id="{04FD632E-6E12-495F-857B-5380C0B751E1}" type="slidenum">
              <a:rPr lang="en-GB" smtClean="0"/>
              <a:t>‹#›</a:t>
            </a:fld>
            <a:endParaRPr lang="en-GB"/>
          </a:p>
        </p:txBody>
      </p:sp>
    </p:spTree>
    <p:extLst>
      <p:ext uri="{BB962C8B-B14F-4D97-AF65-F5344CB8AC3E}">
        <p14:creationId xmlns:p14="http://schemas.microsoft.com/office/powerpoint/2010/main" val="1656590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8A9D8-1A68-D726-7D2C-2E96735401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6CADC10-F8B5-9168-B89A-9721030C1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461B34-130C-5F16-A360-5E73E2594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27019F-03D2-5DB4-FB9A-FFFBE684354D}"/>
              </a:ext>
            </a:extLst>
          </p:cNvPr>
          <p:cNvSpPr>
            <a:spLocks noGrp="1"/>
          </p:cNvSpPr>
          <p:nvPr>
            <p:ph type="dt" sz="half" idx="10"/>
          </p:nvPr>
        </p:nvSpPr>
        <p:spPr/>
        <p:txBody>
          <a:bodyPr/>
          <a:lstStyle/>
          <a:p>
            <a:fld id="{263FEDB8-EE9B-42B8-B950-442D7AEFB271}" type="datetime1">
              <a:rPr lang="en-GB" smtClean="0"/>
              <a:t>25/08/2022</a:t>
            </a:fld>
            <a:endParaRPr lang="en-GB"/>
          </a:p>
        </p:txBody>
      </p:sp>
      <p:sp>
        <p:nvSpPr>
          <p:cNvPr id="6" name="Footer Placeholder 5">
            <a:extLst>
              <a:ext uri="{FF2B5EF4-FFF2-40B4-BE49-F238E27FC236}">
                <a16:creationId xmlns:a16="http://schemas.microsoft.com/office/drawing/2014/main" id="{3CDB2CFB-97C1-D875-FABC-7F0755C791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865854-ED0A-C270-7A29-8BD1A8FE3CC9}"/>
              </a:ext>
            </a:extLst>
          </p:cNvPr>
          <p:cNvSpPr>
            <a:spLocks noGrp="1"/>
          </p:cNvSpPr>
          <p:nvPr>
            <p:ph type="sldNum" sz="quarter" idx="12"/>
          </p:nvPr>
        </p:nvSpPr>
        <p:spPr/>
        <p:txBody>
          <a:bodyPr/>
          <a:lstStyle/>
          <a:p>
            <a:fld id="{04FD632E-6E12-495F-857B-5380C0B751E1}" type="slidenum">
              <a:rPr lang="en-GB" smtClean="0"/>
              <a:t>‹#›</a:t>
            </a:fld>
            <a:endParaRPr lang="en-GB"/>
          </a:p>
        </p:txBody>
      </p:sp>
    </p:spTree>
    <p:extLst>
      <p:ext uri="{BB962C8B-B14F-4D97-AF65-F5344CB8AC3E}">
        <p14:creationId xmlns:p14="http://schemas.microsoft.com/office/powerpoint/2010/main" val="1843652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3000">
              <a:srgbClr val="33CCCC"/>
            </a:gs>
            <a:gs pos="100000">
              <a:srgbClr val="94AEDC"/>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E391C1-A97F-095F-C1CE-F2AF647F6D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3856B-EF78-B8C3-03ED-E1D32C7523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F91655-D103-CBD3-AD2C-1DF93359C9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FBBED-B319-410D-9B71-6424A329C249}" type="datetime1">
              <a:rPr lang="en-GB" smtClean="0"/>
              <a:t>25/08/2022</a:t>
            </a:fld>
            <a:endParaRPr lang="en-GB"/>
          </a:p>
        </p:txBody>
      </p:sp>
      <p:sp>
        <p:nvSpPr>
          <p:cNvPr id="5" name="Footer Placeholder 4">
            <a:extLst>
              <a:ext uri="{FF2B5EF4-FFF2-40B4-BE49-F238E27FC236}">
                <a16:creationId xmlns:a16="http://schemas.microsoft.com/office/drawing/2014/main" id="{1FBC3766-7F69-5988-9B0B-1BB29E044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E6BE2D8-2C47-9B34-96C5-1EE075640D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D632E-6E12-495F-857B-5380C0B751E1}" type="slidenum">
              <a:rPr lang="en-GB" smtClean="0"/>
              <a:t>‹#›</a:t>
            </a:fld>
            <a:endParaRPr lang="en-GB"/>
          </a:p>
        </p:txBody>
      </p:sp>
    </p:spTree>
    <p:extLst>
      <p:ext uri="{BB962C8B-B14F-4D97-AF65-F5344CB8AC3E}">
        <p14:creationId xmlns:p14="http://schemas.microsoft.com/office/powerpoint/2010/main" val="3965064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sites.google.com/brookes.ac.uk/makingsenseofacademicintegrity/blogs/blog-1-debunking-10-myths-about-turniti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qaa.ac.uk/membership/collaborative-enhancement-projects" TargetMode="External"/><Relationship Id="rId7" Type="http://schemas.openxmlformats.org/officeDocument/2006/relationships/hyperlink" Target="https://www.youtube.com/watch?v=IGY0r3ksNfg"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 Id="rId6" Type="http://schemas.openxmlformats.org/officeDocument/2006/relationships/hyperlink" Target="https://sites.google.com/brookes.ac.uk/makingsenseofacademicintegrity/blogs/blog-3-top-ten-tips-for-avoiding-plagiarism" TargetMode="External"/><Relationship Id="rId5" Type="http://schemas.openxmlformats.org/officeDocument/2006/relationships/hyperlink" Target="https://ojs.unisa.edu.au/index.php/IJEI/article/view/614" TargetMode="External"/><Relationship Id="rId4" Type="http://schemas.openxmlformats.org/officeDocument/2006/relationships/hyperlink" Target="https://sites.google.com/brookes.ac.uk/makingsenseofacademicintegrity/blogs/blog-1-debunking-10-myths-about-turniti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olourblindawareness.org/colour-blindness/"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DD73-127A-17C5-7E6C-DE07FBA59B48}"/>
              </a:ext>
            </a:extLst>
          </p:cNvPr>
          <p:cNvSpPr>
            <a:spLocks noGrp="1"/>
          </p:cNvSpPr>
          <p:nvPr>
            <p:ph type="ctrTitle"/>
          </p:nvPr>
        </p:nvSpPr>
        <p:spPr>
          <a:xfrm>
            <a:off x="711200" y="434298"/>
            <a:ext cx="10769600" cy="2299377"/>
          </a:xfrm>
          <a:solidFill>
            <a:schemeClr val="bg1"/>
          </a:solidFill>
          <a:effectLst>
            <a:outerShdw blurRad="63500" sx="102000" sy="102000" algn="ctr" rotWithShape="0">
              <a:prstClr val="black">
                <a:alpha val="40000"/>
              </a:prstClr>
            </a:outerShdw>
          </a:effectLst>
        </p:spPr>
        <p:txBody>
          <a:bodyPr anchor="ctr">
            <a:noAutofit/>
          </a:bodyPr>
          <a:lstStyle/>
          <a:p>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Improving student learning by combining accessibility/inclusion with academic integrity</a:t>
            </a:r>
            <a:endParaRPr lang="en-GB" sz="36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19B34B1-30DA-0CBA-7376-E8F4CFE3D122}"/>
              </a:ext>
            </a:extLst>
          </p:cNvPr>
          <p:cNvSpPr>
            <a:spLocks noGrp="1"/>
          </p:cNvSpPr>
          <p:nvPr>
            <p:ph type="subTitle" idx="1"/>
          </p:nvPr>
        </p:nvSpPr>
        <p:spPr>
          <a:xfrm>
            <a:off x="1470991" y="3399972"/>
            <a:ext cx="9250017" cy="1875662"/>
          </a:xfrm>
        </p:spPr>
        <p:txBody>
          <a:bodyPr>
            <a:noAutofit/>
          </a:bodyPr>
          <a:lstStyle/>
          <a:p>
            <a:r>
              <a:rPr lang="en-US" sz="5400" b="1" dirty="0">
                <a:latin typeface="Arial" panose="020B0604020202020204" pitchFamily="34" charset="0"/>
                <a:cs typeface="Arial" panose="020B0604020202020204" pitchFamily="34" charset="0"/>
              </a:rPr>
              <a:t>Using Turnitin inclusively</a:t>
            </a:r>
            <a:endParaRPr lang="en-US" sz="4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Staff awareness-raising activity</a:t>
            </a:r>
            <a:endParaRPr lang="en-GB" sz="3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20EEB9B-DB35-900C-9071-E084D4BB7435}"/>
              </a:ext>
            </a:extLst>
          </p:cNvPr>
          <p:cNvSpPr txBox="1"/>
          <p:nvPr/>
        </p:nvSpPr>
        <p:spPr>
          <a:xfrm>
            <a:off x="5722540" y="6091591"/>
            <a:ext cx="663001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Developed by Dr Mary Davis, Oxford Brookes University</a:t>
            </a:r>
            <a:endParaRPr lang="en-GB"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C8F6C482-7DF2-6F2F-DB36-626AF3A3F46E}"/>
              </a:ext>
            </a:extLst>
          </p:cNvPr>
          <p:cNvGrpSpPr/>
          <p:nvPr/>
        </p:nvGrpSpPr>
        <p:grpSpPr>
          <a:xfrm>
            <a:off x="4127811" y="581743"/>
            <a:ext cx="3936378" cy="945375"/>
            <a:chOff x="3762375" y="877376"/>
            <a:chExt cx="3936378" cy="945375"/>
          </a:xfrm>
        </p:grpSpPr>
        <p:pic>
          <p:nvPicPr>
            <p:cNvPr id="4" name="Picture 3" descr="Logo&#10;&#10;Description automatically generated with medium confidence">
              <a:extLst>
                <a:ext uri="{FF2B5EF4-FFF2-40B4-BE49-F238E27FC236}">
                  <a16:creationId xmlns:a16="http://schemas.microsoft.com/office/drawing/2014/main" id="{F2E293E8-4C7C-AB0E-4A10-AEDC239914C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375" y="877376"/>
              <a:ext cx="1698003" cy="945375"/>
            </a:xfrm>
            <a:prstGeom prst="rect">
              <a:avLst/>
            </a:prstGeom>
            <a:noFill/>
            <a:ln>
              <a:noFill/>
            </a:ln>
          </p:spPr>
        </p:pic>
        <p:pic>
          <p:nvPicPr>
            <p:cNvPr id="6" name="Picture 5" descr="Oxford Brookes logos - Oxford Brookes University">
              <a:extLst>
                <a:ext uri="{FF2B5EF4-FFF2-40B4-BE49-F238E27FC236}">
                  <a16:creationId xmlns:a16="http://schemas.microsoft.com/office/drawing/2014/main" id="{3C40A02B-291D-713D-03BD-293370216F2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8221" y="995444"/>
              <a:ext cx="1720532" cy="709240"/>
            </a:xfrm>
            <a:prstGeom prst="rect">
              <a:avLst/>
            </a:prstGeom>
            <a:noFill/>
            <a:ln>
              <a:noFill/>
            </a:ln>
          </p:spPr>
        </p:pic>
      </p:grpSp>
      <p:sp>
        <p:nvSpPr>
          <p:cNvPr id="8" name="Slide Number Placeholder 7">
            <a:extLst>
              <a:ext uri="{FF2B5EF4-FFF2-40B4-BE49-F238E27FC236}">
                <a16:creationId xmlns:a16="http://schemas.microsoft.com/office/drawing/2014/main" id="{BC12B76B-73F9-42F6-60AA-CF4299549DAF}"/>
              </a:ext>
            </a:extLst>
          </p:cNvPr>
          <p:cNvSpPr>
            <a:spLocks noGrp="1"/>
          </p:cNvSpPr>
          <p:nvPr>
            <p:ph type="sldNum" sz="quarter" idx="12"/>
          </p:nvPr>
        </p:nvSpPr>
        <p:spPr/>
        <p:txBody>
          <a:bodyPr/>
          <a:lstStyle/>
          <a:p>
            <a:fld id="{04FD632E-6E12-495F-857B-5380C0B751E1}" type="slidenum">
              <a:rPr lang="en-GB" smtClean="0"/>
              <a:t>1</a:t>
            </a:fld>
            <a:endParaRPr lang="en-GB"/>
          </a:p>
        </p:txBody>
      </p:sp>
    </p:spTree>
    <p:extLst>
      <p:ext uri="{BB962C8B-B14F-4D97-AF65-F5344CB8AC3E}">
        <p14:creationId xmlns:p14="http://schemas.microsoft.com/office/powerpoint/2010/main" val="858976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59D3-5C97-9EC4-700F-8CAA778D9F30}"/>
              </a:ext>
            </a:extLst>
          </p:cNvPr>
          <p:cNvSpPr>
            <a:spLocks noGrp="1"/>
          </p:cNvSpPr>
          <p:nvPr>
            <p:ph type="title"/>
          </p:nvPr>
        </p:nvSpPr>
        <p:spPr>
          <a:solidFill>
            <a:schemeClr val="bg1"/>
          </a:solidFill>
        </p:spPr>
        <p:txBody>
          <a:bodyPr>
            <a:normAutofit/>
          </a:bodyPr>
          <a:lstStyle/>
          <a:p>
            <a:r>
              <a:rPr lang="en-US" sz="4000" b="1" dirty="0">
                <a:latin typeface="Arial" panose="020B0604020202020204" pitchFamily="34" charset="0"/>
                <a:cs typeface="Arial" panose="020B0604020202020204" pitchFamily="34" charset="0"/>
              </a:rPr>
              <a:t>Debunking myths: Is overall similarity equivalent to a plagiarism score?</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68349EE-9BF0-3E92-79B3-4053583C794C}"/>
              </a:ext>
            </a:extLst>
          </p:cNvPr>
          <p:cNvSpPr>
            <a:spLocks noGrp="1"/>
          </p:cNvSpPr>
          <p:nvPr>
            <p:ph idx="1"/>
          </p:nvPr>
        </p:nvSpPr>
        <p:spPr>
          <a:xfrm>
            <a:off x="838200" y="1979271"/>
            <a:ext cx="10515600" cy="4197692"/>
          </a:xfrm>
        </p:spPr>
        <p:txBody>
          <a:bodyPr/>
          <a:lstStyle/>
          <a:p>
            <a:pPr>
              <a:buFont typeface="Arial" pitchFamily="34" charset="0"/>
              <a:buChar char="•"/>
            </a:pPr>
            <a:r>
              <a:rPr lang="en-GB" b="1" dirty="0">
                <a:latin typeface="Arial" panose="020B0604020202020204" pitchFamily="34" charset="0"/>
                <a:cs typeface="Arial" panose="020B0604020202020204" pitchFamily="34" charset="0"/>
              </a:rPr>
              <a:t>NO! Never just look at the overall score!</a:t>
            </a:r>
          </a:p>
          <a:p>
            <a:pPr>
              <a:buFont typeface="Arial" pitchFamily="34" charset="0"/>
              <a:buChar char="•"/>
            </a:pPr>
            <a:r>
              <a:rPr lang="en-GB" b="1" dirty="0">
                <a:latin typeface="Arial" panose="020B0604020202020204" pitchFamily="34" charset="0"/>
                <a:cs typeface="Arial" panose="020B0604020202020204" pitchFamily="34" charset="0"/>
              </a:rPr>
              <a:t>High scores </a:t>
            </a:r>
            <a:r>
              <a:rPr lang="en-GB" dirty="0">
                <a:latin typeface="Arial" panose="020B0604020202020204" pitchFamily="34" charset="0"/>
                <a:cs typeface="Arial" panose="020B0604020202020204" pitchFamily="34" charset="0"/>
              </a:rPr>
              <a:t>may be associated with correctly cited work with many references (though may indicate some over-reliance on source text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many quotations)</a:t>
            </a:r>
          </a:p>
          <a:p>
            <a:pPr>
              <a:buFont typeface="Arial" pitchFamily="34" charset="0"/>
              <a:buChar char="•"/>
            </a:pPr>
            <a:r>
              <a:rPr lang="en-GB" b="1" dirty="0">
                <a:latin typeface="Arial" panose="020B0604020202020204" pitchFamily="34" charset="0"/>
                <a:cs typeface="Arial" panose="020B0604020202020204" pitchFamily="34" charset="0"/>
              </a:rPr>
              <a:t>Low scores </a:t>
            </a:r>
            <a:r>
              <a:rPr lang="en-GB" dirty="0">
                <a:latin typeface="Arial" panose="020B0604020202020204" pitchFamily="34" charset="0"/>
                <a:cs typeface="Arial" panose="020B0604020202020204" pitchFamily="34" charset="0"/>
              </a:rPr>
              <a:t>can indicate plagiarism, little or no use of sources, and the use of custom writing services</a:t>
            </a:r>
          </a:p>
          <a:p>
            <a:endParaRPr lang="en-GB" dirty="0"/>
          </a:p>
        </p:txBody>
      </p:sp>
      <p:sp>
        <p:nvSpPr>
          <p:cNvPr id="4" name="Slide Number Placeholder 3">
            <a:extLst>
              <a:ext uri="{FF2B5EF4-FFF2-40B4-BE49-F238E27FC236}">
                <a16:creationId xmlns:a16="http://schemas.microsoft.com/office/drawing/2014/main" id="{3002460C-679F-648E-2DB9-7AA09FA29CE7}"/>
              </a:ext>
            </a:extLst>
          </p:cNvPr>
          <p:cNvSpPr>
            <a:spLocks noGrp="1"/>
          </p:cNvSpPr>
          <p:nvPr>
            <p:ph type="sldNum" sz="quarter" idx="12"/>
          </p:nvPr>
        </p:nvSpPr>
        <p:spPr/>
        <p:txBody>
          <a:bodyPr/>
          <a:lstStyle/>
          <a:p>
            <a:fld id="{04FD632E-6E12-495F-857B-5380C0B751E1}" type="slidenum">
              <a:rPr lang="en-GB" smtClean="0"/>
              <a:t>10</a:t>
            </a:fld>
            <a:endParaRPr lang="en-GB"/>
          </a:p>
        </p:txBody>
      </p:sp>
    </p:spTree>
    <p:extLst>
      <p:ext uri="{BB962C8B-B14F-4D97-AF65-F5344CB8AC3E}">
        <p14:creationId xmlns:p14="http://schemas.microsoft.com/office/powerpoint/2010/main" val="2741636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59D3-5C97-9EC4-700F-8CAA778D9F30}"/>
              </a:ext>
            </a:extLst>
          </p:cNvPr>
          <p:cNvSpPr>
            <a:spLocks noGrp="1"/>
          </p:cNvSpPr>
          <p:nvPr>
            <p:ph type="title"/>
          </p:nvPr>
        </p:nvSpPr>
        <p:spPr>
          <a:solidFill>
            <a:schemeClr val="bg1"/>
          </a:solidFill>
        </p:spPr>
        <p:txBody>
          <a:bodyPr>
            <a:normAutofit/>
          </a:bodyPr>
          <a:lstStyle/>
          <a:p>
            <a:r>
              <a:rPr lang="en-US" sz="4000" b="1" dirty="0">
                <a:latin typeface="Arial" panose="020B0604020202020204" pitchFamily="34" charset="0"/>
                <a:cs typeface="Arial" panose="020B0604020202020204" pitchFamily="34" charset="0"/>
              </a:rPr>
              <a:t>Debunking other myths</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68349EE-9BF0-3E92-79B3-4053583C794C}"/>
              </a:ext>
            </a:extLst>
          </p:cNvPr>
          <p:cNvSpPr>
            <a:spLocks noGrp="1"/>
          </p:cNvSpPr>
          <p:nvPr>
            <p:ph idx="1"/>
          </p:nvPr>
        </p:nvSpPr>
        <p:spPr>
          <a:xfrm>
            <a:off x="838200" y="1944546"/>
            <a:ext cx="10515600" cy="4411803"/>
          </a:xfrm>
        </p:spPr>
        <p:txBody>
          <a:bodyPr>
            <a:normAutofit fontScale="85000" lnSpcReduction="10000"/>
          </a:bodyPr>
          <a:lstStyle/>
          <a:p>
            <a:pPr marL="0" indent="0">
              <a:buNone/>
            </a:pPr>
            <a:r>
              <a:rPr lang="en-US" dirty="0">
                <a:latin typeface="Arial" panose="020B0604020202020204" pitchFamily="34" charset="0"/>
                <a:cs typeface="Arial" panose="020B0604020202020204" pitchFamily="34" charset="0"/>
              </a:rPr>
              <a:t>1. Is there is an ideal overall similarity score above which is plagiarism and below which is OK? </a:t>
            </a:r>
            <a:r>
              <a:rPr lang="en-US" b="1" dirty="0">
                <a:latin typeface="Arial" panose="020B0604020202020204" pitchFamily="34" charset="0"/>
                <a:cs typeface="Arial" panose="020B0604020202020204" pitchFamily="34" charset="0"/>
              </a:rPr>
              <a:t>NO</a:t>
            </a:r>
          </a:p>
          <a:p>
            <a:pPr marL="0" indent="0">
              <a:buNone/>
            </a:pPr>
            <a:r>
              <a:rPr lang="en-US" dirty="0">
                <a:latin typeface="Arial" panose="020B0604020202020204" pitchFamily="34" charset="0"/>
                <a:cs typeface="Arial" panose="020B0604020202020204" pitchFamily="34" charset="0"/>
              </a:rPr>
              <a:t>2. Should you always reduce your overall similarity score?  </a:t>
            </a:r>
            <a:r>
              <a:rPr lang="en-US" b="1" dirty="0">
                <a:latin typeface="Arial" panose="020B0604020202020204" pitchFamily="34" charset="0"/>
                <a:cs typeface="Arial" panose="020B0604020202020204" pitchFamily="34" charset="0"/>
              </a:rPr>
              <a:t>NO</a:t>
            </a:r>
          </a:p>
          <a:p>
            <a:pPr marL="0" indent="0">
              <a:buNone/>
            </a:pPr>
            <a:r>
              <a:rPr lang="en-GB" dirty="0">
                <a:latin typeface="Arial" panose="020B0604020202020204" pitchFamily="34" charset="0"/>
                <a:cs typeface="Arial" panose="020B0604020202020204" pitchFamily="34" charset="0"/>
              </a:rPr>
              <a:t>3. Is zero similarity the best result?  </a:t>
            </a:r>
            <a:r>
              <a:rPr lang="en-GB" b="1" dirty="0">
                <a:latin typeface="Arial" panose="020B0604020202020204" pitchFamily="34" charset="0"/>
                <a:cs typeface="Arial" panose="020B0604020202020204" pitchFamily="34" charset="0"/>
              </a:rPr>
              <a:t>NO</a:t>
            </a:r>
          </a:p>
          <a:p>
            <a:pPr marL="0" indent="0">
              <a:buNone/>
            </a:pPr>
            <a:r>
              <a:rPr lang="en-GB" dirty="0">
                <a:latin typeface="Arial" panose="020B0604020202020204" pitchFamily="34" charset="0"/>
                <a:cs typeface="Arial" panose="020B0604020202020204" pitchFamily="34" charset="0"/>
              </a:rPr>
              <a:t>4. Does a high overall similarity score always indicate plagiarism? </a:t>
            </a:r>
            <a:r>
              <a:rPr lang="en-GB" b="1" dirty="0">
                <a:latin typeface="Arial" panose="020B0604020202020204" pitchFamily="34" charset="0"/>
                <a:cs typeface="Arial" panose="020B0604020202020204" pitchFamily="34" charset="0"/>
              </a:rPr>
              <a:t>NO</a:t>
            </a:r>
          </a:p>
          <a:p>
            <a:pPr marL="0" indent="0">
              <a:buNone/>
            </a:pPr>
            <a:r>
              <a:rPr lang="en-GB" dirty="0">
                <a:latin typeface="Arial" panose="020B0604020202020204" pitchFamily="34" charset="0"/>
                <a:cs typeface="Arial" panose="020B0604020202020204" pitchFamily="34" charset="0"/>
              </a:rPr>
              <a:t>5. Do the matches show all of the sources that you used? </a:t>
            </a:r>
            <a:r>
              <a:rPr lang="en-GB" b="1" dirty="0">
                <a:latin typeface="Arial" panose="020B0604020202020204" pitchFamily="34" charset="0"/>
                <a:cs typeface="Arial" panose="020B0604020202020204" pitchFamily="34" charset="0"/>
              </a:rPr>
              <a:t>NO</a:t>
            </a:r>
          </a:p>
          <a:p>
            <a:pPr marL="0" indent="0">
              <a:buNone/>
            </a:pPr>
            <a:r>
              <a:rPr lang="en-GB" dirty="0">
                <a:latin typeface="Arial" panose="020B0604020202020204" pitchFamily="34" charset="0"/>
                <a:cs typeface="Arial" panose="020B0604020202020204" pitchFamily="34" charset="0"/>
              </a:rPr>
              <a:t>6. Do the matches to other students’ work always show you have colluded with other students? </a:t>
            </a:r>
            <a:r>
              <a:rPr lang="en-GB" b="1" dirty="0">
                <a:latin typeface="Arial" panose="020B0604020202020204" pitchFamily="34" charset="0"/>
                <a:cs typeface="Arial" panose="020B0604020202020204" pitchFamily="34" charset="0"/>
              </a:rPr>
              <a:t>NO</a:t>
            </a:r>
          </a:p>
          <a:p>
            <a:pPr marL="0" indent="0">
              <a:buNone/>
            </a:pPr>
            <a:r>
              <a:rPr lang="en-GB" dirty="0">
                <a:latin typeface="Arial" panose="020B0604020202020204" pitchFamily="34" charset="0"/>
                <a:cs typeface="Arial" panose="020B0604020202020204" pitchFamily="34" charset="0"/>
              </a:rPr>
              <a:t>7. Does Turnitin show every instance of copied text in a submission? </a:t>
            </a:r>
            <a:r>
              <a:rPr lang="en-GB" b="1" dirty="0">
                <a:latin typeface="Arial" panose="020B0604020202020204" pitchFamily="34" charset="0"/>
                <a:cs typeface="Arial" panose="020B0604020202020204" pitchFamily="34" charset="0"/>
              </a:rPr>
              <a:t>NO</a:t>
            </a:r>
          </a:p>
          <a:p>
            <a:pPr marL="0" indent="0">
              <a:buNone/>
            </a:pPr>
            <a:r>
              <a:rPr lang="en-GB" b="1" dirty="0">
                <a:latin typeface="Arial" panose="020B0604020202020204" pitchFamily="34" charset="0"/>
                <a:cs typeface="Arial" panose="020B0604020202020204" pitchFamily="34" charset="0"/>
              </a:rPr>
              <a:t>None of the above are true!!</a:t>
            </a:r>
          </a:p>
          <a:p>
            <a:pPr marL="0" indent="0">
              <a:buNone/>
            </a:pPr>
            <a:r>
              <a:rPr lang="en-GB" dirty="0">
                <a:latin typeface="Arial" panose="020B0604020202020204" pitchFamily="34" charset="0"/>
                <a:cs typeface="Arial" panose="020B0604020202020204" pitchFamily="34" charset="0"/>
                <a:hlinkClick r:id="rId2"/>
              </a:rPr>
              <a:t>Blog – Debunking 10 myths about Turnitin</a:t>
            </a:r>
            <a:endParaRPr lang="en-GB" dirty="0">
              <a:latin typeface="Arial" panose="020B0604020202020204" pitchFamily="34" charset="0"/>
              <a:cs typeface="Arial" panose="020B0604020202020204" pitchFamily="34" charset="0"/>
            </a:endParaRPr>
          </a:p>
          <a:p>
            <a:pPr marL="0" indent="0">
              <a:buNone/>
            </a:pPr>
            <a:endParaRPr lang="en-GB" dirty="0"/>
          </a:p>
        </p:txBody>
      </p:sp>
      <p:sp>
        <p:nvSpPr>
          <p:cNvPr id="4" name="Slide Number Placeholder 3">
            <a:extLst>
              <a:ext uri="{FF2B5EF4-FFF2-40B4-BE49-F238E27FC236}">
                <a16:creationId xmlns:a16="http://schemas.microsoft.com/office/drawing/2014/main" id="{9A8A0DCD-D170-4EDC-5EF7-C5D893A70CFE}"/>
              </a:ext>
            </a:extLst>
          </p:cNvPr>
          <p:cNvSpPr>
            <a:spLocks noGrp="1"/>
          </p:cNvSpPr>
          <p:nvPr>
            <p:ph type="sldNum" sz="quarter" idx="12"/>
          </p:nvPr>
        </p:nvSpPr>
        <p:spPr/>
        <p:txBody>
          <a:bodyPr/>
          <a:lstStyle/>
          <a:p>
            <a:fld id="{04FD632E-6E12-495F-857B-5380C0B751E1}" type="slidenum">
              <a:rPr lang="en-GB" smtClean="0"/>
              <a:t>11</a:t>
            </a:fld>
            <a:endParaRPr lang="en-GB"/>
          </a:p>
        </p:txBody>
      </p:sp>
    </p:spTree>
    <p:extLst>
      <p:ext uri="{BB962C8B-B14F-4D97-AF65-F5344CB8AC3E}">
        <p14:creationId xmlns:p14="http://schemas.microsoft.com/office/powerpoint/2010/main" val="3597098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59D3-5C97-9EC4-700F-8CAA778D9F30}"/>
              </a:ext>
            </a:extLst>
          </p:cNvPr>
          <p:cNvSpPr>
            <a:spLocks noGrp="1"/>
          </p:cNvSpPr>
          <p:nvPr>
            <p:ph type="title"/>
          </p:nvPr>
        </p:nvSpPr>
        <p:spPr>
          <a:solidFill>
            <a:schemeClr val="bg1"/>
          </a:solidFill>
        </p:spPr>
        <p:txBody>
          <a:bodyPr>
            <a:normAutofit/>
          </a:bodyPr>
          <a:lstStyle/>
          <a:p>
            <a:r>
              <a:rPr lang="en-US" sz="4000" b="1" dirty="0">
                <a:latin typeface="Arial" panose="020B0604020202020204" pitchFamily="34" charset="0"/>
                <a:cs typeface="Arial" panose="020B0604020202020204" pitchFamily="34" charset="0"/>
              </a:rPr>
              <a:t>How can staff use Turnitin inclusively?</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68349EE-9BF0-3E92-79B3-4053583C794C}"/>
              </a:ext>
            </a:extLst>
          </p:cNvPr>
          <p:cNvSpPr>
            <a:spLocks noGrp="1"/>
          </p:cNvSpPr>
          <p:nvPr>
            <p:ph idx="1"/>
          </p:nvPr>
        </p:nvSpPr>
        <p:spPr>
          <a:xfrm>
            <a:off x="838200" y="1825625"/>
            <a:ext cx="10515600" cy="4667250"/>
          </a:xfrm>
        </p:spPr>
        <p:txBody>
          <a:bodyPr>
            <a:normAutofit fontScale="92500" lnSpcReduction="10000"/>
          </a:bodyPr>
          <a:lstStyle/>
          <a:p>
            <a:r>
              <a:rPr lang="en-US" dirty="0">
                <a:latin typeface="Arial" panose="020B0604020202020204" pitchFamily="34" charset="0"/>
                <a:cs typeface="Arial" panose="020B0604020202020204" pitchFamily="34" charset="0"/>
              </a:rPr>
              <a:t>Provide instruction to all students and </a:t>
            </a:r>
            <a:r>
              <a:rPr lang="en-US" dirty="0" err="1">
                <a:latin typeface="Arial" panose="020B0604020202020204" pitchFamily="34" charset="0"/>
                <a:cs typeface="Arial" panose="020B0604020202020204" pitchFamily="34" charset="0"/>
              </a:rPr>
              <a:t>recognise</a:t>
            </a:r>
            <a:r>
              <a:rPr lang="en-US" dirty="0">
                <a:latin typeface="Arial" panose="020B0604020202020204" pitchFamily="34" charset="0"/>
                <a:cs typeface="Arial" panose="020B0604020202020204" pitchFamily="34" charset="0"/>
              </a:rPr>
              <a:t> some students may have different needs</a:t>
            </a:r>
          </a:p>
          <a:p>
            <a:r>
              <a:rPr lang="en-US" dirty="0">
                <a:latin typeface="Arial" panose="020B0604020202020204" pitchFamily="34" charset="0"/>
                <a:cs typeface="Arial" panose="020B0604020202020204" pitchFamily="34" charset="0"/>
              </a:rPr>
              <a:t>Provide formative opportunities for students to </a:t>
            </a:r>
            <a:r>
              <a:rPr lang="en-US" dirty="0" err="1">
                <a:latin typeface="Arial" panose="020B0604020202020204" pitchFamily="34" charset="0"/>
                <a:cs typeface="Arial" panose="020B0604020202020204" pitchFamily="34" charset="0"/>
              </a:rPr>
              <a:t>practise</a:t>
            </a:r>
            <a:r>
              <a:rPr lang="en-US" dirty="0">
                <a:latin typeface="Arial" panose="020B0604020202020204" pitchFamily="34" charset="0"/>
                <a:cs typeface="Arial" panose="020B0604020202020204" pitchFamily="34" charset="0"/>
              </a:rPr>
              <a:t> and learn before assessment</a:t>
            </a:r>
          </a:p>
          <a:p>
            <a:r>
              <a:rPr lang="en-US" dirty="0">
                <a:latin typeface="Arial" panose="020B0604020202020204" pitchFamily="34" charset="0"/>
                <a:cs typeface="Arial" panose="020B0604020202020204" pitchFamily="34" charset="0"/>
              </a:rPr>
              <a:t>Help all students to understand how to interpret their Turnitin results</a:t>
            </a:r>
          </a:p>
          <a:p>
            <a:r>
              <a:rPr lang="en-US" dirty="0">
                <a:latin typeface="Arial" panose="020B0604020202020204" pitchFamily="34" charset="0"/>
                <a:cs typeface="Arial" panose="020B0604020202020204" pitchFamily="34" charset="0"/>
              </a:rPr>
              <a:t>Help all students to distinguish between matches that are highlighted which show: </a:t>
            </a:r>
          </a:p>
          <a:p>
            <a:pPr marL="0" indent="0">
              <a:buNone/>
            </a:pPr>
            <a:r>
              <a:rPr lang="en-US" b="1" dirty="0">
                <a:latin typeface="Arial" panose="020B0604020202020204" pitchFamily="34" charset="0"/>
                <a:cs typeface="Arial" panose="020B0604020202020204" pitchFamily="34" charset="0"/>
              </a:rPr>
              <a:t>   acceptable		     		OR</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problematic</a:t>
            </a:r>
          </a:p>
          <a:p>
            <a:pPr marL="0" indent="0">
              <a:buNone/>
            </a:pPr>
            <a:r>
              <a:rPr lang="en-US" b="1" dirty="0">
                <a:latin typeface="Arial" panose="020B0604020202020204" pitchFamily="34" charset="0"/>
                <a:cs typeface="Arial" panose="020B0604020202020204" pitchFamily="34" charset="0"/>
              </a:rPr>
              <a:t>   expected                                                      </a:t>
            </a:r>
            <a:r>
              <a:rPr lang="en-US" dirty="0">
                <a:latin typeface="Arial" panose="020B0604020202020204" pitchFamily="34" charset="0"/>
                <a:cs typeface="Arial" panose="020B0604020202020204" pitchFamily="34" charset="0"/>
              </a:rPr>
              <a:t>matches</a:t>
            </a:r>
          </a:p>
          <a:p>
            <a:pPr marL="0" indent="0">
              <a:buNone/>
            </a:pPr>
            <a:r>
              <a:rPr lang="en-US" b="1" dirty="0">
                <a:latin typeface="Arial" panose="020B0604020202020204" pitchFamily="34" charset="0"/>
                <a:cs typeface="Arial" panose="020B0604020202020204" pitchFamily="34" charset="0"/>
              </a:rPr>
              <a:t>   good practice </a:t>
            </a:r>
          </a:p>
          <a:p>
            <a:pPr marL="0" indent="0">
              <a:buNone/>
            </a:pP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matches</a:t>
            </a:r>
            <a:endParaRPr lang="en-GB" sz="6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CA309E6-802E-33AF-8A2F-E9C8A571AE6B}"/>
              </a:ext>
            </a:extLst>
          </p:cNvPr>
          <p:cNvSpPr txBox="1"/>
          <p:nvPr/>
        </p:nvSpPr>
        <p:spPr>
          <a:xfrm>
            <a:off x="3943620" y="4244003"/>
            <a:ext cx="451692" cy="1015663"/>
          </a:xfrm>
          <a:prstGeom prst="rect">
            <a:avLst/>
          </a:prstGeom>
          <a:noFill/>
        </p:spPr>
        <p:txBody>
          <a:bodyPr wrap="square" rtlCol="0">
            <a:spAutoFit/>
          </a:bodyPr>
          <a:lstStyle/>
          <a:p>
            <a:r>
              <a:rPr lang="en-US" sz="6000" dirty="0">
                <a:sym typeface="Wingdings" panose="05000000000000000000" pitchFamily="2" charset="2"/>
              </a:rPr>
              <a:t></a:t>
            </a:r>
            <a:endParaRPr lang="en-GB" sz="6000" dirty="0"/>
          </a:p>
        </p:txBody>
      </p:sp>
      <p:sp>
        <p:nvSpPr>
          <p:cNvPr id="5" name="TextBox 4">
            <a:extLst>
              <a:ext uri="{FF2B5EF4-FFF2-40B4-BE49-F238E27FC236}">
                <a16:creationId xmlns:a16="http://schemas.microsoft.com/office/drawing/2014/main" id="{41A11B60-DAEB-7F81-7D16-A56CCC21D992}"/>
              </a:ext>
            </a:extLst>
          </p:cNvPr>
          <p:cNvSpPr txBox="1"/>
          <p:nvPr/>
        </p:nvSpPr>
        <p:spPr>
          <a:xfrm>
            <a:off x="9642548" y="4100749"/>
            <a:ext cx="914400" cy="1015663"/>
          </a:xfrm>
          <a:prstGeom prst="rect">
            <a:avLst/>
          </a:prstGeom>
          <a:noFill/>
        </p:spPr>
        <p:txBody>
          <a:bodyPr wrap="square" rtlCol="0">
            <a:spAutoFit/>
          </a:bodyPr>
          <a:lstStyle/>
          <a:p>
            <a:r>
              <a:rPr lang="en-US" sz="6000" b="1" dirty="0">
                <a:cs typeface="Arial" panose="020B0604020202020204" pitchFamily="34" charset="0"/>
              </a:rPr>
              <a:t>x</a:t>
            </a:r>
            <a:endParaRPr lang="en-GB" sz="6000" b="1" dirty="0">
              <a:cs typeface="Arial" panose="020B0604020202020204" pitchFamily="34" charset="0"/>
            </a:endParaRPr>
          </a:p>
        </p:txBody>
      </p:sp>
      <p:sp>
        <p:nvSpPr>
          <p:cNvPr id="6" name="Slide Number Placeholder 5">
            <a:extLst>
              <a:ext uri="{FF2B5EF4-FFF2-40B4-BE49-F238E27FC236}">
                <a16:creationId xmlns:a16="http://schemas.microsoft.com/office/drawing/2014/main" id="{BE993143-6408-A2AC-9F90-35BDAF171E3D}"/>
              </a:ext>
            </a:extLst>
          </p:cNvPr>
          <p:cNvSpPr>
            <a:spLocks noGrp="1"/>
          </p:cNvSpPr>
          <p:nvPr>
            <p:ph type="sldNum" sz="quarter" idx="12"/>
          </p:nvPr>
        </p:nvSpPr>
        <p:spPr/>
        <p:txBody>
          <a:bodyPr/>
          <a:lstStyle/>
          <a:p>
            <a:fld id="{04FD632E-6E12-495F-857B-5380C0B751E1}" type="slidenum">
              <a:rPr lang="en-GB" smtClean="0"/>
              <a:t>12</a:t>
            </a:fld>
            <a:endParaRPr lang="en-GB"/>
          </a:p>
        </p:txBody>
      </p:sp>
    </p:spTree>
    <p:extLst>
      <p:ext uri="{BB962C8B-B14F-4D97-AF65-F5344CB8AC3E}">
        <p14:creationId xmlns:p14="http://schemas.microsoft.com/office/powerpoint/2010/main" val="689955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59D3-5C97-9EC4-700F-8CAA778D9F30}"/>
              </a:ext>
            </a:extLst>
          </p:cNvPr>
          <p:cNvSpPr>
            <a:spLocks noGrp="1"/>
          </p:cNvSpPr>
          <p:nvPr>
            <p:ph type="title"/>
          </p:nvPr>
        </p:nvSpPr>
        <p:spPr>
          <a:xfrm>
            <a:off x="838201" y="687753"/>
            <a:ext cx="10515600" cy="960436"/>
          </a:xfrm>
          <a:solidFill>
            <a:schemeClr val="bg1"/>
          </a:solidFill>
        </p:spPr>
        <p:txBody>
          <a:bodyPr>
            <a:normAutofit fontScale="90000"/>
          </a:bodyPr>
          <a:lstStyle/>
          <a:p>
            <a:r>
              <a:rPr lang="en-US" sz="3200" b="1" dirty="0">
                <a:latin typeface="Arial" panose="020B0604020202020204" pitchFamily="34" charset="0"/>
                <a:cs typeface="Arial" panose="020B0604020202020204" pitchFamily="34" charset="0"/>
              </a:rPr>
              <a:t>OK – acceptable/expected	       NOT OK- problematic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         good practice</a:t>
            </a:r>
            <a:endParaRPr lang="en-GB"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68349EE-9BF0-3E92-79B3-4053583C794C}"/>
              </a:ext>
            </a:extLst>
          </p:cNvPr>
          <p:cNvSpPr>
            <a:spLocks noGrp="1"/>
          </p:cNvSpPr>
          <p:nvPr>
            <p:ph idx="1"/>
          </p:nvPr>
        </p:nvSpPr>
        <p:spPr>
          <a:xfrm>
            <a:off x="838200" y="1690687"/>
            <a:ext cx="10515600" cy="4802187"/>
          </a:xfrm>
        </p:spPr>
        <p:txBody>
          <a:bodyPr>
            <a:normAutofit fontScale="55000" lnSpcReduction="20000"/>
          </a:bodyPr>
          <a:lstStyle/>
          <a:p>
            <a:r>
              <a:rPr lang="en-US" sz="4400" b="1" dirty="0">
                <a:latin typeface="Arial" panose="020B0604020202020204" pitchFamily="34" charset="0"/>
                <a:cs typeface="Arial" panose="020B0604020202020204" pitchFamily="34" charset="0"/>
              </a:rPr>
              <a:t>Small individual matches </a:t>
            </a:r>
          </a:p>
          <a:p>
            <a:pPr marL="342900" indent="-342900">
              <a:buFont typeface="Arial" panose="020B0604020202020204" pitchFamily="34" charset="0"/>
              <a:buChar char="•"/>
            </a:pPr>
            <a:r>
              <a:rPr lang="en-US" sz="4400" dirty="0">
                <a:latin typeface="Arial" panose="020B0604020202020204" pitchFamily="34" charset="0"/>
                <a:cs typeface="Arial" panose="020B0604020202020204" pitchFamily="34" charset="0"/>
              </a:rPr>
              <a:t>(</a:t>
            </a:r>
            <a:r>
              <a:rPr lang="en-US" sz="4400" dirty="0" err="1">
                <a:latin typeface="Arial" panose="020B0604020202020204" pitchFamily="34" charset="0"/>
                <a:cs typeface="Arial" panose="020B0604020202020204" pitchFamily="34" charset="0"/>
              </a:rPr>
              <a:t>eg</a:t>
            </a:r>
            <a:r>
              <a:rPr lang="en-US" sz="4400" dirty="0">
                <a:latin typeface="Arial" panose="020B0604020202020204" pitchFamily="34" charset="0"/>
                <a:cs typeface="Arial" panose="020B0604020202020204" pitchFamily="34" charset="0"/>
              </a:rPr>
              <a:t> matches with 1-2% similarity)</a:t>
            </a:r>
          </a:p>
          <a:p>
            <a:r>
              <a:rPr lang="en-US" sz="4400" b="1" dirty="0">
                <a:latin typeface="Arial" panose="020B0604020202020204" pitchFamily="34" charset="0"/>
                <a:cs typeface="Arial" panose="020B0604020202020204" pitchFamily="34" charset="0"/>
              </a:rPr>
              <a:t>Expected matches </a:t>
            </a:r>
          </a:p>
          <a:p>
            <a:pPr marL="342900" indent="-342900">
              <a:buFont typeface="Arial" panose="020B0604020202020204" pitchFamily="34" charset="0"/>
              <a:buChar char="•"/>
            </a:pPr>
            <a:r>
              <a:rPr lang="en-US" sz="4400" dirty="0">
                <a:latin typeface="Arial" panose="020B0604020202020204" pitchFamily="34" charset="0"/>
                <a:cs typeface="Arial" panose="020B0604020202020204" pitchFamily="34" charset="0"/>
              </a:rPr>
              <a:t>Cover sheet</a:t>
            </a:r>
          </a:p>
          <a:p>
            <a:pPr marL="342900" indent="-342900">
              <a:buFont typeface="Arial" panose="020B0604020202020204" pitchFamily="34" charset="0"/>
              <a:buChar char="•"/>
            </a:pPr>
            <a:r>
              <a:rPr lang="en-US" sz="4400" dirty="0">
                <a:latin typeface="Arial" panose="020B0604020202020204" pitchFamily="34" charset="0"/>
                <a:cs typeface="Arial" panose="020B0604020202020204" pitchFamily="34" charset="0"/>
              </a:rPr>
              <a:t>Contents page</a:t>
            </a:r>
          </a:p>
          <a:p>
            <a:pPr marL="342900" indent="-342900">
              <a:buFont typeface="Arial" panose="020B0604020202020204" pitchFamily="34" charset="0"/>
              <a:buChar char="•"/>
            </a:pPr>
            <a:r>
              <a:rPr lang="en-US" sz="4400" dirty="0">
                <a:latin typeface="Arial" panose="020B0604020202020204" pitchFamily="34" charset="0"/>
                <a:cs typeface="Arial" panose="020B0604020202020204" pitchFamily="34" charset="0"/>
              </a:rPr>
              <a:t>Template</a:t>
            </a:r>
          </a:p>
          <a:p>
            <a:pPr marL="342900" indent="-342900">
              <a:buFont typeface="Arial" panose="020B0604020202020204" pitchFamily="34" charset="0"/>
              <a:buChar char="•"/>
            </a:pPr>
            <a:r>
              <a:rPr lang="en-US" sz="4400" dirty="0">
                <a:latin typeface="Arial" panose="020B0604020202020204" pitchFamily="34" charset="0"/>
                <a:cs typeface="Arial" panose="020B0604020202020204" pitchFamily="34" charset="0"/>
              </a:rPr>
              <a:t>Citations</a:t>
            </a:r>
          </a:p>
          <a:p>
            <a:pPr marL="342900" indent="-342900">
              <a:buFont typeface="Arial" panose="020B0604020202020204" pitchFamily="34" charset="0"/>
              <a:buChar char="•"/>
            </a:pPr>
            <a:r>
              <a:rPr lang="en-US" sz="4400" dirty="0">
                <a:latin typeface="Arial" panose="020B0604020202020204" pitchFamily="34" charset="0"/>
                <a:cs typeface="Arial" panose="020B0604020202020204" pitchFamily="34" charset="0"/>
              </a:rPr>
              <a:t>Names of </a:t>
            </a:r>
            <a:r>
              <a:rPr lang="en-US" sz="4400" dirty="0" err="1">
                <a:latin typeface="Arial" panose="020B0604020202020204" pitchFamily="34" charset="0"/>
                <a:cs typeface="Arial" panose="020B0604020202020204" pitchFamily="34" charset="0"/>
              </a:rPr>
              <a:t>organisations</a:t>
            </a:r>
            <a:endParaRPr lang="en-US" sz="4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4400" dirty="0">
                <a:latin typeface="Arial" panose="020B0604020202020204" pitchFamily="34" charset="0"/>
                <a:cs typeface="Arial" panose="020B0604020202020204" pitchFamily="34" charset="0"/>
              </a:rPr>
              <a:t>Quotes</a:t>
            </a:r>
          </a:p>
          <a:p>
            <a:pPr marL="342900" indent="-342900">
              <a:buFont typeface="Arial" panose="020B0604020202020204" pitchFamily="34" charset="0"/>
              <a:buChar char="•"/>
            </a:pPr>
            <a:r>
              <a:rPr lang="en-US" sz="4400" dirty="0">
                <a:latin typeface="Arial" panose="020B0604020202020204" pitchFamily="34" charset="0"/>
                <a:cs typeface="Arial" panose="020B0604020202020204" pitchFamily="34" charset="0"/>
              </a:rPr>
              <a:t>Standard phrases (</a:t>
            </a:r>
            <a:r>
              <a:rPr lang="en-US" sz="4400" dirty="0" err="1">
                <a:latin typeface="Arial" panose="020B0604020202020204" pitchFamily="34" charset="0"/>
                <a:cs typeface="Arial" panose="020B0604020202020204" pitchFamily="34" charset="0"/>
              </a:rPr>
              <a:t>eg</a:t>
            </a:r>
            <a:r>
              <a:rPr lang="en-US" sz="4400" dirty="0">
                <a:latin typeface="Arial" panose="020B0604020202020204" pitchFamily="34" charset="0"/>
                <a:cs typeface="Arial" panose="020B0604020202020204" pitchFamily="34" charset="0"/>
              </a:rPr>
              <a:t> ‘the aim of </a:t>
            </a:r>
          </a:p>
          <a:p>
            <a:pPr marL="0" indent="0">
              <a:buNone/>
            </a:pPr>
            <a:r>
              <a:rPr lang="en-US" sz="4400" dirty="0">
                <a:latin typeface="Arial" panose="020B0604020202020204" pitchFamily="34" charset="0"/>
                <a:cs typeface="Arial" panose="020B0604020202020204" pitchFamily="34" charset="0"/>
              </a:rPr>
              <a:t>     this study is to </a:t>
            </a:r>
            <a:r>
              <a:rPr lang="en-US" sz="4400" dirty="0" err="1">
                <a:latin typeface="Arial" panose="020B0604020202020204" pitchFamily="34" charset="0"/>
                <a:cs typeface="Arial" panose="020B0604020202020204" pitchFamily="34" charset="0"/>
              </a:rPr>
              <a:t>analyse</a:t>
            </a:r>
            <a:r>
              <a:rPr lang="en-US" sz="4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4400" dirty="0">
                <a:latin typeface="Arial" panose="020B0604020202020204" pitchFamily="34" charset="0"/>
                <a:cs typeface="Arial" panose="020B0604020202020204" pitchFamily="34" charset="0"/>
              </a:rPr>
              <a:t>References</a:t>
            </a:r>
            <a:endParaRPr lang="en-GB" sz="4400" dirty="0">
              <a:latin typeface="Arial" panose="020B0604020202020204" pitchFamily="34" charset="0"/>
              <a:cs typeface="Arial" panose="020B0604020202020204" pitchFamily="34" charset="0"/>
            </a:endParaRPr>
          </a:p>
          <a:p>
            <a:endParaRPr lang="en-GB" dirty="0"/>
          </a:p>
        </p:txBody>
      </p:sp>
      <p:sp>
        <p:nvSpPr>
          <p:cNvPr id="4" name="TextBox 3">
            <a:extLst>
              <a:ext uri="{FF2B5EF4-FFF2-40B4-BE49-F238E27FC236}">
                <a16:creationId xmlns:a16="http://schemas.microsoft.com/office/drawing/2014/main" id="{4CF71F18-9D14-6242-EA16-2DC2C849FF07}"/>
              </a:ext>
            </a:extLst>
          </p:cNvPr>
          <p:cNvSpPr txBox="1"/>
          <p:nvPr/>
        </p:nvSpPr>
        <p:spPr>
          <a:xfrm>
            <a:off x="6290630" y="1582078"/>
            <a:ext cx="5063170" cy="4154984"/>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Large individual matches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Copied sentences and paragraphs</a:t>
            </a:r>
          </a:p>
          <a:p>
            <a:r>
              <a:rPr lang="en-US" sz="2400" b="1" dirty="0">
                <a:latin typeface="Arial" panose="020B0604020202020204" pitchFamily="34" charset="0"/>
                <a:cs typeface="Arial" panose="020B0604020202020204" pitchFamily="34" charset="0"/>
              </a:rPr>
              <a:t>Not expected matches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Sections where words, ideas and visual content from other authors or other assignments are not attributed or used appropriately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Quotes not in quotation marks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Source text insufficiently paraphrased</a:t>
            </a:r>
          </a:p>
        </p:txBody>
      </p:sp>
      <p:cxnSp>
        <p:nvCxnSpPr>
          <p:cNvPr id="6" name="Straight Connector 5">
            <a:extLst>
              <a:ext uri="{FF2B5EF4-FFF2-40B4-BE49-F238E27FC236}">
                <a16:creationId xmlns:a16="http://schemas.microsoft.com/office/drawing/2014/main" id="{6CDC3A2B-7AB5-A0F6-13D2-6951443C284E}"/>
              </a:ext>
            </a:extLst>
          </p:cNvPr>
          <p:cNvCxnSpPr>
            <a:cxnSpLocks/>
            <a:endCxn id="3" idx="2"/>
          </p:cNvCxnSpPr>
          <p:nvPr/>
        </p:nvCxnSpPr>
        <p:spPr>
          <a:xfrm>
            <a:off x="6096000" y="826265"/>
            <a:ext cx="0" cy="56666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D0E4764-5752-BC71-4B0D-22D55B98F9A0}"/>
              </a:ext>
            </a:extLst>
          </p:cNvPr>
          <p:cNvSpPr txBox="1"/>
          <p:nvPr/>
        </p:nvSpPr>
        <p:spPr>
          <a:xfrm>
            <a:off x="2542142" y="5985044"/>
            <a:ext cx="388344" cy="1015663"/>
          </a:xfrm>
          <a:prstGeom prst="rect">
            <a:avLst/>
          </a:prstGeom>
          <a:noFill/>
        </p:spPr>
        <p:txBody>
          <a:bodyPr wrap="square">
            <a:spAutoFit/>
          </a:bodyPr>
          <a:lstStyle/>
          <a:p>
            <a:r>
              <a:rPr lang="en-US" sz="6000" dirty="0">
                <a:sym typeface="Wingdings" panose="05000000000000000000" pitchFamily="2" charset="2"/>
              </a:rPr>
              <a:t></a:t>
            </a:r>
            <a:endParaRPr lang="en-GB" sz="6000" dirty="0"/>
          </a:p>
        </p:txBody>
      </p:sp>
      <p:sp>
        <p:nvSpPr>
          <p:cNvPr id="9" name="TextBox 8">
            <a:extLst>
              <a:ext uri="{FF2B5EF4-FFF2-40B4-BE49-F238E27FC236}">
                <a16:creationId xmlns:a16="http://schemas.microsoft.com/office/drawing/2014/main" id="{51A8BE3A-BC32-FF7B-FD0B-F21A624B649F}"/>
              </a:ext>
            </a:extLst>
          </p:cNvPr>
          <p:cNvSpPr txBox="1"/>
          <p:nvPr/>
        </p:nvSpPr>
        <p:spPr>
          <a:xfrm>
            <a:off x="8367770" y="5842337"/>
            <a:ext cx="454445" cy="1015663"/>
          </a:xfrm>
          <a:prstGeom prst="rect">
            <a:avLst/>
          </a:prstGeom>
          <a:noFill/>
        </p:spPr>
        <p:txBody>
          <a:bodyPr wrap="square">
            <a:spAutoFit/>
          </a:bodyPr>
          <a:lstStyle/>
          <a:p>
            <a:r>
              <a:rPr lang="en-US" sz="6000" b="1" dirty="0">
                <a:cs typeface="Arial" panose="020B0604020202020204" pitchFamily="34" charset="0"/>
              </a:rPr>
              <a:t>x</a:t>
            </a:r>
            <a:endParaRPr lang="en-GB" sz="6000" b="1" dirty="0">
              <a:cs typeface="Arial" panose="020B0604020202020204" pitchFamily="34" charset="0"/>
            </a:endParaRPr>
          </a:p>
        </p:txBody>
      </p:sp>
      <p:sp>
        <p:nvSpPr>
          <p:cNvPr id="5" name="Slide Number Placeholder 4">
            <a:extLst>
              <a:ext uri="{FF2B5EF4-FFF2-40B4-BE49-F238E27FC236}">
                <a16:creationId xmlns:a16="http://schemas.microsoft.com/office/drawing/2014/main" id="{CF95653F-58FE-AA14-559B-E8C6C9CEA702}"/>
              </a:ext>
            </a:extLst>
          </p:cNvPr>
          <p:cNvSpPr>
            <a:spLocks noGrp="1"/>
          </p:cNvSpPr>
          <p:nvPr>
            <p:ph type="sldNum" sz="quarter" idx="12"/>
          </p:nvPr>
        </p:nvSpPr>
        <p:spPr/>
        <p:txBody>
          <a:bodyPr/>
          <a:lstStyle/>
          <a:p>
            <a:fld id="{04FD632E-6E12-495F-857B-5380C0B751E1}" type="slidenum">
              <a:rPr lang="en-GB" smtClean="0"/>
              <a:t>13</a:t>
            </a:fld>
            <a:endParaRPr lang="en-GB"/>
          </a:p>
        </p:txBody>
      </p:sp>
    </p:spTree>
    <p:extLst>
      <p:ext uri="{BB962C8B-B14F-4D97-AF65-F5344CB8AC3E}">
        <p14:creationId xmlns:p14="http://schemas.microsoft.com/office/powerpoint/2010/main" val="2673906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E2380-A61F-05B2-3DAC-A4836667C051}"/>
              </a:ext>
            </a:extLst>
          </p:cNvPr>
          <p:cNvSpPr>
            <a:spLocks noGrp="1"/>
          </p:cNvSpPr>
          <p:nvPr>
            <p:ph type="title"/>
          </p:nvPr>
        </p:nvSpPr>
        <p:spPr>
          <a:xfrm>
            <a:off x="1110048" y="1304239"/>
            <a:ext cx="10515600" cy="4874140"/>
          </a:xfrm>
        </p:spPr>
        <p:txBody>
          <a:bodyPr>
            <a:normAutofit/>
          </a:bodyPr>
          <a:lstStyle/>
          <a:p>
            <a:r>
              <a:rPr lang="en-US" sz="6600" dirty="0">
                <a:latin typeface="Arial" panose="020B0604020202020204" pitchFamily="34" charset="0"/>
                <a:cs typeface="Arial" panose="020B0604020202020204" pitchFamily="34" charset="0"/>
              </a:rPr>
              <a:t>Matches that are ok: acceptable, expected or good practice</a:t>
            </a:r>
            <a:br>
              <a:rPr lang="en-GB" sz="6600" dirty="0">
                <a:latin typeface="Arial" panose="020B0604020202020204" pitchFamily="34" charset="0"/>
                <a:cs typeface="Arial" panose="020B0604020202020204" pitchFamily="34" charset="0"/>
              </a:rPr>
            </a:br>
            <a:endParaRPr lang="en-GB" sz="6600" dirty="0"/>
          </a:p>
        </p:txBody>
      </p:sp>
      <p:sp>
        <p:nvSpPr>
          <p:cNvPr id="3" name="Slide Number Placeholder 2">
            <a:extLst>
              <a:ext uri="{FF2B5EF4-FFF2-40B4-BE49-F238E27FC236}">
                <a16:creationId xmlns:a16="http://schemas.microsoft.com/office/drawing/2014/main" id="{4B610344-7794-A2A5-1934-7D2E83B6CE8A}"/>
              </a:ext>
            </a:extLst>
          </p:cNvPr>
          <p:cNvSpPr>
            <a:spLocks noGrp="1"/>
          </p:cNvSpPr>
          <p:nvPr>
            <p:ph type="sldNum" sz="quarter" idx="12"/>
          </p:nvPr>
        </p:nvSpPr>
        <p:spPr/>
        <p:txBody>
          <a:bodyPr/>
          <a:lstStyle/>
          <a:p>
            <a:fld id="{04FD632E-6E12-495F-857B-5380C0B751E1}" type="slidenum">
              <a:rPr lang="en-GB" smtClean="0"/>
              <a:t>14</a:t>
            </a:fld>
            <a:endParaRPr lang="en-GB"/>
          </a:p>
        </p:txBody>
      </p:sp>
    </p:spTree>
    <p:extLst>
      <p:ext uri="{BB962C8B-B14F-4D97-AF65-F5344CB8AC3E}">
        <p14:creationId xmlns:p14="http://schemas.microsoft.com/office/powerpoint/2010/main" val="99124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59D3-5C97-9EC4-700F-8CAA778D9F30}"/>
              </a:ext>
            </a:extLst>
          </p:cNvPr>
          <p:cNvSpPr>
            <a:spLocks noGrp="1"/>
          </p:cNvSpPr>
          <p:nvPr>
            <p:ph type="title"/>
          </p:nvPr>
        </p:nvSpPr>
        <p:spPr>
          <a:solidFill>
            <a:schemeClr val="bg1"/>
          </a:solidFill>
        </p:spPr>
        <p:txBody>
          <a:bodyPr>
            <a:normAutofit/>
          </a:bodyPr>
          <a:lstStyle/>
          <a:p>
            <a:r>
              <a:rPr lang="en-US" sz="4000" b="1" dirty="0">
                <a:latin typeface="Arial" panose="020B0604020202020204" pitchFamily="34" charset="0"/>
                <a:cs typeface="Arial" panose="020B0604020202020204" pitchFamily="34" charset="0"/>
              </a:rPr>
              <a:t>Title page, table of contents, templates</a:t>
            </a:r>
            <a:endParaRPr lang="en-GB" sz="4000" b="1"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FA335183-1509-DE33-E8DC-AFAD9382E96A}"/>
              </a:ext>
            </a:extLst>
          </p:cNvPr>
          <p:cNvPicPr>
            <a:picLocks noGrp="1" noChangeAspect="1"/>
          </p:cNvPicPr>
          <p:nvPr>
            <p:ph idx="1"/>
          </p:nvPr>
        </p:nvPicPr>
        <p:blipFill>
          <a:blip r:embed="rId2"/>
          <a:stretch>
            <a:fillRect/>
          </a:stretch>
        </p:blipFill>
        <p:spPr>
          <a:xfrm>
            <a:off x="2321697" y="1847850"/>
            <a:ext cx="7660503" cy="4351338"/>
          </a:xfrm>
          <a:prstGeom prst="rect">
            <a:avLst/>
          </a:prstGeom>
        </p:spPr>
      </p:pic>
      <p:sp>
        <p:nvSpPr>
          <p:cNvPr id="5" name="TextBox 4">
            <a:extLst>
              <a:ext uri="{FF2B5EF4-FFF2-40B4-BE49-F238E27FC236}">
                <a16:creationId xmlns:a16="http://schemas.microsoft.com/office/drawing/2014/main" id="{D4E328D2-1B5F-F93E-A627-DD5AC1184684}"/>
              </a:ext>
            </a:extLst>
          </p:cNvPr>
          <p:cNvSpPr txBox="1"/>
          <p:nvPr/>
        </p:nvSpPr>
        <p:spPr>
          <a:xfrm>
            <a:off x="11025131" y="5747305"/>
            <a:ext cx="424523" cy="1015663"/>
          </a:xfrm>
          <a:prstGeom prst="rect">
            <a:avLst/>
          </a:prstGeom>
          <a:noFill/>
        </p:spPr>
        <p:txBody>
          <a:bodyPr wrap="square">
            <a:spAutoFit/>
          </a:bodyPr>
          <a:lstStyle/>
          <a:p>
            <a:r>
              <a:rPr lang="en-US" sz="6000" dirty="0">
                <a:sym typeface="Wingdings" panose="05000000000000000000" pitchFamily="2" charset="2"/>
              </a:rPr>
              <a:t></a:t>
            </a:r>
            <a:endParaRPr lang="en-GB" sz="6000" dirty="0"/>
          </a:p>
        </p:txBody>
      </p:sp>
      <p:sp>
        <p:nvSpPr>
          <p:cNvPr id="3" name="Slide Number Placeholder 2">
            <a:extLst>
              <a:ext uri="{FF2B5EF4-FFF2-40B4-BE49-F238E27FC236}">
                <a16:creationId xmlns:a16="http://schemas.microsoft.com/office/drawing/2014/main" id="{D2062C1A-AA92-F78B-EE9B-9A5B1FBB2EDC}"/>
              </a:ext>
            </a:extLst>
          </p:cNvPr>
          <p:cNvSpPr>
            <a:spLocks noGrp="1"/>
          </p:cNvSpPr>
          <p:nvPr>
            <p:ph type="sldNum" sz="quarter" idx="12"/>
          </p:nvPr>
        </p:nvSpPr>
        <p:spPr/>
        <p:txBody>
          <a:bodyPr/>
          <a:lstStyle/>
          <a:p>
            <a:fld id="{04FD632E-6E12-495F-857B-5380C0B751E1}" type="slidenum">
              <a:rPr lang="en-GB" smtClean="0"/>
              <a:t>15</a:t>
            </a:fld>
            <a:endParaRPr lang="en-GB"/>
          </a:p>
        </p:txBody>
      </p:sp>
    </p:spTree>
    <p:extLst>
      <p:ext uri="{BB962C8B-B14F-4D97-AF65-F5344CB8AC3E}">
        <p14:creationId xmlns:p14="http://schemas.microsoft.com/office/powerpoint/2010/main" val="2808399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058FC-E0CF-90A5-D6EF-B1C07834C974}"/>
              </a:ext>
            </a:extLst>
          </p:cNvPr>
          <p:cNvSpPr>
            <a:spLocks noGrp="1"/>
          </p:cNvSpPr>
          <p:nvPr>
            <p:ph type="title"/>
          </p:nvPr>
        </p:nvSpPr>
        <p:spPr>
          <a:solidFill>
            <a:schemeClr val="bg1"/>
          </a:solidFill>
        </p:spPr>
        <p:txBody>
          <a:bodyPr/>
          <a:lstStyle/>
          <a:p>
            <a:r>
              <a:rPr lang="en-US" sz="4400" b="1" dirty="0">
                <a:latin typeface="Arial" panose="020B0604020202020204" pitchFamily="34" charset="0"/>
                <a:cs typeface="Arial" panose="020B0604020202020204" pitchFamily="34" charset="0"/>
              </a:rPr>
              <a:t>Quotations (properly formatted) with citation</a:t>
            </a:r>
            <a:endParaRPr lang="en-GB" dirty="0"/>
          </a:p>
        </p:txBody>
      </p:sp>
      <p:sp>
        <p:nvSpPr>
          <p:cNvPr id="3" name="Slide Number Placeholder 2">
            <a:extLst>
              <a:ext uri="{FF2B5EF4-FFF2-40B4-BE49-F238E27FC236}">
                <a16:creationId xmlns:a16="http://schemas.microsoft.com/office/drawing/2014/main" id="{41AF5F75-614F-96C3-2554-3495F87192CC}"/>
              </a:ext>
            </a:extLst>
          </p:cNvPr>
          <p:cNvSpPr>
            <a:spLocks noGrp="1"/>
          </p:cNvSpPr>
          <p:nvPr>
            <p:ph type="sldNum" sz="quarter" idx="12"/>
          </p:nvPr>
        </p:nvSpPr>
        <p:spPr/>
        <p:txBody>
          <a:bodyPr/>
          <a:lstStyle/>
          <a:p>
            <a:fld id="{04FD632E-6E12-495F-857B-5380C0B751E1}" type="slidenum">
              <a:rPr lang="en-GB" smtClean="0"/>
              <a:t>16</a:t>
            </a:fld>
            <a:endParaRPr lang="en-GB"/>
          </a:p>
        </p:txBody>
      </p:sp>
      <p:pic>
        <p:nvPicPr>
          <p:cNvPr id="4" name="Picture 3">
            <a:extLst>
              <a:ext uri="{FF2B5EF4-FFF2-40B4-BE49-F238E27FC236}">
                <a16:creationId xmlns:a16="http://schemas.microsoft.com/office/drawing/2014/main" id="{1963E730-3935-966C-7B9A-923DE1950018}"/>
              </a:ext>
            </a:extLst>
          </p:cNvPr>
          <p:cNvPicPr/>
          <p:nvPr/>
        </p:nvPicPr>
        <p:blipFill>
          <a:blip r:embed="rId2" cstate="print"/>
          <a:srcRect l="11171" t="15105" b="26769"/>
          <a:stretch>
            <a:fillRect/>
          </a:stretch>
        </p:blipFill>
        <p:spPr bwMode="auto">
          <a:xfrm>
            <a:off x="934694" y="1963862"/>
            <a:ext cx="8568952" cy="4392488"/>
          </a:xfrm>
          <a:prstGeom prst="rect">
            <a:avLst/>
          </a:prstGeom>
          <a:noFill/>
          <a:ln w="9525">
            <a:noFill/>
            <a:miter lim="800000"/>
            <a:headEnd/>
            <a:tailEnd/>
          </a:ln>
        </p:spPr>
      </p:pic>
      <p:sp>
        <p:nvSpPr>
          <p:cNvPr id="8" name="TextBox 7">
            <a:extLst>
              <a:ext uri="{FF2B5EF4-FFF2-40B4-BE49-F238E27FC236}">
                <a16:creationId xmlns:a16="http://schemas.microsoft.com/office/drawing/2014/main" id="{E7B09B89-4176-2A6F-A9BF-9B837A7AAE16}"/>
              </a:ext>
            </a:extLst>
          </p:cNvPr>
          <p:cNvSpPr txBox="1"/>
          <p:nvPr/>
        </p:nvSpPr>
        <p:spPr>
          <a:xfrm>
            <a:off x="10795766" y="5705812"/>
            <a:ext cx="92308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endPar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48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59D3-5C97-9EC4-700F-8CAA778D9F30}"/>
              </a:ext>
            </a:extLst>
          </p:cNvPr>
          <p:cNvSpPr>
            <a:spLocks noGrp="1"/>
          </p:cNvSpPr>
          <p:nvPr>
            <p:ph type="title"/>
          </p:nvPr>
        </p:nvSpPr>
        <p:spPr>
          <a:solidFill>
            <a:schemeClr val="bg1"/>
          </a:solidFill>
        </p:spPr>
        <p:txBody>
          <a:bodyPr>
            <a:normAutofit/>
          </a:bodyPr>
          <a:lstStyle/>
          <a:p>
            <a:r>
              <a:rPr lang="en-US" sz="4000" b="1" dirty="0">
                <a:latin typeface="Arial" panose="020B0604020202020204" pitchFamily="34" charset="0"/>
                <a:cs typeface="Arial" panose="020B0604020202020204" pitchFamily="34" charset="0"/>
              </a:rPr>
              <a:t>Standard academic phrases</a:t>
            </a:r>
            <a:endParaRPr lang="en-GB" sz="4000" b="1"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0A9E1476-2F8B-09F1-451D-3FB6A52A081D}"/>
              </a:ext>
            </a:extLst>
          </p:cNvPr>
          <p:cNvPicPr>
            <a:picLocks noGrp="1" noChangeAspect="1"/>
          </p:cNvPicPr>
          <p:nvPr>
            <p:ph idx="1"/>
          </p:nvPr>
        </p:nvPicPr>
        <p:blipFill>
          <a:blip r:embed="rId2"/>
          <a:stretch>
            <a:fillRect/>
          </a:stretch>
        </p:blipFill>
        <p:spPr>
          <a:xfrm>
            <a:off x="1006337" y="2034006"/>
            <a:ext cx="9601200" cy="971550"/>
          </a:xfrm>
          <a:prstGeom prst="rect">
            <a:avLst/>
          </a:prstGeom>
        </p:spPr>
      </p:pic>
      <p:pic>
        <p:nvPicPr>
          <p:cNvPr id="6" name="Picture 5">
            <a:extLst>
              <a:ext uri="{FF2B5EF4-FFF2-40B4-BE49-F238E27FC236}">
                <a16:creationId xmlns:a16="http://schemas.microsoft.com/office/drawing/2014/main" id="{256F6DED-74A3-AF33-1ED7-DF9DCA050A4B}"/>
              </a:ext>
            </a:extLst>
          </p:cNvPr>
          <p:cNvPicPr>
            <a:picLocks noChangeAspect="1"/>
          </p:cNvPicPr>
          <p:nvPr/>
        </p:nvPicPr>
        <p:blipFill>
          <a:blip r:embed="rId3"/>
          <a:stretch>
            <a:fillRect/>
          </a:stretch>
        </p:blipFill>
        <p:spPr>
          <a:xfrm>
            <a:off x="1006337" y="3106784"/>
            <a:ext cx="7667625" cy="1219200"/>
          </a:xfrm>
          <a:prstGeom prst="rect">
            <a:avLst/>
          </a:prstGeom>
        </p:spPr>
      </p:pic>
      <p:pic>
        <p:nvPicPr>
          <p:cNvPr id="7" name="Picture 6">
            <a:extLst>
              <a:ext uri="{FF2B5EF4-FFF2-40B4-BE49-F238E27FC236}">
                <a16:creationId xmlns:a16="http://schemas.microsoft.com/office/drawing/2014/main" id="{C90D01FC-9D3F-6C0B-E8EB-6187AB09555B}"/>
              </a:ext>
            </a:extLst>
          </p:cNvPr>
          <p:cNvPicPr>
            <a:picLocks noChangeAspect="1"/>
          </p:cNvPicPr>
          <p:nvPr/>
        </p:nvPicPr>
        <p:blipFill>
          <a:blip r:embed="rId4"/>
          <a:stretch>
            <a:fillRect/>
          </a:stretch>
        </p:blipFill>
        <p:spPr>
          <a:xfrm>
            <a:off x="1006337" y="4427212"/>
            <a:ext cx="10781711" cy="1057275"/>
          </a:xfrm>
          <a:prstGeom prst="rect">
            <a:avLst/>
          </a:prstGeom>
        </p:spPr>
      </p:pic>
      <p:sp>
        <p:nvSpPr>
          <p:cNvPr id="8" name="TextBox 7">
            <a:extLst>
              <a:ext uri="{FF2B5EF4-FFF2-40B4-BE49-F238E27FC236}">
                <a16:creationId xmlns:a16="http://schemas.microsoft.com/office/drawing/2014/main" id="{CD613817-FE92-2029-DBD2-956C3F18CE4F}"/>
              </a:ext>
            </a:extLst>
          </p:cNvPr>
          <p:cNvSpPr txBox="1"/>
          <p:nvPr/>
        </p:nvSpPr>
        <p:spPr>
          <a:xfrm>
            <a:off x="11132085" y="5842337"/>
            <a:ext cx="443429" cy="1015663"/>
          </a:xfrm>
          <a:prstGeom prst="rect">
            <a:avLst/>
          </a:prstGeom>
          <a:noFill/>
        </p:spPr>
        <p:txBody>
          <a:bodyPr wrap="square">
            <a:spAutoFit/>
          </a:bodyPr>
          <a:lstStyle/>
          <a:p>
            <a:r>
              <a:rPr lang="en-US" sz="6000" dirty="0">
                <a:sym typeface="Wingdings" panose="05000000000000000000" pitchFamily="2" charset="2"/>
              </a:rPr>
              <a:t></a:t>
            </a:r>
            <a:endParaRPr lang="en-GB" sz="6000" dirty="0"/>
          </a:p>
        </p:txBody>
      </p:sp>
      <p:sp>
        <p:nvSpPr>
          <p:cNvPr id="3" name="Slide Number Placeholder 2">
            <a:extLst>
              <a:ext uri="{FF2B5EF4-FFF2-40B4-BE49-F238E27FC236}">
                <a16:creationId xmlns:a16="http://schemas.microsoft.com/office/drawing/2014/main" id="{4DE09698-59AA-22E1-34D7-3E351FBD7450}"/>
              </a:ext>
            </a:extLst>
          </p:cNvPr>
          <p:cNvSpPr>
            <a:spLocks noGrp="1"/>
          </p:cNvSpPr>
          <p:nvPr>
            <p:ph type="sldNum" sz="quarter" idx="12"/>
          </p:nvPr>
        </p:nvSpPr>
        <p:spPr/>
        <p:txBody>
          <a:bodyPr/>
          <a:lstStyle/>
          <a:p>
            <a:fld id="{04FD632E-6E12-495F-857B-5380C0B751E1}" type="slidenum">
              <a:rPr lang="en-GB" smtClean="0"/>
              <a:t>17</a:t>
            </a:fld>
            <a:endParaRPr lang="en-GB"/>
          </a:p>
        </p:txBody>
      </p:sp>
    </p:spTree>
    <p:extLst>
      <p:ext uri="{BB962C8B-B14F-4D97-AF65-F5344CB8AC3E}">
        <p14:creationId xmlns:p14="http://schemas.microsoft.com/office/powerpoint/2010/main" val="3343831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59D3-5C97-9EC4-700F-8CAA778D9F30}"/>
              </a:ext>
            </a:extLst>
          </p:cNvPr>
          <p:cNvSpPr>
            <a:spLocks noGrp="1"/>
          </p:cNvSpPr>
          <p:nvPr>
            <p:ph type="title"/>
          </p:nvPr>
        </p:nvSpPr>
        <p:spPr>
          <a:solidFill>
            <a:schemeClr val="bg1"/>
          </a:solidFill>
        </p:spPr>
        <p:txBody>
          <a:bodyPr>
            <a:normAutofit/>
          </a:bodyPr>
          <a:lstStyle/>
          <a:p>
            <a:r>
              <a:rPr lang="en-US" sz="4000" b="1" dirty="0">
                <a:latin typeface="Arial" panose="020B0604020202020204" pitchFamily="34" charset="0"/>
                <a:cs typeface="Arial" panose="020B0604020202020204" pitchFamily="34" charset="0"/>
              </a:rPr>
              <a:t>Small matches, matches to citation</a:t>
            </a:r>
            <a:endParaRPr lang="en-GB" sz="4000" b="1"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D12B24AD-3539-6C22-78B5-8BD4BDAAE2E9}"/>
              </a:ext>
            </a:extLst>
          </p:cNvPr>
          <p:cNvPicPr>
            <a:picLocks noGrp="1" noChangeAspect="1"/>
          </p:cNvPicPr>
          <p:nvPr>
            <p:ph idx="1"/>
          </p:nvPr>
        </p:nvPicPr>
        <p:blipFill>
          <a:blip r:embed="rId2"/>
          <a:stretch>
            <a:fillRect/>
          </a:stretch>
        </p:blipFill>
        <p:spPr>
          <a:xfrm>
            <a:off x="1844565" y="1825625"/>
            <a:ext cx="8502869" cy="4351338"/>
          </a:xfrm>
          <a:prstGeom prst="rect">
            <a:avLst/>
          </a:prstGeom>
        </p:spPr>
      </p:pic>
      <p:sp>
        <p:nvSpPr>
          <p:cNvPr id="5" name="TextBox 4">
            <a:extLst>
              <a:ext uri="{FF2B5EF4-FFF2-40B4-BE49-F238E27FC236}">
                <a16:creationId xmlns:a16="http://schemas.microsoft.com/office/drawing/2014/main" id="{F633D499-6EE6-3B25-BD6D-3E681793F7C6}"/>
              </a:ext>
            </a:extLst>
          </p:cNvPr>
          <p:cNvSpPr txBox="1"/>
          <p:nvPr/>
        </p:nvSpPr>
        <p:spPr>
          <a:xfrm>
            <a:off x="10998506" y="5805787"/>
            <a:ext cx="355294" cy="1015663"/>
          </a:xfrm>
          <a:prstGeom prst="rect">
            <a:avLst/>
          </a:prstGeom>
          <a:noFill/>
        </p:spPr>
        <p:txBody>
          <a:bodyPr wrap="square">
            <a:spAutoFit/>
          </a:bodyPr>
          <a:lstStyle/>
          <a:p>
            <a:r>
              <a:rPr lang="en-US" sz="6000" dirty="0">
                <a:sym typeface="Wingdings" panose="05000000000000000000" pitchFamily="2" charset="2"/>
              </a:rPr>
              <a:t></a:t>
            </a:r>
            <a:endParaRPr lang="en-GB" sz="6000" dirty="0"/>
          </a:p>
        </p:txBody>
      </p:sp>
      <p:sp>
        <p:nvSpPr>
          <p:cNvPr id="3" name="Slide Number Placeholder 2">
            <a:extLst>
              <a:ext uri="{FF2B5EF4-FFF2-40B4-BE49-F238E27FC236}">
                <a16:creationId xmlns:a16="http://schemas.microsoft.com/office/drawing/2014/main" id="{5A296454-3681-1725-A40D-9C7237015E4D}"/>
              </a:ext>
            </a:extLst>
          </p:cNvPr>
          <p:cNvSpPr>
            <a:spLocks noGrp="1"/>
          </p:cNvSpPr>
          <p:nvPr>
            <p:ph type="sldNum" sz="quarter" idx="12"/>
          </p:nvPr>
        </p:nvSpPr>
        <p:spPr/>
        <p:txBody>
          <a:bodyPr/>
          <a:lstStyle/>
          <a:p>
            <a:fld id="{04FD632E-6E12-495F-857B-5380C0B751E1}" type="slidenum">
              <a:rPr lang="en-GB" smtClean="0"/>
              <a:t>18</a:t>
            </a:fld>
            <a:endParaRPr lang="en-GB"/>
          </a:p>
        </p:txBody>
      </p:sp>
    </p:spTree>
    <p:extLst>
      <p:ext uri="{BB962C8B-B14F-4D97-AF65-F5344CB8AC3E}">
        <p14:creationId xmlns:p14="http://schemas.microsoft.com/office/powerpoint/2010/main" val="1643449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59D3-5C97-9EC4-700F-8CAA778D9F30}"/>
              </a:ext>
            </a:extLst>
          </p:cNvPr>
          <p:cNvSpPr>
            <a:spLocks noGrp="1"/>
          </p:cNvSpPr>
          <p:nvPr>
            <p:ph type="title"/>
          </p:nvPr>
        </p:nvSpPr>
        <p:spPr>
          <a:solidFill>
            <a:schemeClr val="bg1"/>
          </a:solidFill>
        </p:spPr>
        <p:txBody>
          <a:bodyPr>
            <a:normAutofit/>
          </a:bodyPr>
          <a:lstStyle/>
          <a:p>
            <a:r>
              <a:rPr lang="en-US" sz="4000" b="1" dirty="0">
                <a:latin typeface="Arial" panose="020B0604020202020204" pitchFamily="34" charset="0"/>
                <a:cs typeface="Arial" panose="020B0604020202020204" pitchFamily="34" charset="0"/>
              </a:rPr>
              <a:t>Reference list</a:t>
            </a:r>
            <a:endParaRPr lang="en-GB" sz="4000" b="1"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B7C10C57-9F9E-05A7-797E-086E610B7DFC}"/>
              </a:ext>
            </a:extLst>
          </p:cNvPr>
          <p:cNvPicPr>
            <a:picLocks noGrp="1" noChangeAspect="1"/>
          </p:cNvPicPr>
          <p:nvPr>
            <p:ph idx="1"/>
          </p:nvPr>
        </p:nvPicPr>
        <p:blipFill>
          <a:blip r:embed="rId2"/>
          <a:stretch>
            <a:fillRect/>
          </a:stretch>
        </p:blipFill>
        <p:spPr>
          <a:xfrm>
            <a:off x="1464933" y="1868487"/>
            <a:ext cx="9262133" cy="4351338"/>
          </a:xfrm>
          <a:prstGeom prst="rect">
            <a:avLst/>
          </a:prstGeom>
        </p:spPr>
      </p:pic>
      <p:sp>
        <p:nvSpPr>
          <p:cNvPr id="5" name="TextBox 4">
            <a:extLst>
              <a:ext uri="{FF2B5EF4-FFF2-40B4-BE49-F238E27FC236}">
                <a16:creationId xmlns:a16="http://schemas.microsoft.com/office/drawing/2014/main" id="{141DD1A7-946D-02A8-8F32-7A82586B452C}"/>
              </a:ext>
            </a:extLst>
          </p:cNvPr>
          <p:cNvSpPr txBox="1"/>
          <p:nvPr/>
        </p:nvSpPr>
        <p:spPr>
          <a:xfrm>
            <a:off x="10976472" y="5842337"/>
            <a:ext cx="377328" cy="1015663"/>
          </a:xfrm>
          <a:prstGeom prst="rect">
            <a:avLst/>
          </a:prstGeom>
          <a:noFill/>
        </p:spPr>
        <p:txBody>
          <a:bodyPr wrap="square">
            <a:spAutoFit/>
          </a:bodyPr>
          <a:lstStyle/>
          <a:p>
            <a:r>
              <a:rPr lang="en-US" sz="6000" dirty="0">
                <a:sym typeface="Wingdings" panose="05000000000000000000" pitchFamily="2" charset="2"/>
              </a:rPr>
              <a:t></a:t>
            </a:r>
            <a:endParaRPr lang="en-GB" sz="6000" dirty="0"/>
          </a:p>
        </p:txBody>
      </p:sp>
      <p:sp>
        <p:nvSpPr>
          <p:cNvPr id="3" name="Slide Number Placeholder 2">
            <a:extLst>
              <a:ext uri="{FF2B5EF4-FFF2-40B4-BE49-F238E27FC236}">
                <a16:creationId xmlns:a16="http://schemas.microsoft.com/office/drawing/2014/main" id="{0FAD28C4-F5FA-BD4F-9C6A-66EAD1315379}"/>
              </a:ext>
            </a:extLst>
          </p:cNvPr>
          <p:cNvSpPr>
            <a:spLocks noGrp="1"/>
          </p:cNvSpPr>
          <p:nvPr>
            <p:ph type="sldNum" sz="quarter" idx="12"/>
          </p:nvPr>
        </p:nvSpPr>
        <p:spPr/>
        <p:txBody>
          <a:bodyPr/>
          <a:lstStyle/>
          <a:p>
            <a:fld id="{04FD632E-6E12-495F-857B-5380C0B751E1}" type="slidenum">
              <a:rPr lang="en-GB" smtClean="0"/>
              <a:t>19</a:t>
            </a:fld>
            <a:endParaRPr lang="en-GB"/>
          </a:p>
        </p:txBody>
      </p:sp>
    </p:spTree>
    <p:extLst>
      <p:ext uri="{BB962C8B-B14F-4D97-AF65-F5344CB8AC3E}">
        <p14:creationId xmlns:p14="http://schemas.microsoft.com/office/powerpoint/2010/main" val="2684460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59D3-5C97-9EC4-700F-8CAA778D9F30}"/>
              </a:ext>
            </a:extLst>
          </p:cNvPr>
          <p:cNvSpPr>
            <a:spLocks noGrp="1"/>
          </p:cNvSpPr>
          <p:nvPr>
            <p:ph type="title"/>
          </p:nvPr>
        </p:nvSpPr>
        <p:spPr>
          <a:xfrm>
            <a:off x="838200" y="495755"/>
            <a:ext cx="10337800" cy="781502"/>
          </a:xfr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Autofit/>
          </a:bodyPr>
          <a:lstStyle/>
          <a:p>
            <a:pPr marL="174625" indent="-87313"/>
            <a:r>
              <a:rPr lang="en-US" sz="4000" b="1" dirty="0">
                <a:latin typeface="Arial" panose="020B0604020202020204" pitchFamily="34" charset="0"/>
                <a:cs typeface="Arial" panose="020B0604020202020204" pitchFamily="34" charset="0"/>
              </a:rPr>
              <a:t>What do we need to know about Turnitin?</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68349EE-9BF0-3E92-79B3-4053583C794C}"/>
              </a:ext>
            </a:extLst>
          </p:cNvPr>
          <p:cNvSpPr>
            <a:spLocks noGrp="1"/>
          </p:cNvSpPr>
          <p:nvPr>
            <p:ph idx="1"/>
          </p:nvPr>
        </p:nvSpPr>
        <p:spPr/>
        <p:txBody>
          <a:bodyPr/>
          <a:lstStyle/>
          <a:p>
            <a:pPr marL="342900" indent="-342900">
              <a:lnSpc>
                <a:spcPct val="100000"/>
              </a:lnSpc>
              <a:buFont typeface="Arial" panose="020B0604020202020204" pitchFamily="34" charset="0"/>
              <a:buChar char="•"/>
            </a:pPr>
            <a:r>
              <a:rPr lang="en-US" altLang="en-US" dirty="0">
                <a:latin typeface="Arial" panose="020B0604020202020204" pitchFamily="34" charset="0"/>
                <a:cs typeface="Arial" panose="020B0604020202020204" pitchFamily="34" charset="0"/>
              </a:rPr>
              <a:t>Turnitin is </a:t>
            </a:r>
            <a:r>
              <a:rPr lang="en-US" altLang="en-US" b="1" dirty="0">
                <a:latin typeface="Arial" panose="020B0604020202020204" pitchFamily="34" charset="0"/>
                <a:cs typeface="Arial" panose="020B0604020202020204" pitchFamily="34" charset="0"/>
              </a:rPr>
              <a:t>text-matching software </a:t>
            </a:r>
            <a:r>
              <a:rPr lang="en-US" altLang="en-US" dirty="0">
                <a:latin typeface="Arial" panose="020B0604020202020204" pitchFamily="34" charset="0"/>
                <a:cs typeface="Arial" panose="020B0604020202020204" pitchFamily="34" charset="0"/>
              </a:rPr>
              <a:t>used by universities, tutors and students to help them to check for plagiarism and to ensure students are following good academic practice. </a:t>
            </a:r>
          </a:p>
          <a:p>
            <a:pPr marL="0" indent="0">
              <a:lnSpc>
                <a:spcPct val="100000"/>
              </a:lnSpc>
              <a:buNone/>
            </a:pPr>
            <a:endParaRPr lang="en-US" altLang="en-US" dirty="0">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r>
              <a:rPr lang="en-US" altLang="en-US" dirty="0">
                <a:latin typeface="Arial" panose="020B0604020202020204" pitchFamily="34" charset="0"/>
                <a:cs typeface="Arial" panose="020B0604020202020204" pitchFamily="34" charset="0"/>
              </a:rPr>
              <a:t>It has a d</a:t>
            </a:r>
            <a:r>
              <a:rPr lang="en-MY" altLang="en-US" dirty="0" err="1">
                <a:latin typeface="Arial" panose="020B0604020202020204" pitchFamily="34" charset="0"/>
                <a:cs typeface="Arial" panose="020B0604020202020204" pitchFamily="34" charset="0"/>
              </a:rPr>
              <a:t>atabase</a:t>
            </a:r>
            <a:r>
              <a:rPr lang="en-MY" altLang="en-US" dirty="0">
                <a:latin typeface="Arial" panose="020B0604020202020204" pitchFamily="34" charset="0"/>
                <a:cs typeface="Arial" panose="020B0604020202020204" pitchFamily="34" charset="0"/>
              </a:rPr>
              <a:t> of websites, academic journals, e-books dissertations and assignments (constantly updated), which new submissions can be checked against.  </a:t>
            </a:r>
          </a:p>
          <a:p>
            <a:pPr>
              <a:lnSpc>
                <a:spcPct val="100000"/>
              </a:lnSpc>
            </a:pPr>
            <a:endParaRPr lang="en-MY" altLang="en-US" dirty="0">
              <a:latin typeface="Arial" panose="020B0604020202020204" pitchFamily="34" charset="0"/>
              <a:cs typeface="Arial" panose="020B0604020202020204" pitchFamily="34" charset="0"/>
            </a:endParaRPr>
          </a:p>
          <a:p>
            <a:pPr>
              <a:lnSpc>
                <a:spcPct val="100000"/>
              </a:lnSpc>
            </a:pPr>
            <a:endParaRPr lang="en-GB" dirty="0"/>
          </a:p>
        </p:txBody>
      </p:sp>
      <p:sp>
        <p:nvSpPr>
          <p:cNvPr id="4" name="Slide Number Placeholder 3">
            <a:extLst>
              <a:ext uri="{FF2B5EF4-FFF2-40B4-BE49-F238E27FC236}">
                <a16:creationId xmlns:a16="http://schemas.microsoft.com/office/drawing/2014/main" id="{11FBC007-4F28-EF12-3361-4363246C1C91}"/>
              </a:ext>
            </a:extLst>
          </p:cNvPr>
          <p:cNvSpPr>
            <a:spLocks noGrp="1"/>
          </p:cNvSpPr>
          <p:nvPr>
            <p:ph type="sldNum" sz="quarter" idx="12"/>
          </p:nvPr>
        </p:nvSpPr>
        <p:spPr/>
        <p:txBody>
          <a:bodyPr/>
          <a:lstStyle/>
          <a:p>
            <a:fld id="{04FD632E-6E12-495F-857B-5380C0B751E1}" type="slidenum">
              <a:rPr lang="en-GB" smtClean="0"/>
              <a:t>2</a:t>
            </a:fld>
            <a:endParaRPr lang="en-GB"/>
          </a:p>
        </p:txBody>
      </p:sp>
    </p:spTree>
    <p:extLst>
      <p:ext uri="{BB962C8B-B14F-4D97-AF65-F5344CB8AC3E}">
        <p14:creationId xmlns:p14="http://schemas.microsoft.com/office/powerpoint/2010/main" val="1346166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925E6-311F-80FB-1C9A-038BD3F40AA8}"/>
              </a:ext>
            </a:extLst>
          </p:cNvPr>
          <p:cNvSpPr>
            <a:spLocks noGrp="1"/>
          </p:cNvSpPr>
          <p:nvPr>
            <p:ph type="title"/>
          </p:nvPr>
        </p:nvSpPr>
        <p:spPr>
          <a:xfrm>
            <a:off x="1104417" y="2668487"/>
            <a:ext cx="10515600" cy="1324779"/>
          </a:xfrm>
        </p:spPr>
        <p:txBody>
          <a:bodyPr>
            <a:normAutofit fontScale="90000"/>
          </a:bodyPr>
          <a:lstStyle/>
          <a:p>
            <a:pPr>
              <a:lnSpc>
                <a:spcPct val="100000"/>
              </a:lnSpc>
            </a:pPr>
            <a:r>
              <a:rPr lang="en-US" sz="7300" dirty="0">
                <a:latin typeface="Arial" panose="020B0604020202020204" pitchFamily="34" charset="0"/>
                <a:cs typeface="Arial" panose="020B0604020202020204" pitchFamily="34" charset="0"/>
              </a:rPr>
              <a:t>Matches that are not ok: problematic copying</a:t>
            </a:r>
            <a:br>
              <a:rPr lang="en-GB" sz="4400" dirty="0">
                <a:latin typeface="Arial" panose="020B0604020202020204" pitchFamily="34" charset="0"/>
                <a:cs typeface="Arial" panose="020B0604020202020204" pitchFamily="34" charset="0"/>
              </a:rPr>
            </a:br>
            <a:endParaRPr lang="en-GB" dirty="0"/>
          </a:p>
        </p:txBody>
      </p:sp>
      <p:sp>
        <p:nvSpPr>
          <p:cNvPr id="3" name="Slide Number Placeholder 2">
            <a:extLst>
              <a:ext uri="{FF2B5EF4-FFF2-40B4-BE49-F238E27FC236}">
                <a16:creationId xmlns:a16="http://schemas.microsoft.com/office/drawing/2014/main" id="{7AAC2ADB-AD4E-7CCD-4A47-75A704EAF6D0}"/>
              </a:ext>
            </a:extLst>
          </p:cNvPr>
          <p:cNvSpPr>
            <a:spLocks noGrp="1"/>
          </p:cNvSpPr>
          <p:nvPr>
            <p:ph type="sldNum" sz="quarter" idx="12"/>
          </p:nvPr>
        </p:nvSpPr>
        <p:spPr/>
        <p:txBody>
          <a:bodyPr/>
          <a:lstStyle/>
          <a:p>
            <a:fld id="{04FD632E-6E12-495F-857B-5380C0B751E1}" type="slidenum">
              <a:rPr lang="en-GB" smtClean="0"/>
              <a:t>20</a:t>
            </a:fld>
            <a:endParaRPr lang="en-GB"/>
          </a:p>
        </p:txBody>
      </p:sp>
    </p:spTree>
    <p:extLst>
      <p:ext uri="{BB962C8B-B14F-4D97-AF65-F5344CB8AC3E}">
        <p14:creationId xmlns:p14="http://schemas.microsoft.com/office/powerpoint/2010/main" val="4160809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59D3-5C97-9EC4-700F-8CAA778D9F30}"/>
              </a:ext>
            </a:extLst>
          </p:cNvPr>
          <p:cNvSpPr>
            <a:spLocks noGrp="1"/>
          </p:cNvSpPr>
          <p:nvPr>
            <p:ph type="title"/>
          </p:nvPr>
        </p:nvSpPr>
        <p:spPr>
          <a:solidFill>
            <a:schemeClr val="bg1"/>
          </a:solidFill>
        </p:spPr>
        <p:txBody>
          <a:bodyPr>
            <a:normAutofit/>
          </a:bodyPr>
          <a:lstStyle/>
          <a:p>
            <a:r>
              <a:rPr lang="en-US" sz="4000" b="1" dirty="0">
                <a:latin typeface="Arial" panose="020B0604020202020204" pitchFamily="34" charset="0"/>
                <a:cs typeface="Arial" panose="020B0604020202020204" pitchFamily="34" charset="0"/>
              </a:rPr>
              <a:t>Copied and pasted</a:t>
            </a:r>
            <a:endParaRPr lang="en-GB" sz="4000" b="1"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BC42E872-C8A6-4F44-4823-EC5C87376BE9}"/>
              </a:ext>
            </a:extLst>
          </p:cNvPr>
          <p:cNvPicPr>
            <a:picLocks noGrp="1"/>
          </p:cNvPicPr>
          <p:nvPr>
            <p:ph idx="1"/>
          </p:nvPr>
        </p:nvPicPr>
        <p:blipFill>
          <a:blip r:embed="rId2" cstate="print"/>
          <a:srcRect l="11923" t="14914" b="9751"/>
          <a:stretch>
            <a:fillRect/>
          </a:stretch>
        </p:blipFill>
        <p:spPr bwMode="auto">
          <a:xfrm>
            <a:off x="1012083" y="1781558"/>
            <a:ext cx="9044113" cy="4351338"/>
          </a:xfrm>
          <a:prstGeom prst="rect">
            <a:avLst/>
          </a:prstGeom>
          <a:noFill/>
          <a:ln w="9525">
            <a:noFill/>
            <a:miter lim="800000"/>
            <a:headEnd/>
            <a:tailEnd/>
          </a:ln>
        </p:spPr>
      </p:pic>
      <p:sp>
        <p:nvSpPr>
          <p:cNvPr id="5" name="TextBox 4">
            <a:extLst>
              <a:ext uri="{FF2B5EF4-FFF2-40B4-BE49-F238E27FC236}">
                <a16:creationId xmlns:a16="http://schemas.microsoft.com/office/drawing/2014/main" id="{B49D0EB5-205E-AE75-D491-499E0EEF3C91}"/>
              </a:ext>
            </a:extLst>
          </p:cNvPr>
          <p:cNvSpPr txBox="1"/>
          <p:nvPr/>
        </p:nvSpPr>
        <p:spPr>
          <a:xfrm>
            <a:off x="10846197" y="5716876"/>
            <a:ext cx="454446" cy="1015663"/>
          </a:xfrm>
          <a:prstGeom prst="rect">
            <a:avLst/>
          </a:prstGeom>
          <a:noFill/>
        </p:spPr>
        <p:txBody>
          <a:bodyPr wrap="square">
            <a:spAutoFit/>
          </a:bodyPr>
          <a:lstStyle/>
          <a:p>
            <a:r>
              <a:rPr lang="en-US" sz="6000" b="1" dirty="0">
                <a:cs typeface="Arial" panose="020B0604020202020204" pitchFamily="34" charset="0"/>
              </a:rPr>
              <a:t>x</a:t>
            </a:r>
            <a:endParaRPr lang="en-GB" sz="6000" b="1" dirty="0">
              <a:cs typeface="Arial" panose="020B0604020202020204" pitchFamily="34" charset="0"/>
            </a:endParaRPr>
          </a:p>
        </p:txBody>
      </p:sp>
      <p:sp>
        <p:nvSpPr>
          <p:cNvPr id="3" name="Slide Number Placeholder 2">
            <a:extLst>
              <a:ext uri="{FF2B5EF4-FFF2-40B4-BE49-F238E27FC236}">
                <a16:creationId xmlns:a16="http://schemas.microsoft.com/office/drawing/2014/main" id="{8A095074-5A07-D484-AB5C-6E34C430C068}"/>
              </a:ext>
            </a:extLst>
          </p:cNvPr>
          <p:cNvSpPr>
            <a:spLocks noGrp="1"/>
          </p:cNvSpPr>
          <p:nvPr>
            <p:ph type="sldNum" sz="quarter" idx="12"/>
          </p:nvPr>
        </p:nvSpPr>
        <p:spPr/>
        <p:txBody>
          <a:bodyPr/>
          <a:lstStyle/>
          <a:p>
            <a:fld id="{04FD632E-6E12-495F-857B-5380C0B751E1}" type="slidenum">
              <a:rPr lang="en-GB" smtClean="0"/>
              <a:t>21</a:t>
            </a:fld>
            <a:endParaRPr lang="en-GB"/>
          </a:p>
        </p:txBody>
      </p:sp>
    </p:spTree>
    <p:extLst>
      <p:ext uri="{BB962C8B-B14F-4D97-AF65-F5344CB8AC3E}">
        <p14:creationId xmlns:p14="http://schemas.microsoft.com/office/powerpoint/2010/main" val="1868945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59D3-5C97-9EC4-700F-8CAA778D9F30}"/>
              </a:ext>
            </a:extLst>
          </p:cNvPr>
          <p:cNvSpPr>
            <a:spLocks noGrp="1"/>
          </p:cNvSpPr>
          <p:nvPr>
            <p:ph type="title"/>
          </p:nvPr>
        </p:nvSpPr>
        <p:spPr>
          <a:solidFill>
            <a:schemeClr val="bg1"/>
          </a:solidFill>
        </p:spPr>
        <p:txBody>
          <a:bodyPr>
            <a:normAutofit/>
          </a:bodyPr>
          <a:lstStyle/>
          <a:p>
            <a:r>
              <a:rPr lang="en-US" sz="4000" b="1" dirty="0">
                <a:latin typeface="Arial" panose="020B0604020202020204" pitchFamily="34" charset="0"/>
                <a:cs typeface="Arial" panose="020B0604020202020204" pitchFamily="34" charset="0"/>
              </a:rPr>
              <a:t>Secondary citation</a:t>
            </a:r>
            <a:endParaRPr lang="en-GB" sz="4000" b="1"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08B299F7-8C24-BC62-83D9-E32888DBE479}"/>
              </a:ext>
            </a:extLst>
          </p:cNvPr>
          <p:cNvPicPr>
            <a:picLocks noGrp="1"/>
          </p:cNvPicPr>
          <p:nvPr>
            <p:ph idx="1"/>
          </p:nvPr>
        </p:nvPicPr>
        <p:blipFill>
          <a:blip r:embed="rId2" cstate="print"/>
          <a:srcRect l="10956" t="14340" b="13822"/>
          <a:stretch>
            <a:fillRect/>
          </a:stretch>
        </p:blipFill>
        <p:spPr bwMode="auto">
          <a:xfrm>
            <a:off x="1301750" y="1825625"/>
            <a:ext cx="9588500" cy="4351338"/>
          </a:xfrm>
          <a:prstGeom prst="rect">
            <a:avLst/>
          </a:prstGeom>
          <a:noFill/>
          <a:ln w="9525">
            <a:noFill/>
            <a:miter lim="800000"/>
            <a:headEnd/>
            <a:tailEnd/>
          </a:ln>
        </p:spPr>
      </p:pic>
      <p:sp>
        <p:nvSpPr>
          <p:cNvPr id="5" name="TextBox 4">
            <a:extLst>
              <a:ext uri="{FF2B5EF4-FFF2-40B4-BE49-F238E27FC236}">
                <a16:creationId xmlns:a16="http://schemas.microsoft.com/office/drawing/2014/main" id="{225E6A77-EED1-5419-AF5B-DB6C5201D022}"/>
              </a:ext>
            </a:extLst>
          </p:cNvPr>
          <p:cNvSpPr txBox="1"/>
          <p:nvPr/>
        </p:nvSpPr>
        <p:spPr>
          <a:xfrm>
            <a:off x="11159627" y="5758934"/>
            <a:ext cx="388345" cy="1015663"/>
          </a:xfrm>
          <a:prstGeom prst="rect">
            <a:avLst/>
          </a:prstGeom>
          <a:noFill/>
        </p:spPr>
        <p:txBody>
          <a:bodyPr wrap="square">
            <a:spAutoFit/>
          </a:bodyPr>
          <a:lstStyle/>
          <a:p>
            <a:r>
              <a:rPr lang="en-US" sz="6000" b="1" dirty="0">
                <a:cs typeface="Arial" panose="020B0604020202020204" pitchFamily="34" charset="0"/>
              </a:rPr>
              <a:t>x</a:t>
            </a:r>
            <a:endParaRPr lang="en-GB" sz="6000" b="1" dirty="0">
              <a:cs typeface="Arial" panose="020B0604020202020204" pitchFamily="34" charset="0"/>
            </a:endParaRPr>
          </a:p>
        </p:txBody>
      </p:sp>
      <p:sp>
        <p:nvSpPr>
          <p:cNvPr id="3" name="Slide Number Placeholder 2">
            <a:extLst>
              <a:ext uri="{FF2B5EF4-FFF2-40B4-BE49-F238E27FC236}">
                <a16:creationId xmlns:a16="http://schemas.microsoft.com/office/drawing/2014/main" id="{6E772503-C691-FA8C-0B60-3CDAC4B703B5}"/>
              </a:ext>
            </a:extLst>
          </p:cNvPr>
          <p:cNvSpPr>
            <a:spLocks noGrp="1"/>
          </p:cNvSpPr>
          <p:nvPr>
            <p:ph type="sldNum" sz="quarter" idx="12"/>
          </p:nvPr>
        </p:nvSpPr>
        <p:spPr/>
        <p:txBody>
          <a:bodyPr/>
          <a:lstStyle/>
          <a:p>
            <a:fld id="{04FD632E-6E12-495F-857B-5380C0B751E1}" type="slidenum">
              <a:rPr lang="en-GB" smtClean="0"/>
              <a:t>22</a:t>
            </a:fld>
            <a:endParaRPr lang="en-GB"/>
          </a:p>
        </p:txBody>
      </p:sp>
    </p:spTree>
    <p:extLst>
      <p:ext uri="{BB962C8B-B14F-4D97-AF65-F5344CB8AC3E}">
        <p14:creationId xmlns:p14="http://schemas.microsoft.com/office/powerpoint/2010/main" val="4246391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59D3-5C97-9EC4-700F-8CAA778D9F30}"/>
              </a:ext>
            </a:extLst>
          </p:cNvPr>
          <p:cNvSpPr>
            <a:spLocks noGrp="1"/>
          </p:cNvSpPr>
          <p:nvPr>
            <p:ph type="title"/>
          </p:nvPr>
        </p:nvSpPr>
        <p:spPr>
          <a:solidFill>
            <a:schemeClr val="bg1"/>
          </a:solidFill>
        </p:spPr>
        <p:txBody>
          <a:bodyPr>
            <a:normAutofit/>
          </a:bodyPr>
          <a:lstStyle/>
          <a:p>
            <a:r>
              <a:rPr lang="en-US" sz="4000" b="1" dirty="0">
                <a:latin typeface="Arial" panose="020B0604020202020204" pitchFamily="34" charset="0"/>
                <a:cs typeface="Arial" panose="020B0604020202020204" pitchFamily="34" charset="0"/>
              </a:rPr>
              <a:t>Insufficient paraphrasing</a:t>
            </a:r>
            <a:endParaRPr lang="en-GB" sz="4000" b="1"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F38B9BD6-9EB0-2691-0384-685012A440B8}"/>
              </a:ext>
            </a:extLst>
          </p:cNvPr>
          <p:cNvPicPr>
            <a:picLocks noGrp="1" noChangeAspect="1"/>
          </p:cNvPicPr>
          <p:nvPr>
            <p:ph idx="1"/>
          </p:nvPr>
        </p:nvPicPr>
        <p:blipFill>
          <a:blip r:embed="rId2"/>
          <a:stretch>
            <a:fillRect/>
          </a:stretch>
        </p:blipFill>
        <p:spPr>
          <a:xfrm>
            <a:off x="838200" y="2448142"/>
            <a:ext cx="10515600" cy="3106303"/>
          </a:xfrm>
          <a:prstGeom prst="rect">
            <a:avLst/>
          </a:prstGeom>
        </p:spPr>
      </p:pic>
      <p:sp>
        <p:nvSpPr>
          <p:cNvPr id="5" name="TextBox 4">
            <a:extLst>
              <a:ext uri="{FF2B5EF4-FFF2-40B4-BE49-F238E27FC236}">
                <a16:creationId xmlns:a16="http://schemas.microsoft.com/office/drawing/2014/main" id="{B295C632-103A-F12A-7AAF-A7C21E40E140}"/>
              </a:ext>
            </a:extLst>
          </p:cNvPr>
          <p:cNvSpPr txBox="1"/>
          <p:nvPr/>
        </p:nvSpPr>
        <p:spPr>
          <a:xfrm>
            <a:off x="11203695" y="5686559"/>
            <a:ext cx="300210" cy="1015663"/>
          </a:xfrm>
          <a:prstGeom prst="rect">
            <a:avLst/>
          </a:prstGeom>
          <a:noFill/>
        </p:spPr>
        <p:txBody>
          <a:bodyPr wrap="square">
            <a:spAutoFit/>
          </a:bodyPr>
          <a:lstStyle/>
          <a:p>
            <a:r>
              <a:rPr lang="en-US" sz="6000" b="1" dirty="0">
                <a:cs typeface="Arial" panose="020B0604020202020204" pitchFamily="34" charset="0"/>
              </a:rPr>
              <a:t>x</a:t>
            </a:r>
            <a:endParaRPr lang="en-GB" sz="6000" b="1" dirty="0">
              <a:cs typeface="Arial" panose="020B0604020202020204" pitchFamily="34" charset="0"/>
            </a:endParaRPr>
          </a:p>
        </p:txBody>
      </p:sp>
      <p:sp>
        <p:nvSpPr>
          <p:cNvPr id="3" name="Slide Number Placeholder 2">
            <a:extLst>
              <a:ext uri="{FF2B5EF4-FFF2-40B4-BE49-F238E27FC236}">
                <a16:creationId xmlns:a16="http://schemas.microsoft.com/office/drawing/2014/main" id="{04D35DE2-FCE6-D66A-6A04-93A24A239012}"/>
              </a:ext>
            </a:extLst>
          </p:cNvPr>
          <p:cNvSpPr>
            <a:spLocks noGrp="1"/>
          </p:cNvSpPr>
          <p:nvPr>
            <p:ph type="sldNum" sz="quarter" idx="12"/>
          </p:nvPr>
        </p:nvSpPr>
        <p:spPr/>
        <p:txBody>
          <a:bodyPr/>
          <a:lstStyle/>
          <a:p>
            <a:fld id="{04FD632E-6E12-495F-857B-5380C0B751E1}" type="slidenum">
              <a:rPr lang="en-GB" smtClean="0"/>
              <a:t>23</a:t>
            </a:fld>
            <a:endParaRPr lang="en-GB"/>
          </a:p>
        </p:txBody>
      </p:sp>
    </p:spTree>
    <p:extLst>
      <p:ext uri="{BB962C8B-B14F-4D97-AF65-F5344CB8AC3E}">
        <p14:creationId xmlns:p14="http://schemas.microsoft.com/office/powerpoint/2010/main" val="499937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59D3-5C97-9EC4-700F-8CAA778D9F30}"/>
              </a:ext>
            </a:extLst>
          </p:cNvPr>
          <p:cNvSpPr>
            <a:spLocks noGrp="1"/>
          </p:cNvSpPr>
          <p:nvPr>
            <p:ph type="title"/>
          </p:nvPr>
        </p:nvSpPr>
        <p:spPr>
          <a:xfrm>
            <a:off x="838199" y="365125"/>
            <a:ext cx="11115101" cy="1325563"/>
          </a:xfrm>
          <a:solidFill>
            <a:schemeClr val="bg1"/>
          </a:solidFill>
        </p:spPr>
        <p:txBody>
          <a:bodyPr>
            <a:noAutofit/>
          </a:bodyPr>
          <a:lstStyle/>
          <a:p>
            <a:r>
              <a:rPr lang="en-US" sz="3600" b="1" dirty="0">
                <a:latin typeface="Arial" panose="020B0604020202020204" pitchFamily="34" charset="0"/>
                <a:cs typeface="Arial" panose="020B0604020202020204" pitchFamily="34" charset="0"/>
              </a:rPr>
              <a:t>Checklist for good practice and to avoid problems indicated by Turnitin- advice to give to students</a:t>
            </a:r>
            <a:endParaRPr lang="en-GB"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68349EE-9BF0-3E92-79B3-4053583C794C}"/>
              </a:ext>
            </a:extLst>
          </p:cNvPr>
          <p:cNvSpPr>
            <a:spLocks noGrp="1"/>
          </p:cNvSpPr>
          <p:nvPr>
            <p:ph idx="1"/>
          </p:nvPr>
        </p:nvSpPr>
        <p:spPr/>
        <p:txBody>
          <a:bodyPr>
            <a:normAutofit/>
          </a:bodyPr>
          <a:lstStyle/>
          <a:p>
            <a:pPr marL="457200" indent="-457200">
              <a:buFont typeface="Wingdings" panose="05000000000000000000" pitchFamily="2" charset="2"/>
              <a:buChar char="ü"/>
            </a:pPr>
            <a:r>
              <a:rPr lang="en-US" dirty="0">
                <a:latin typeface="Arial" panose="020B0604020202020204" pitchFamily="34" charset="0"/>
                <a:cs typeface="Arial" panose="020B0604020202020204" pitchFamily="34" charset="0"/>
              </a:rPr>
              <a:t>Make sure you have included citation in your text each time you have used a source.</a:t>
            </a:r>
          </a:p>
          <a:p>
            <a:pPr marL="457200" indent="-457200">
              <a:buFont typeface="Wingdings" panose="05000000000000000000" pitchFamily="2" charset="2"/>
              <a:buChar char="ü"/>
            </a:pPr>
            <a:r>
              <a:rPr lang="en-US" dirty="0">
                <a:latin typeface="Arial" panose="020B0604020202020204" pitchFamily="34" charset="0"/>
                <a:cs typeface="Arial" panose="020B0604020202020204" pitchFamily="34" charset="0"/>
              </a:rPr>
              <a:t>Check that you have used quotation formatting “….” correctly around any quoted words, with citation.</a:t>
            </a:r>
          </a:p>
          <a:p>
            <a:pPr marL="457200" indent="-457200">
              <a:buFont typeface="Wingdings" panose="05000000000000000000" pitchFamily="2" charset="2"/>
              <a:buChar char="ü"/>
            </a:pPr>
            <a:r>
              <a:rPr lang="en-US" dirty="0">
                <a:latin typeface="Arial" panose="020B0604020202020204" pitchFamily="34" charset="0"/>
                <a:cs typeface="Arial" panose="020B0604020202020204" pitchFamily="34" charset="0"/>
              </a:rPr>
              <a:t>Check that you have paraphrased effectively by comparing your text with the original.</a:t>
            </a:r>
          </a:p>
          <a:p>
            <a:pPr marL="457200" indent="-457200">
              <a:buFont typeface="Wingdings" panose="05000000000000000000" pitchFamily="2" charset="2"/>
              <a:buChar char="ü"/>
            </a:pPr>
            <a:r>
              <a:rPr lang="en-US" dirty="0">
                <a:latin typeface="Arial" panose="020B0604020202020204" pitchFamily="34" charset="0"/>
                <a:cs typeface="Arial" panose="020B0604020202020204" pitchFamily="34" charset="0"/>
              </a:rPr>
              <a:t>Ensure that you are the author of your own text.</a:t>
            </a:r>
          </a:p>
          <a:p>
            <a:pPr marL="457200" indent="-457200">
              <a:buFont typeface="Wingdings" panose="05000000000000000000" pitchFamily="2" charset="2"/>
              <a:buChar char="ü"/>
            </a:pPr>
            <a:r>
              <a:rPr lang="en-US" dirty="0">
                <a:latin typeface="Arial" panose="020B0604020202020204" pitchFamily="34" charset="0"/>
                <a:cs typeface="Arial" panose="020B0604020202020204" pitchFamily="34" charset="0"/>
              </a:rPr>
              <a:t>Make sure you upload the right file to the right </a:t>
            </a:r>
            <a:r>
              <a:rPr lang="en-US" dirty="0" err="1">
                <a:latin typeface="Arial" panose="020B0604020202020204" pitchFamily="34" charset="0"/>
                <a:cs typeface="Arial" panose="020B0604020202020204" pitchFamily="34" charset="0"/>
              </a:rPr>
              <a:t>dropbox</a:t>
            </a:r>
            <a:r>
              <a:rPr lang="en-US" dirty="0">
                <a:latin typeface="Arial" panose="020B0604020202020204" pitchFamily="34" charset="0"/>
                <a:cs typeface="Arial" panose="020B0604020202020204" pitchFamily="34" charset="0"/>
              </a:rPr>
              <a:t>! </a:t>
            </a:r>
          </a:p>
          <a:p>
            <a:endParaRPr lang="en-GB" dirty="0"/>
          </a:p>
        </p:txBody>
      </p:sp>
      <p:sp>
        <p:nvSpPr>
          <p:cNvPr id="4" name="Slide Number Placeholder 3">
            <a:extLst>
              <a:ext uri="{FF2B5EF4-FFF2-40B4-BE49-F238E27FC236}">
                <a16:creationId xmlns:a16="http://schemas.microsoft.com/office/drawing/2014/main" id="{C67093A5-57B0-FC4E-6DFC-3F0A5000099E}"/>
              </a:ext>
            </a:extLst>
          </p:cNvPr>
          <p:cNvSpPr>
            <a:spLocks noGrp="1"/>
          </p:cNvSpPr>
          <p:nvPr>
            <p:ph type="sldNum" sz="quarter" idx="12"/>
          </p:nvPr>
        </p:nvSpPr>
        <p:spPr/>
        <p:txBody>
          <a:bodyPr/>
          <a:lstStyle/>
          <a:p>
            <a:fld id="{04FD632E-6E12-495F-857B-5380C0B751E1}" type="slidenum">
              <a:rPr lang="en-GB" smtClean="0"/>
              <a:t>24</a:t>
            </a:fld>
            <a:endParaRPr lang="en-GB"/>
          </a:p>
        </p:txBody>
      </p:sp>
    </p:spTree>
    <p:extLst>
      <p:ext uri="{BB962C8B-B14F-4D97-AF65-F5344CB8AC3E}">
        <p14:creationId xmlns:p14="http://schemas.microsoft.com/office/powerpoint/2010/main" val="53251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8349EE-9BF0-3E92-79B3-4053583C794C}"/>
              </a:ext>
            </a:extLst>
          </p:cNvPr>
          <p:cNvSpPr>
            <a:spLocks noGrp="1"/>
          </p:cNvSpPr>
          <p:nvPr>
            <p:ph idx="1"/>
          </p:nvPr>
        </p:nvSpPr>
        <p:spPr>
          <a:xfrm>
            <a:off x="717629" y="4219581"/>
            <a:ext cx="10089680" cy="599310"/>
          </a:xfrm>
        </p:spPr>
        <p:txBody>
          <a:bodyPr>
            <a:normAutofit lnSpcReduction="10000"/>
          </a:bodyPr>
          <a:lstStyle/>
          <a:p>
            <a:pPr marL="0" indent="0">
              <a:buNone/>
            </a:pPr>
            <a:r>
              <a:rPr lang="en-GB" sz="2000" dirty="0">
                <a:effectLst/>
                <a:latin typeface="Arial" panose="020B0604020202020204" pitchFamily="34" charset="0"/>
                <a:ea typeface="Arial" panose="020B0604020202020204" pitchFamily="34" charset="0"/>
              </a:rPr>
              <a:t>For further information, please contact the project lead, Dr Mary Davis, at </a:t>
            </a:r>
            <a:r>
              <a:rPr lang="en-GB" sz="2000" u="sng" dirty="0">
                <a:solidFill>
                  <a:srgbClr val="0000FF"/>
                </a:solidFill>
                <a:effectLst/>
                <a:latin typeface="Arial" panose="020B0604020202020204" pitchFamily="34" charset="0"/>
                <a:ea typeface="Arial" panose="020B0604020202020204" pitchFamily="34" charset="0"/>
                <a:hlinkClick r:id="rId2"/>
              </a:rPr>
              <a:t>marydavis@brookes.ac.uk</a:t>
            </a:r>
            <a:endParaRPr lang="en-GB" sz="2000" u="sng" dirty="0">
              <a:solidFill>
                <a:srgbClr val="0000FF"/>
              </a:solidFill>
              <a:effectLst/>
              <a:latin typeface="Arial" panose="020B0604020202020204" pitchFamily="34" charset="0"/>
              <a:ea typeface="Arial" panose="020B0604020202020204" pitchFamily="34" charset="0"/>
            </a:endParaRPr>
          </a:p>
          <a:p>
            <a:pPr marL="0" indent="0">
              <a:buNone/>
            </a:pPr>
            <a:endParaRPr lang="en-GB" sz="2400" u="sng" dirty="0">
              <a:solidFill>
                <a:srgbClr val="0000FF"/>
              </a:solidFill>
              <a:latin typeface="Arial" panose="020B0604020202020204" pitchFamily="34" charset="0"/>
            </a:endParaRPr>
          </a:p>
          <a:p>
            <a:endParaRPr lang="en-GB" sz="1800" u="sng" dirty="0">
              <a:solidFill>
                <a:srgbClr val="0000FF"/>
              </a:solidFill>
              <a:latin typeface="Arial" panose="020B0604020202020204" pitchFamily="34" charset="0"/>
            </a:endParaRPr>
          </a:p>
          <a:p>
            <a:endParaRPr lang="en-GB" dirty="0"/>
          </a:p>
        </p:txBody>
      </p:sp>
      <p:sp>
        <p:nvSpPr>
          <p:cNvPr id="6" name="TextBox 5">
            <a:extLst>
              <a:ext uri="{FF2B5EF4-FFF2-40B4-BE49-F238E27FC236}">
                <a16:creationId xmlns:a16="http://schemas.microsoft.com/office/drawing/2014/main" id="{D097A4D4-EF45-77BA-79F4-3F40BB09AE38}"/>
              </a:ext>
            </a:extLst>
          </p:cNvPr>
          <p:cNvSpPr txBox="1"/>
          <p:nvPr/>
        </p:nvSpPr>
        <p:spPr>
          <a:xfrm>
            <a:off x="511629" y="4976634"/>
            <a:ext cx="11168742" cy="1200329"/>
          </a:xfrm>
          <a:prstGeom prst="rect">
            <a:avLst/>
          </a:prstGeom>
          <a:solidFill>
            <a:schemeClr val="bg1"/>
          </a:solidFill>
          <a:ln w="3175">
            <a:solidFill>
              <a:schemeClr val="tx1"/>
            </a:solidFill>
          </a:ln>
        </p:spPr>
        <p:txBody>
          <a:bodyPr wrap="square" rtlCol="0">
            <a:spAutoFit/>
          </a:bodyPr>
          <a:lstStyle/>
          <a:p>
            <a:r>
              <a:rPr lang="en-GB" sz="1800" dirty="0">
                <a:solidFill>
                  <a:srgbClr val="000000"/>
                </a:solidFill>
                <a:effectLst/>
                <a:latin typeface="Arial" panose="020B0604020202020204" pitchFamily="34" charset="0"/>
                <a:ea typeface="Arial" panose="020B0604020202020204" pitchFamily="34" charset="0"/>
              </a:rPr>
              <a:t>This exercise is an output from a Collaborative Enhancement Project supported and funded by QAA Membership. The project is led by Oxford Brookes University in partnership with Bloomsbury Institute, University of Southampton and University of Westminster. Find out more about Collaborative Enhancement Projects on the  </a:t>
            </a:r>
            <a:r>
              <a:rPr lang="en-GB" sz="1800" u="sng" dirty="0">
                <a:solidFill>
                  <a:srgbClr val="000000"/>
                </a:solidFill>
                <a:effectLst/>
                <a:latin typeface="Arial" panose="020B0604020202020204" pitchFamily="34" charset="0"/>
                <a:ea typeface="Arial" panose="020B0604020202020204" pitchFamily="34" charset="0"/>
                <a:hlinkClick r:id="rId3"/>
              </a:rPr>
              <a:t>QAA website</a:t>
            </a:r>
            <a:r>
              <a:rPr lang="en-GB" sz="1800" dirty="0">
                <a:solidFill>
                  <a:srgbClr val="000000"/>
                </a:solidFill>
                <a:effectLst/>
                <a:latin typeface="Arial" panose="020B0604020202020204" pitchFamily="34" charset="0"/>
                <a:ea typeface="Arial" panose="020B0604020202020204" pitchFamily="34" charset="0"/>
              </a:rPr>
              <a:t>.</a:t>
            </a:r>
            <a:endParaRPr lang="en-GB" sz="1800" dirty="0">
              <a:effectLst/>
              <a:latin typeface="Calibri" panose="020F050202020403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D4BF9246-63C0-6340-5917-5EC4D726E3D8}"/>
              </a:ext>
            </a:extLst>
          </p:cNvPr>
          <p:cNvSpPr>
            <a:spLocks noGrp="1"/>
          </p:cNvSpPr>
          <p:nvPr>
            <p:ph type="sldNum" sz="quarter" idx="12"/>
          </p:nvPr>
        </p:nvSpPr>
        <p:spPr/>
        <p:txBody>
          <a:bodyPr/>
          <a:lstStyle/>
          <a:p>
            <a:fld id="{04FD632E-6E12-495F-857B-5380C0B751E1}" type="slidenum">
              <a:rPr lang="en-GB" smtClean="0"/>
              <a:t>25</a:t>
            </a:fld>
            <a:endParaRPr lang="en-GB"/>
          </a:p>
        </p:txBody>
      </p:sp>
      <p:sp>
        <p:nvSpPr>
          <p:cNvPr id="4" name="TextBox 3">
            <a:extLst>
              <a:ext uri="{FF2B5EF4-FFF2-40B4-BE49-F238E27FC236}">
                <a16:creationId xmlns:a16="http://schemas.microsoft.com/office/drawing/2014/main" id="{9C0B5940-B949-25E8-655C-242AF9BA96D8}"/>
              </a:ext>
            </a:extLst>
          </p:cNvPr>
          <p:cNvSpPr txBox="1"/>
          <p:nvPr/>
        </p:nvSpPr>
        <p:spPr>
          <a:xfrm>
            <a:off x="833376" y="601884"/>
            <a:ext cx="9016679" cy="584775"/>
          </a:xfrm>
          <a:prstGeom prst="rect">
            <a:avLst/>
          </a:prstGeom>
          <a:solidFill>
            <a:schemeClr val="bg1"/>
          </a:solidFill>
        </p:spPr>
        <p:txBody>
          <a:bodyPr wrap="square" rtlCol="0">
            <a:spAutoFit/>
          </a:bodyPr>
          <a:lstStyle/>
          <a:p>
            <a:r>
              <a:rPr lang="en-US" sz="3200" dirty="0">
                <a:latin typeface="Arial" panose="020B0604020202020204" pitchFamily="34" charset="0"/>
                <a:cs typeface="Arial" panose="020B0604020202020204" pitchFamily="34" charset="0"/>
              </a:rPr>
              <a:t>Recommended resources for further reading</a:t>
            </a:r>
            <a:endParaRPr lang="en-GB" sz="3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37216B1-AE8A-7ABB-03B2-77F2EA06EAF8}"/>
              </a:ext>
            </a:extLst>
          </p:cNvPr>
          <p:cNvSpPr txBox="1"/>
          <p:nvPr/>
        </p:nvSpPr>
        <p:spPr>
          <a:xfrm>
            <a:off x="833376" y="1344402"/>
            <a:ext cx="9433368" cy="3754874"/>
          </a:xfrm>
          <a:prstGeom prst="rect">
            <a:avLst/>
          </a:prstGeom>
          <a:noFill/>
        </p:spPr>
        <p:txBody>
          <a:bodyPr wrap="square" rtlCol="0">
            <a:spAutoFit/>
          </a:bodyPr>
          <a:lstStyle/>
          <a:p>
            <a:pPr marL="0" indent="0">
              <a:buNone/>
            </a:pPr>
            <a:r>
              <a:rPr lang="en-GB" sz="2200" dirty="0">
                <a:latin typeface="Arial" panose="020B0604020202020204" pitchFamily="34" charset="0"/>
                <a:cs typeface="Arial" panose="020B0604020202020204" pitchFamily="34" charset="0"/>
                <a:hlinkClick r:id="rId4"/>
              </a:rPr>
              <a:t>Blog – Debunking 10 myths about Turnitin</a:t>
            </a:r>
            <a:endParaRPr lang="en-GB" sz="2200" dirty="0">
              <a:latin typeface="Arial" panose="020B0604020202020204" pitchFamily="34" charset="0"/>
              <a:cs typeface="Arial" panose="020B0604020202020204" pitchFamily="34" charset="0"/>
            </a:endParaRPr>
          </a:p>
          <a:p>
            <a:endParaRPr lang="en-MY" altLang="en-US" sz="2200" dirty="0">
              <a:latin typeface="Arial" panose="020B0604020202020204" pitchFamily="34" charset="0"/>
              <a:cs typeface="Arial" panose="020B0604020202020204" pitchFamily="34" charset="0"/>
              <a:hlinkClick r:id="rId2"/>
            </a:endParaRPr>
          </a:p>
          <a:p>
            <a:r>
              <a:rPr lang="en-GB" sz="2200" dirty="0">
                <a:latin typeface="Arial" panose="020B0604020202020204" pitchFamily="34" charset="0"/>
                <a:ea typeface="Arial" panose="020B0604020202020204" pitchFamily="34" charset="0"/>
                <a:hlinkClick r:id="rId5"/>
              </a:rPr>
              <a:t>Formative feedback within plagiarism education: is there a role for text-matching software?</a:t>
            </a:r>
            <a:endParaRPr lang="en-GB" sz="2200" dirty="0">
              <a:effectLst/>
              <a:latin typeface="Arial" panose="020B0604020202020204" pitchFamily="34" charset="0"/>
              <a:ea typeface="Arial" panose="020B0604020202020204" pitchFamily="34" charset="0"/>
            </a:endParaRPr>
          </a:p>
          <a:p>
            <a:endParaRPr lang="en-MY" altLang="en-US" sz="2200" dirty="0">
              <a:latin typeface="Arial" panose="020B0604020202020204" pitchFamily="34" charset="0"/>
              <a:cs typeface="Arial" panose="020B0604020202020204" pitchFamily="34" charset="0"/>
              <a:hlinkClick r:id="rId2"/>
            </a:endParaRPr>
          </a:p>
          <a:p>
            <a:r>
              <a:rPr lang="en-MY" altLang="en-US" sz="2200" dirty="0">
                <a:latin typeface="Arial" panose="020B0604020202020204" pitchFamily="34" charset="0"/>
                <a:cs typeface="Arial" panose="020B0604020202020204" pitchFamily="34" charset="0"/>
                <a:hlinkClick r:id="rId6"/>
              </a:rPr>
              <a:t>Top ten tips for avoiding plagiarism</a:t>
            </a:r>
            <a:endParaRPr lang="en-MY" altLang="en-US" sz="2200" dirty="0">
              <a:latin typeface="Arial" panose="020B0604020202020204" pitchFamily="34" charset="0"/>
              <a:cs typeface="Arial" panose="020B0604020202020204" pitchFamily="34" charset="0"/>
            </a:endParaRPr>
          </a:p>
          <a:p>
            <a:endParaRPr lang="en-MY" altLang="en-US" sz="2200" dirty="0">
              <a:latin typeface="Arial" panose="020B0604020202020204" pitchFamily="34" charset="0"/>
              <a:cs typeface="Arial" panose="020B0604020202020204" pitchFamily="34" charset="0"/>
              <a:hlinkClick r:id="rId2"/>
            </a:endParaRPr>
          </a:p>
          <a:p>
            <a:r>
              <a:rPr lang="en-MY" altLang="en-US" sz="2200" dirty="0">
                <a:latin typeface="Arial" panose="020B0604020202020204" pitchFamily="34" charset="0"/>
                <a:cs typeface="Arial" panose="020B0604020202020204" pitchFamily="34" charset="0"/>
                <a:hlinkClick r:id="rId7"/>
              </a:rPr>
              <a:t>Video guide for interpreting Turnitin</a:t>
            </a:r>
            <a:endParaRPr lang="en-MY" altLang="en-US" sz="2200" dirty="0">
              <a:latin typeface="Arial" panose="020B0604020202020204" pitchFamily="34" charset="0"/>
              <a:cs typeface="Arial" panose="020B0604020202020204" pitchFamily="34" charset="0"/>
              <a:hlinkClick r:id="rId2"/>
            </a:endParaRPr>
          </a:p>
          <a:p>
            <a:endParaRPr lang="en-MY" altLang="en-US" sz="2200" dirty="0">
              <a:latin typeface="Arial" panose="020B0604020202020204" pitchFamily="34" charset="0"/>
              <a:cs typeface="Arial" panose="020B0604020202020204" pitchFamily="34" charset="0"/>
              <a:hlinkClick r:id="rId2"/>
            </a:endParaRPr>
          </a:p>
          <a:p>
            <a:endParaRPr lang="en-MY" altLang="en-US" sz="2200" dirty="0">
              <a:latin typeface="Arial" panose="020B0604020202020204" pitchFamily="34" charset="0"/>
              <a:cs typeface="Arial" panose="020B0604020202020204" pitchFamily="34" charset="0"/>
              <a:hlinkClick r:id="rId2"/>
            </a:endParaRPr>
          </a:p>
          <a:p>
            <a:endParaRPr lang="en-MY" altLang="en-US" dirty="0">
              <a:latin typeface="Arial" panose="020B0604020202020204" pitchFamily="34" charset="0"/>
              <a:cs typeface="Arial" panose="020B0604020202020204" pitchFamily="34" charset="0"/>
              <a:hlinkClick r:id="rId2"/>
            </a:endParaRPr>
          </a:p>
        </p:txBody>
      </p:sp>
    </p:spTree>
    <p:extLst>
      <p:ext uri="{BB962C8B-B14F-4D97-AF65-F5344CB8AC3E}">
        <p14:creationId xmlns:p14="http://schemas.microsoft.com/office/powerpoint/2010/main" val="3622007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8349EE-9BF0-3E92-79B3-4053583C794C}"/>
              </a:ext>
            </a:extLst>
          </p:cNvPr>
          <p:cNvSpPr>
            <a:spLocks noGrp="1"/>
          </p:cNvSpPr>
          <p:nvPr>
            <p:ph idx="1"/>
          </p:nvPr>
        </p:nvSpPr>
        <p:spPr>
          <a:xfrm>
            <a:off x="537029" y="2104570"/>
            <a:ext cx="11364685" cy="3970792"/>
          </a:xfrm>
        </p:spPr>
        <p:txBody>
          <a:bodyPr>
            <a:noAutofit/>
          </a:bodyPr>
          <a:lstStyle/>
          <a:p>
            <a:pPr marL="0" indent="0">
              <a:lnSpc>
                <a:spcPct val="100000"/>
              </a:lnSpc>
              <a:buNone/>
            </a:pPr>
            <a:r>
              <a:rPr lang="en-US" dirty="0">
                <a:latin typeface="Arial" panose="020B0604020202020204" pitchFamily="34" charset="0"/>
                <a:cs typeface="Arial" panose="020B0604020202020204" pitchFamily="34" charset="0"/>
              </a:rPr>
              <a:t>Some students and tutors may find the colour format inaccessible or make assumptions based on the </a:t>
            </a:r>
            <a:r>
              <a:rPr lang="en-US" dirty="0" err="1">
                <a:latin typeface="Arial" panose="020B0604020202020204" pitchFamily="34" charset="0"/>
                <a:cs typeface="Arial" panose="020B0604020202020204" pitchFamily="34" charset="0"/>
              </a:rPr>
              <a:t>coloured</a:t>
            </a:r>
            <a:r>
              <a:rPr lang="en-US" dirty="0">
                <a:latin typeface="Arial" panose="020B0604020202020204" pitchFamily="34" charset="0"/>
                <a:cs typeface="Arial" panose="020B0604020202020204" pitchFamily="34" charset="0"/>
              </a:rPr>
              <a:t> matches or overall similarity.</a:t>
            </a:r>
          </a:p>
          <a:p>
            <a:pPr marL="0" indent="0">
              <a:lnSpc>
                <a:spcPct val="100000"/>
              </a:lnSpc>
              <a:buNone/>
            </a:pPr>
            <a:endParaRPr lang="en-US" dirty="0">
              <a:latin typeface="Arial" panose="020B0604020202020204" pitchFamily="34" charset="0"/>
              <a:cs typeface="Arial" panose="020B0604020202020204" pitchFamily="34" charset="0"/>
            </a:endParaRPr>
          </a:p>
          <a:p>
            <a:pPr marL="0" indent="0">
              <a:lnSpc>
                <a:spcPct val="100000"/>
              </a:lnSpc>
              <a:buNone/>
            </a:pPr>
            <a:r>
              <a:rPr lang="en-US" dirty="0">
                <a:latin typeface="Arial" panose="020B0604020202020204" pitchFamily="34" charset="0"/>
                <a:cs typeface="Arial" panose="020B0604020202020204" pitchFamily="34" charset="0"/>
              </a:rPr>
              <a:t>Look at these </a:t>
            </a:r>
          </a:p>
          <a:p>
            <a:pPr marL="0" indent="0">
              <a:lnSpc>
                <a:spcPct val="100000"/>
              </a:lnSpc>
              <a:buNone/>
            </a:pPr>
            <a:r>
              <a:rPr lang="en-US" dirty="0">
                <a:latin typeface="Arial" panose="020B0604020202020204" pitchFamily="34" charset="0"/>
                <a:cs typeface="Arial" panose="020B0604020202020204" pitchFamily="34" charset="0"/>
              </a:rPr>
              <a:t>student comments:</a:t>
            </a:r>
          </a:p>
          <a:p>
            <a:pPr marL="0" indent="0">
              <a:lnSpc>
                <a:spcPct val="100000"/>
              </a:lnSpc>
              <a:buNone/>
            </a:pPr>
            <a:endParaRPr lang="en-US" dirty="0">
              <a:latin typeface="Arial" panose="020B0604020202020204" pitchFamily="34" charset="0"/>
              <a:cs typeface="Arial" panose="020B0604020202020204" pitchFamily="34" charset="0"/>
            </a:endParaRPr>
          </a:p>
          <a:p>
            <a:pPr>
              <a:lnSpc>
                <a:spcPct val="100000"/>
              </a:lnSpc>
            </a:pPr>
            <a:endParaRPr lang="en-US" dirty="0">
              <a:latin typeface="Arial" panose="020B0604020202020204" pitchFamily="34" charset="0"/>
              <a:cs typeface="Arial" panose="020B0604020202020204" pitchFamily="34" charset="0"/>
            </a:endParaRPr>
          </a:p>
          <a:p>
            <a:pPr marL="0" indent="0">
              <a:lnSpc>
                <a:spcPct val="100000"/>
              </a:lnSpc>
              <a:buNone/>
            </a:pPr>
            <a:endParaRPr lang="en-US" dirty="0">
              <a:latin typeface="Arial" panose="020B0604020202020204" pitchFamily="34" charset="0"/>
              <a:cs typeface="Arial" panose="020B0604020202020204" pitchFamily="34" charset="0"/>
            </a:endParaRPr>
          </a:p>
          <a:p>
            <a:pPr>
              <a:lnSpc>
                <a:spcPct val="100000"/>
              </a:lnSpc>
            </a:pPr>
            <a:endParaRPr lang="en-US" dirty="0">
              <a:latin typeface="Arial" panose="020B0604020202020204" pitchFamily="34" charset="0"/>
              <a:cs typeface="Arial" panose="020B0604020202020204" pitchFamily="34" charset="0"/>
            </a:endParaRPr>
          </a:p>
          <a:p>
            <a:pPr>
              <a:lnSpc>
                <a:spcPct val="100000"/>
              </a:lnSpc>
            </a:pPr>
            <a:endParaRPr lang="en-GB"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60D2B30-0EF2-3EF7-38D1-F896F51011C0}"/>
              </a:ext>
            </a:extLst>
          </p:cNvPr>
          <p:cNvSpPr txBox="1">
            <a:spLocks/>
          </p:cNvSpPr>
          <p:nvPr/>
        </p:nvSpPr>
        <p:spPr>
          <a:xfrm>
            <a:off x="838200" y="495755"/>
            <a:ext cx="10337800" cy="1173388"/>
          </a:xfrm>
          <a:prstGeom prst="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indent="-87313" algn="ctr"/>
            <a:r>
              <a:rPr lang="en-US" sz="4000" b="1" dirty="0">
                <a:latin typeface="Arial" panose="020B0604020202020204" pitchFamily="34" charset="0"/>
                <a:cs typeface="Arial" panose="020B0604020202020204" pitchFamily="34" charset="0"/>
              </a:rPr>
              <a:t>What are the possible accessibility issues with colours on Turnitin?</a:t>
            </a:r>
            <a:endParaRPr lang="en-GB" sz="4000" b="1" dirty="0">
              <a:latin typeface="Arial" panose="020B0604020202020204" pitchFamily="34" charset="0"/>
              <a:cs typeface="Arial" panose="020B0604020202020204" pitchFamily="34" charset="0"/>
            </a:endParaRPr>
          </a:p>
        </p:txBody>
      </p:sp>
      <p:sp>
        <p:nvSpPr>
          <p:cNvPr id="5" name="Speech Bubble: Rectangle with Corners Rounded 4">
            <a:extLst>
              <a:ext uri="{FF2B5EF4-FFF2-40B4-BE49-F238E27FC236}">
                <a16:creationId xmlns:a16="http://schemas.microsoft.com/office/drawing/2014/main" id="{B7B3C196-C338-2D20-9F53-2FE5A3128007}"/>
              </a:ext>
            </a:extLst>
          </p:cNvPr>
          <p:cNvSpPr/>
          <p:nvPr/>
        </p:nvSpPr>
        <p:spPr>
          <a:xfrm>
            <a:off x="5079999" y="3516083"/>
            <a:ext cx="6821715" cy="2933245"/>
          </a:xfrm>
          <a:prstGeom prst="wedgeRoundRectCallout">
            <a:avLst>
              <a:gd name="adj1" fmla="val -64920"/>
              <a:gd name="adj2" fmla="val 939"/>
              <a:gd name="adj3" fmla="val 16667"/>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lvl="1">
              <a:buNone/>
            </a:pPr>
            <a:r>
              <a:rPr lang="en-US" sz="2600" dirty="0">
                <a:solidFill>
                  <a:schemeClr val="tx1"/>
                </a:solidFill>
                <a:latin typeface="Arial" panose="020B0604020202020204" pitchFamily="34" charset="0"/>
                <a:cs typeface="Arial" panose="020B0604020202020204" pitchFamily="34" charset="0"/>
              </a:rPr>
              <a:t>‘My score is highlighted in green, so that means it’s good, right?’</a:t>
            </a:r>
          </a:p>
          <a:p>
            <a:pPr marL="174625">
              <a:buNone/>
            </a:pPr>
            <a:endParaRPr lang="en-US" sz="2600" dirty="0">
              <a:solidFill>
                <a:schemeClr val="tx1"/>
              </a:solidFill>
              <a:latin typeface="Arial" panose="020B0604020202020204" pitchFamily="34" charset="0"/>
              <a:cs typeface="Arial" panose="020B0604020202020204" pitchFamily="34" charset="0"/>
            </a:endParaRPr>
          </a:p>
          <a:p>
            <a:pPr marL="174625" lvl="1">
              <a:buNone/>
            </a:pPr>
            <a:r>
              <a:rPr lang="en-US" sz="2600" dirty="0">
                <a:solidFill>
                  <a:schemeClr val="tx1"/>
                </a:solidFill>
                <a:latin typeface="Arial" panose="020B0604020202020204" pitchFamily="34" charset="0"/>
                <a:cs typeface="Arial" panose="020B0604020202020204" pitchFamily="34" charset="0"/>
              </a:rPr>
              <a:t>‘I am confused by the </a:t>
            </a:r>
            <a:r>
              <a:rPr lang="en-US" sz="2600" dirty="0" err="1">
                <a:solidFill>
                  <a:schemeClr val="tx1"/>
                </a:solidFill>
                <a:latin typeface="Arial" panose="020B0604020202020204" pitchFamily="34" charset="0"/>
                <a:cs typeface="Arial" panose="020B0604020202020204" pitchFamily="34" charset="0"/>
              </a:rPr>
              <a:t>coloured</a:t>
            </a:r>
            <a:r>
              <a:rPr lang="en-US" sz="2600" dirty="0">
                <a:solidFill>
                  <a:schemeClr val="tx1"/>
                </a:solidFill>
                <a:latin typeface="Arial" panose="020B0604020202020204" pitchFamily="34" charset="0"/>
                <a:cs typeface="Arial" panose="020B0604020202020204" pitchFamily="34" charset="0"/>
              </a:rPr>
              <a:t> matches. Which ones are bad?’</a:t>
            </a:r>
          </a:p>
        </p:txBody>
      </p:sp>
      <p:sp>
        <p:nvSpPr>
          <p:cNvPr id="2" name="Slide Number Placeholder 1">
            <a:extLst>
              <a:ext uri="{FF2B5EF4-FFF2-40B4-BE49-F238E27FC236}">
                <a16:creationId xmlns:a16="http://schemas.microsoft.com/office/drawing/2014/main" id="{EE092583-C8A2-C75F-DFB2-6B9ABD1D3E93}"/>
              </a:ext>
            </a:extLst>
          </p:cNvPr>
          <p:cNvSpPr>
            <a:spLocks noGrp="1"/>
          </p:cNvSpPr>
          <p:nvPr>
            <p:ph type="sldNum" sz="quarter" idx="12"/>
          </p:nvPr>
        </p:nvSpPr>
        <p:spPr/>
        <p:txBody>
          <a:bodyPr/>
          <a:lstStyle/>
          <a:p>
            <a:fld id="{04FD632E-6E12-495F-857B-5380C0B751E1}" type="slidenum">
              <a:rPr lang="en-GB" smtClean="0"/>
              <a:t>3</a:t>
            </a:fld>
            <a:endParaRPr lang="en-GB"/>
          </a:p>
        </p:txBody>
      </p:sp>
    </p:spTree>
    <p:extLst>
      <p:ext uri="{BB962C8B-B14F-4D97-AF65-F5344CB8AC3E}">
        <p14:creationId xmlns:p14="http://schemas.microsoft.com/office/powerpoint/2010/main" val="559201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ox containing 3 colour blocks from a Turnitin report">
            <a:extLst>
              <a:ext uri="{FF2B5EF4-FFF2-40B4-BE49-F238E27FC236}">
                <a16:creationId xmlns:a16="http://schemas.microsoft.com/office/drawing/2014/main" id="{46E9BEE4-EE61-D64C-C9C8-EE8EF5D791D9}"/>
              </a:ext>
            </a:extLst>
          </p:cNvPr>
          <p:cNvPicPr>
            <a:picLocks noGrp="1" noChangeAspect="1"/>
          </p:cNvPicPr>
          <p:nvPr>
            <p:ph idx="1"/>
          </p:nvPr>
        </p:nvPicPr>
        <p:blipFill>
          <a:blip r:embed="rId2"/>
          <a:stretch>
            <a:fillRect/>
          </a:stretch>
        </p:blipFill>
        <p:spPr>
          <a:xfrm>
            <a:off x="7841672" y="3470068"/>
            <a:ext cx="4067299" cy="2386149"/>
          </a:xfrm>
          <a:prstGeom prst="rect">
            <a:avLst/>
          </a:prstGeom>
          <a:ln w="38100">
            <a:solidFill>
              <a:schemeClr val="tx1"/>
            </a:solidFill>
          </a:ln>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BCC456C4-10A6-B987-6D9B-63A89ADCFE5E}"/>
              </a:ext>
            </a:extLst>
          </p:cNvPr>
          <p:cNvSpPr txBox="1"/>
          <p:nvPr/>
        </p:nvSpPr>
        <p:spPr>
          <a:xfrm>
            <a:off x="402771" y="1916163"/>
            <a:ext cx="8667088" cy="1323439"/>
          </a:xfrm>
          <a:prstGeom prst="rect">
            <a:avLst/>
          </a:prstGeom>
          <a:noFill/>
        </p:spPr>
        <p:txBody>
          <a:bodyPr wrap="square">
            <a:spAutoFit/>
          </a:bodyPr>
          <a:lstStyle/>
          <a:p>
            <a:r>
              <a:rPr lang="en-US" sz="2800" i="0" dirty="0">
                <a:solidFill>
                  <a:srgbClr val="222222"/>
                </a:solidFill>
                <a:effectLst/>
                <a:latin typeface="Arial" panose="020B0604020202020204" pitchFamily="34" charset="0"/>
                <a:cs typeface="Arial" panose="020B0604020202020204" pitchFamily="34" charset="0"/>
              </a:rPr>
              <a:t>Comments from a user with colour vision deficiency:</a:t>
            </a:r>
          </a:p>
          <a:p>
            <a:endParaRPr lang="en-US" sz="2800" i="0" dirty="0">
              <a:solidFill>
                <a:srgbClr val="222222"/>
              </a:solidFill>
              <a:effectLst/>
              <a:latin typeface="Arial" panose="020B0604020202020204" pitchFamily="34" charset="0"/>
              <a:cs typeface="Arial" panose="020B0604020202020204" pitchFamily="34" charset="0"/>
            </a:endParaRPr>
          </a:p>
          <a:p>
            <a:endParaRPr lang="en-US" sz="2400" dirty="0">
              <a:solidFill>
                <a:srgbClr val="222222"/>
              </a:solidFill>
            </a:endParaRPr>
          </a:p>
        </p:txBody>
      </p:sp>
      <p:sp>
        <p:nvSpPr>
          <p:cNvPr id="8" name="Title 1">
            <a:extLst>
              <a:ext uri="{FF2B5EF4-FFF2-40B4-BE49-F238E27FC236}">
                <a16:creationId xmlns:a16="http://schemas.microsoft.com/office/drawing/2014/main" id="{AA618945-09B8-DA87-DF96-ABB4A811D3BD}"/>
              </a:ext>
            </a:extLst>
          </p:cNvPr>
          <p:cNvSpPr txBox="1">
            <a:spLocks/>
          </p:cNvSpPr>
          <p:nvPr/>
        </p:nvSpPr>
        <p:spPr>
          <a:xfrm>
            <a:off x="838200" y="495755"/>
            <a:ext cx="10337800" cy="1173388"/>
          </a:xfrm>
          <a:prstGeom prst="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indent="-87313" algn="ctr"/>
            <a:r>
              <a:rPr lang="en-US" sz="4000" b="1" dirty="0">
                <a:latin typeface="Arial" panose="020B0604020202020204" pitchFamily="34" charset="0"/>
                <a:cs typeface="Arial" panose="020B0604020202020204" pitchFamily="34" charset="0"/>
              </a:rPr>
              <a:t>What are the accessibility issues for users with colour vision deficiency?</a:t>
            </a:r>
            <a:endParaRPr lang="en-GB" sz="4000" b="1" dirty="0">
              <a:latin typeface="Arial" panose="020B0604020202020204" pitchFamily="34" charset="0"/>
              <a:cs typeface="Arial" panose="020B0604020202020204" pitchFamily="34" charset="0"/>
            </a:endParaRPr>
          </a:p>
        </p:txBody>
      </p:sp>
      <p:sp>
        <p:nvSpPr>
          <p:cNvPr id="9" name="Speech Bubble: Rectangle with Corners Rounded 8">
            <a:extLst>
              <a:ext uri="{FF2B5EF4-FFF2-40B4-BE49-F238E27FC236}">
                <a16:creationId xmlns:a16="http://schemas.microsoft.com/office/drawing/2014/main" id="{8B461F57-023B-D4D4-6A73-1146BCF01819}"/>
              </a:ext>
            </a:extLst>
          </p:cNvPr>
          <p:cNvSpPr/>
          <p:nvPr/>
        </p:nvSpPr>
        <p:spPr>
          <a:xfrm>
            <a:off x="283029" y="2686181"/>
            <a:ext cx="6774951" cy="3953924"/>
          </a:xfrm>
          <a:prstGeom prst="wedgeRoundRectCallout">
            <a:avLst>
              <a:gd name="adj1" fmla="val 58381"/>
              <a:gd name="adj2" fmla="val 1150"/>
              <a:gd name="adj3" fmla="val 16667"/>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lvl="1">
              <a:buNone/>
            </a:pPr>
            <a:r>
              <a:rPr lang="en-US" sz="2600" dirty="0">
                <a:solidFill>
                  <a:schemeClr val="tx1"/>
                </a:solidFill>
                <a:latin typeface="Arial" panose="020B0604020202020204" pitchFamily="34" charset="0"/>
                <a:cs typeface="Arial" panose="020B0604020202020204" pitchFamily="34" charset="0"/>
              </a:rPr>
              <a:t>“I can see that there are distinct colours, but I struggle to name them. On the example, one looks brown but could be green or red, one looks blue but could be purple and one is green, grey or pink. I wouldn't be confident reporting the colour to another person and I would be anxious if someone referred to a block by its colour.”</a:t>
            </a:r>
          </a:p>
        </p:txBody>
      </p:sp>
      <p:sp>
        <p:nvSpPr>
          <p:cNvPr id="2" name="Slide Number Placeholder 1">
            <a:extLst>
              <a:ext uri="{FF2B5EF4-FFF2-40B4-BE49-F238E27FC236}">
                <a16:creationId xmlns:a16="http://schemas.microsoft.com/office/drawing/2014/main" id="{1F674ECD-D963-3BEE-7CDC-7F9B96B5ABE0}"/>
              </a:ext>
            </a:extLst>
          </p:cNvPr>
          <p:cNvSpPr>
            <a:spLocks noGrp="1"/>
          </p:cNvSpPr>
          <p:nvPr>
            <p:ph type="sldNum" sz="quarter" idx="12"/>
          </p:nvPr>
        </p:nvSpPr>
        <p:spPr/>
        <p:txBody>
          <a:bodyPr/>
          <a:lstStyle/>
          <a:p>
            <a:fld id="{04FD632E-6E12-495F-857B-5380C0B751E1}" type="slidenum">
              <a:rPr lang="en-GB" smtClean="0"/>
              <a:t>4</a:t>
            </a:fld>
            <a:endParaRPr lang="en-GB"/>
          </a:p>
        </p:txBody>
      </p:sp>
    </p:spTree>
    <p:extLst>
      <p:ext uri="{BB962C8B-B14F-4D97-AF65-F5344CB8AC3E}">
        <p14:creationId xmlns:p14="http://schemas.microsoft.com/office/powerpoint/2010/main" val="3596360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642A2-87FE-215C-757D-2997E7307820}"/>
              </a:ext>
            </a:extLst>
          </p:cNvPr>
          <p:cNvSpPr>
            <a:spLocks noGrp="1"/>
          </p:cNvSpPr>
          <p:nvPr>
            <p:ph type="title"/>
          </p:nvPr>
        </p:nvSpPr>
        <p:spPr>
          <a:xfrm>
            <a:off x="838200" y="365125"/>
            <a:ext cx="9972554" cy="1325563"/>
          </a:xfrm>
          <a:solidFill>
            <a:schemeClr val="bg1"/>
          </a:solidFill>
        </p:spPr>
        <p:txBody>
          <a:bodyPr>
            <a:normAutofit/>
          </a:bodyPr>
          <a:lstStyle/>
          <a:p>
            <a:r>
              <a:rPr lang="en-US" b="1" dirty="0">
                <a:latin typeface="Arial" panose="020B0604020202020204" pitchFamily="34" charset="0"/>
                <a:cs typeface="Arial" panose="020B0604020202020204" pitchFamily="34" charset="0"/>
              </a:rPr>
              <a:t>How does </a:t>
            </a:r>
            <a:r>
              <a:rPr lang="en-US" b="1" dirty="0" err="1">
                <a:latin typeface="Arial" panose="020B0604020202020204" pitchFamily="34" charset="0"/>
                <a:cs typeface="Arial" panose="020B0604020202020204" pitchFamily="34" charset="0"/>
              </a:rPr>
              <a:t>colour</a:t>
            </a:r>
            <a:r>
              <a:rPr lang="en-US" b="1" dirty="0">
                <a:latin typeface="Arial" panose="020B0604020202020204" pitchFamily="34" charset="0"/>
                <a:cs typeface="Arial" panose="020B0604020202020204" pitchFamily="34" charset="0"/>
              </a:rPr>
              <a:t> vision deficiency impact the appearance of </a:t>
            </a:r>
            <a:r>
              <a:rPr lang="en-US" b="1" dirty="0" err="1">
                <a:latin typeface="Arial" panose="020B0604020202020204" pitchFamily="34" charset="0"/>
                <a:cs typeface="Arial" panose="020B0604020202020204" pitchFamily="34" charset="0"/>
              </a:rPr>
              <a:t>colour</a:t>
            </a:r>
            <a:r>
              <a:rPr lang="en-US" b="1" dirty="0">
                <a:latin typeface="Arial" panose="020B0604020202020204" pitchFamily="34" charset="0"/>
                <a:cs typeface="Arial" panose="020B0604020202020204" pitchFamily="34" charset="0"/>
              </a:rPr>
              <a:t>?</a:t>
            </a:r>
            <a:endParaRPr lang="en-GB" b="1"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911F5A00-41FD-199B-AE51-188EE461B8CA}"/>
              </a:ext>
            </a:extLst>
          </p:cNvPr>
          <p:cNvSpPr>
            <a:spLocks noGrp="1"/>
          </p:cNvSpPr>
          <p:nvPr>
            <p:ph type="sldNum" sz="quarter" idx="12"/>
          </p:nvPr>
        </p:nvSpPr>
        <p:spPr/>
        <p:txBody>
          <a:bodyPr/>
          <a:lstStyle/>
          <a:p>
            <a:fld id="{04FD632E-6E12-495F-857B-5380C0B751E1}" type="slidenum">
              <a:rPr lang="en-GB" smtClean="0"/>
              <a:t>5</a:t>
            </a:fld>
            <a:endParaRPr lang="en-GB"/>
          </a:p>
        </p:txBody>
      </p:sp>
      <p:pic>
        <p:nvPicPr>
          <p:cNvPr id="5" name="Picture 4" descr="Image of normal vision coloured crayons and protanopia vision coloured crayons">
            <a:extLst>
              <a:ext uri="{FF2B5EF4-FFF2-40B4-BE49-F238E27FC236}">
                <a16:creationId xmlns:a16="http://schemas.microsoft.com/office/drawing/2014/main" id="{2A5BE70F-6D3C-B018-F60C-3B876D5DBF82}"/>
              </a:ext>
            </a:extLst>
          </p:cNvPr>
          <p:cNvPicPr>
            <a:picLocks noChangeAspect="1"/>
          </p:cNvPicPr>
          <p:nvPr/>
        </p:nvPicPr>
        <p:blipFill>
          <a:blip r:embed="rId2"/>
          <a:stretch>
            <a:fillRect/>
          </a:stretch>
        </p:blipFill>
        <p:spPr>
          <a:xfrm>
            <a:off x="1047211" y="2252166"/>
            <a:ext cx="9554532" cy="3294908"/>
          </a:xfrm>
          <a:prstGeom prst="rect">
            <a:avLst/>
          </a:prstGeom>
        </p:spPr>
      </p:pic>
      <p:sp>
        <p:nvSpPr>
          <p:cNvPr id="6" name="TextBox 5">
            <a:extLst>
              <a:ext uri="{FF2B5EF4-FFF2-40B4-BE49-F238E27FC236}">
                <a16:creationId xmlns:a16="http://schemas.microsoft.com/office/drawing/2014/main" id="{CEE02D25-E533-07E0-6C5B-70F6DAC9389E}"/>
              </a:ext>
            </a:extLst>
          </p:cNvPr>
          <p:cNvSpPr txBox="1"/>
          <p:nvPr/>
        </p:nvSpPr>
        <p:spPr>
          <a:xfrm>
            <a:off x="6423950" y="5987018"/>
            <a:ext cx="518545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hlinkClick r:id="rId3"/>
              </a:rPr>
              <a:t>Colour</a:t>
            </a:r>
            <a:r>
              <a:rPr lang="en-US" dirty="0">
                <a:latin typeface="Arial" panose="020B0604020202020204" pitchFamily="34" charset="0"/>
                <a:cs typeface="Arial" panose="020B0604020202020204" pitchFamily="34" charset="0"/>
                <a:hlinkClick r:id="rId3"/>
              </a:rPr>
              <a:t> Blind Awareness, 2022</a:t>
            </a:r>
            <a:r>
              <a:rPr lang="en-US"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589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59D3-5C97-9EC4-700F-8CAA778D9F30}"/>
              </a:ext>
            </a:extLst>
          </p:cNvPr>
          <p:cNvSpPr>
            <a:spLocks noGrp="1"/>
          </p:cNvSpPr>
          <p:nvPr>
            <p:ph type="title"/>
          </p:nvPr>
        </p:nvSpPr>
        <p:spPr>
          <a:xfrm>
            <a:off x="838199" y="365125"/>
            <a:ext cx="11002701" cy="1325563"/>
          </a:xfrm>
          <a:solidFill>
            <a:schemeClr val="bg1"/>
          </a:solidFill>
        </p:spPr>
        <p:txBody>
          <a:bodyPr>
            <a:normAutofit/>
          </a:bodyPr>
          <a:lstStyle/>
          <a:p>
            <a:r>
              <a:rPr lang="en-US" sz="4000" b="1" dirty="0">
                <a:latin typeface="Arial" panose="020B0604020202020204" pitchFamily="34" charset="0"/>
                <a:cs typeface="Arial" panose="020B0604020202020204" pitchFamily="34" charset="0"/>
              </a:rPr>
              <a:t>Recommendations about colours on Turnitin</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68349EE-9BF0-3E92-79B3-4053583C794C}"/>
              </a:ext>
            </a:extLst>
          </p:cNvPr>
          <p:cNvSpPr>
            <a:spLocks noGrp="1"/>
          </p:cNvSpPr>
          <p:nvPr>
            <p:ph idx="1"/>
          </p:nvPr>
        </p:nvSpPr>
        <p:spPr>
          <a:xfrm>
            <a:off x="838200" y="1915297"/>
            <a:ext cx="10740528" cy="4261666"/>
          </a:xfrm>
        </p:spPr>
        <p:txBody>
          <a:bodyPr>
            <a:normAutofit/>
          </a:bodyPr>
          <a:lstStyle/>
          <a:p>
            <a:r>
              <a:rPr lang="en-US" dirty="0">
                <a:latin typeface="Arial" panose="020B0604020202020204" pitchFamily="34" charset="0"/>
                <a:cs typeface="Arial" panose="020B0604020202020204" pitchFamily="34" charset="0"/>
              </a:rPr>
              <a:t>Don’t use the traffic light system: it can lead to assumptions about what is OK or not OK</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Don’t refer to the colours when discussing reports with students – instead refer to the numbered matches and the ranking of them (</a:t>
            </a:r>
            <a:r>
              <a:rPr lang="en-US" dirty="0" err="1">
                <a:latin typeface="Arial" panose="020B0604020202020204" pitchFamily="34" charset="0"/>
                <a:cs typeface="Arial" panose="020B0604020202020204" pitchFamily="34" charset="0"/>
              </a:rPr>
              <a:t>eg</a:t>
            </a:r>
            <a:r>
              <a:rPr lang="en-US" dirty="0">
                <a:latin typeface="Arial" panose="020B0604020202020204" pitchFamily="34" charset="0"/>
                <a:cs typeface="Arial" panose="020B0604020202020204" pitchFamily="34" charset="0"/>
              </a:rPr>
              <a:t> the first matched source, or the number 1 source on the list of matches) </a:t>
            </a:r>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1266D1B-199B-9A6E-8111-3B6DF3ECC690}"/>
              </a:ext>
            </a:extLst>
          </p:cNvPr>
          <p:cNvSpPr>
            <a:spLocks noGrp="1"/>
          </p:cNvSpPr>
          <p:nvPr>
            <p:ph type="sldNum" sz="quarter" idx="12"/>
          </p:nvPr>
        </p:nvSpPr>
        <p:spPr/>
        <p:txBody>
          <a:bodyPr/>
          <a:lstStyle/>
          <a:p>
            <a:fld id="{04FD632E-6E12-495F-857B-5380C0B751E1}" type="slidenum">
              <a:rPr lang="en-GB" smtClean="0"/>
              <a:t>6</a:t>
            </a:fld>
            <a:endParaRPr lang="en-GB"/>
          </a:p>
        </p:txBody>
      </p:sp>
    </p:spTree>
    <p:extLst>
      <p:ext uri="{BB962C8B-B14F-4D97-AF65-F5344CB8AC3E}">
        <p14:creationId xmlns:p14="http://schemas.microsoft.com/office/powerpoint/2010/main" val="1021325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59D3-5C97-9EC4-700F-8CAA778D9F30}"/>
              </a:ext>
            </a:extLst>
          </p:cNvPr>
          <p:cNvSpPr>
            <a:spLocks noGrp="1"/>
          </p:cNvSpPr>
          <p:nvPr>
            <p:ph type="title"/>
          </p:nvPr>
        </p:nvSpPr>
        <p:spPr>
          <a:xfrm>
            <a:off x="838200" y="365125"/>
            <a:ext cx="10894764" cy="1325563"/>
          </a:xfrm>
          <a:solidFill>
            <a:schemeClr val="bg1"/>
          </a:solidFill>
        </p:spPr>
        <p:txBody>
          <a:bodyPr>
            <a:normAutofit/>
          </a:bodyPr>
          <a:lstStyle/>
          <a:p>
            <a:r>
              <a:rPr lang="en-US" sz="4000" b="1" dirty="0">
                <a:latin typeface="Arial" panose="020B0604020202020204" pitchFamily="34" charset="0"/>
                <a:cs typeface="Arial" panose="020B0604020202020204" pitchFamily="34" charset="0"/>
              </a:rPr>
              <a:t>What are the other inclusion issues with Turnitin?</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68349EE-9BF0-3E92-79B3-4053583C794C}"/>
              </a:ext>
            </a:extLst>
          </p:cNvPr>
          <p:cNvSpPr>
            <a:spLocks noGrp="1"/>
          </p:cNvSpPr>
          <p:nvPr>
            <p:ph idx="1"/>
          </p:nvPr>
        </p:nvSpPr>
        <p:spPr>
          <a:xfrm>
            <a:off x="838200" y="2026507"/>
            <a:ext cx="10515600" cy="4150455"/>
          </a:xfrm>
        </p:spPr>
        <p:txBody>
          <a:bodyPr/>
          <a:lstStyle/>
          <a:p>
            <a:r>
              <a:rPr lang="en-US" dirty="0">
                <a:latin typeface="Arial" panose="020B0604020202020204" pitchFamily="34" charset="0"/>
                <a:cs typeface="Arial" panose="020B0604020202020204" pitchFamily="34" charset="0"/>
              </a:rPr>
              <a:t>It may be used and interpreted differently </a:t>
            </a:r>
          </a:p>
          <a:p>
            <a:r>
              <a:rPr lang="en-US" dirty="0">
                <a:latin typeface="Arial" panose="020B0604020202020204" pitchFamily="34" charset="0"/>
                <a:cs typeface="Arial" panose="020B0604020202020204" pitchFamily="34" charset="0"/>
              </a:rPr>
              <a:t>Students may not be given any training on Turnitin, yet have to use it for all assignment submissions</a:t>
            </a:r>
          </a:p>
          <a:p>
            <a:r>
              <a:rPr lang="en-US" dirty="0">
                <a:latin typeface="Arial" panose="020B0604020202020204" pitchFamily="34" charset="0"/>
                <a:cs typeface="Arial" panose="020B0604020202020204" pitchFamily="34" charset="0"/>
              </a:rPr>
              <a:t>Students may not have sufficient access to Turnitin reports</a:t>
            </a:r>
          </a:p>
          <a:p>
            <a:r>
              <a:rPr lang="en-US" dirty="0">
                <a:latin typeface="Arial" panose="020B0604020202020204" pitchFamily="34" charset="0"/>
                <a:cs typeface="Arial" panose="020B0604020202020204" pitchFamily="34" charset="0"/>
              </a:rPr>
              <a:t>Some students may misinterpret Turnitin results if they do not receive support</a:t>
            </a:r>
          </a:p>
          <a:p>
            <a:r>
              <a:rPr lang="en-US" dirty="0">
                <a:latin typeface="Arial" panose="020B0604020202020204" pitchFamily="34" charset="0"/>
                <a:cs typeface="Arial" panose="020B0604020202020204" pitchFamily="34" charset="0"/>
              </a:rPr>
              <a:t>Students may have many questions about Turnitin that they do not have opportunities to ask</a:t>
            </a:r>
          </a:p>
          <a:p>
            <a:endParaRPr lang="en-GB" dirty="0"/>
          </a:p>
        </p:txBody>
      </p:sp>
      <p:sp>
        <p:nvSpPr>
          <p:cNvPr id="4" name="Slide Number Placeholder 3">
            <a:extLst>
              <a:ext uri="{FF2B5EF4-FFF2-40B4-BE49-F238E27FC236}">
                <a16:creationId xmlns:a16="http://schemas.microsoft.com/office/drawing/2014/main" id="{ED5C7C51-8FE6-E89D-D366-6567DF9F3C2A}"/>
              </a:ext>
            </a:extLst>
          </p:cNvPr>
          <p:cNvSpPr>
            <a:spLocks noGrp="1"/>
          </p:cNvSpPr>
          <p:nvPr>
            <p:ph type="sldNum" sz="quarter" idx="12"/>
          </p:nvPr>
        </p:nvSpPr>
        <p:spPr/>
        <p:txBody>
          <a:bodyPr/>
          <a:lstStyle/>
          <a:p>
            <a:fld id="{04FD632E-6E12-495F-857B-5380C0B751E1}" type="slidenum">
              <a:rPr lang="en-GB" smtClean="0"/>
              <a:t>7</a:t>
            </a:fld>
            <a:endParaRPr lang="en-GB"/>
          </a:p>
        </p:txBody>
      </p:sp>
    </p:spTree>
    <p:extLst>
      <p:ext uri="{BB962C8B-B14F-4D97-AF65-F5344CB8AC3E}">
        <p14:creationId xmlns:p14="http://schemas.microsoft.com/office/powerpoint/2010/main" val="3673865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59D3-5C97-9EC4-700F-8CAA778D9F30}"/>
              </a:ext>
            </a:extLst>
          </p:cNvPr>
          <p:cNvSpPr>
            <a:spLocks noGrp="1"/>
          </p:cNvSpPr>
          <p:nvPr>
            <p:ph type="title"/>
          </p:nvPr>
        </p:nvSpPr>
        <p:spPr>
          <a:solidFill>
            <a:schemeClr val="bg1"/>
          </a:solidFill>
        </p:spPr>
        <p:txBody>
          <a:bodyPr>
            <a:normAutofit/>
          </a:bodyPr>
          <a:lstStyle/>
          <a:p>
            <a:r>
              <a:rPr lang="en-US" sz="4000" b="1" dirty="0">
                <a:latin typeface="Arial" panose="020B0604020202020204" pitchFamily="34" charset="0"/>
                <a:cs typeface="Arial" panose="020B0604020202020204" pitchFamily="34" charset="0"/>
              </a:rPr>
              <a:t>Student questions on Turnitin that relate to inclusion</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68349EE-9BF0-3E92-79B3-4053583C794C}"/>
              </a:ext>
            </a:extLst>
          </p:cNvPr>
          <p:cNvSpPr>
            <a:spLocks noGrp="1"/>
          </p:cNvSpPr>
          <p:nvPr>
            <p:ph idx="1"/>
          </p:nvPr>
        </p:nvSpPr>
        <p:spPr>
          <a:xfrm>
            <a:off x="838200" y="1825625"/>
            <a:ext cx="10740528" cy="4351338"/>
          </a:xfrm>
        </p:spPr>
        <p:txBody>
          <a:bodyPr>
            <a:normAutofit fontScale="77500" lnSpcReduction="20000"/>
          </a:bodyPr>
          <a:lstStyle/>
          <a:p>
            <a:pPr>
              <a:lnSpc>
                <a:spcPct val="120000"/>
              </a:lnSpc>
            </a:pPr>
            <a:r>
              <a:rPr lang="en-US" dirty="0">
                <a:latin typeface="Arial" panose="020B0604020202020204" pitchFamily="34" charset="0"/>
                <a:cs typeface="Arial" panose="020B0604020202020204" pitchFamily="34" charset="0"/>
              </a:rPr>
              <a:t>‘I have a high score because English is not my first language, and I can’t change the experts’ words. So will I fail?’</a:t>
            </a:r>
          </a:p>
          <a:p>
            <a:pPr>
              <a:lnSpc>
                <a:spcPct val="120000"/>
              </a:lnSpc>
            </a:pPr>
            <a:r>
              <a:rPr lang="en-US" dirty="0">
                <a:latin typeface="Arial" panose="020B0604020202020204" pitchFamily="34" charset="0"/>
                <a:cs typeface="Arial" panose="020B0604020202020204" pitchFamily="34" charset="0"/>
              </a:rPr>
              <a:t>‘My previous institution said 30% is OK, is that right?’</a:t>
            </a:r>
          </a:p>
          <a:p>
            <a:pPr>
              <a:lnSpc>
                <a:spcPct val="120000"/>
              </a:lnSpc>
            </a:pPr>
            <a:r>
              <a:rPr lang="en-US" dirty="0">
                <a:latin typeface="Arial" panose="020B0604020202020204" pitchFamily="34" charset="0"/>
                <a:cs typeface="Arial" panose="020B0604020202020204" pitchFamily="34" charset="0"/>
              </a:rPr>
              <a:t>‘This match is to another student’s work, but I didn’t work with them. Will I be called a cheat?’</a:t>
            </a:r>
          </a:p>
          <a:p>
            <a:pPr>
              <a:lnSpc>
                <a:spcPct val="120000"/>
              </a:lnSpc>
            </a:pPr>
            <a:r>
              <a:rPr lang="en-US" dirty="0">
                <a:latin typeface="Arial" panose="020B0604020202020204" pitchFamily="34" charset="0"/>
                <a:cs typeface="Arial" panose="020B0604020202020204" pitchFamily="34" charset="0"/>
              </a:rPr>
              <a:t>‘My reference list is matched. How do I paraphrase the reference list?’</a:t>
            </a:r>
          </a:p>
          <a:p>
            <a:pPr>
              <a:lnSpc>
                <a:spcPct val="120000"/>
              </a:lnSpc>
            </a:pPr>
            <a:r>
              <a:rPr lang="en-US" dirty="0">
                <a:latin typeface="Arial" panose="020B0604020202020204" pitchFamily="34" charset="0"/>
                <a:cs typeface="Arial" panose="020B0604020202020204" pitchFamily="34" charset="0"/>
              </a:rPr>
              <a:t>‘My tutor told me to use citations, but they are matched. Should I delete them?’</a:t>
            </a:r>
          </a:p>
          <a:p>
            <a:pPr>
              <a:lnSpc>
                <a:spcPct val="120000"/>
              </a:lnSpc>
            </a:pPr>
            <a:r>
              <a:rPr lang="en-US" dirty="0">
                <a:latin typeface="Arial" panose="020B0604020202020204" pitchFamily="34" charset="0"/>
                <a:cs typeface="Arial" panose="020B0604020202020204" pitchFamily="34" charset="0"/>
              </a:rPr>
              <a:t>‘How do I paraphrase the names of </a:t>
            </a:r>
            <a:r>
              <a:rPr lang="en-US" dirty="0" err="1">
                <a:latin typeface="Arial" panose="020B0604020202020204" pitchFamily="34" charset="0"/>
                <a:cs typeface="Arial" panose="020B0604020202020204" pitchFamily="34" charset="0"/>
              </a:rPr>
              <a:t>organisations</a:t>
            </a:r>
            <a:r>
              <a:rPr lang="en-US" dirty="0">
                <a:latin typeface="Arial" panose="020B0604020202020204" pitchFamily="34" charset="0"/>
                <a:cs typeface="Arial" panose="020B0604020202020204" pitchFamily="34" charset="0"/>
              </a:rPr>
              <a:t> that are matched like World Health </a:t>
            </a:r>
            <a:r>
              <a:rPr lang="en-US" dirty="0" err="1">
                <a:latin typeface="Arial" panose="020B0604020202020204" pitchFamily="34" charset="0"/>
                <a:cs typeface="Arial" panose="020B0604020202020204" pitchFamily="34" charset="0"/>
              </a:rPr>
              <a:t>Organisation</a:t>
            </a:r>
            <a:r>
              <a:rPr lang="en-US" dirty="0">
                <a:latin typeface="Arial" panose="020B0604020202020204" pitchFamily="34" charset="0"/>
                <a:cs typeface="Arial" panose="020B0604020202020204" pitchFamily="34" charset="0"/>
              </a:rPr>
              <a:t>?’</a:t>
            </a:r>
          </a:p>
          <a:p>
            <a:pPr>
              <a:lnSpc>
                <a:spcPct val="120000"/>
              </a:lnSpc>
            </a:pPr>
            <a:r>
              <a:rPr lang="en-US" dirty="0">
                <a:latin typeface="Arial" panose="020B0604020202020204" pitchFamily="34" charset="0"/>
                <a:cs typeface="Arial" panose="020B0604020202020204" pitchFamily="34" charset="0"/>
              </a:rPr>
              <a:t>‘I have to include appendices, but this gives me a 40% match. What do I do?’</a:t>
            </a:r>
          </a:p>
          <a:p>
            <a:endParaRPr lang="en-US" dirty="0">
              <a:latin typeface="Arial" panose="020B060402020202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FC645C1D-E458-F19F-8AF5-C60380A1C269}"/>
              </a:ext>
            </a:extLst>
          </p:cNvPr>
          <p:cNvSpPr>
            <a:spLocks noGrp="1"/>
          </p:cNvSpPr>
          <p:nvPr>
            <p:ph type="sldNum" sz="quarter" idx="12"/>
          </p:nvPr>
        </p:nvSpPr>
        <p:spPr/>
        <p:txBody>
          <a:bodyPr/>
          <a:lstStyle/>
          <a:p>
            <a:fld id="{04FD632E-6E12-495F-857B-5380C0B751E1}" type="slidenum">
              <a:rPr lang="en-GB" smtClean="0"/>
              <a:t>8</a:t>
            </a:fld>
            <a:endParaRPr lang="en-GB"/>
          </a:p>
        </p:txBody>
      </p:sp>
    </p:spTree>
    <p:extLst>
      <p:ext uri="{BB962C8B-B14F-4D97-AF65-F5344CB8AC3E}">
        <p14:creationId xmlns:p14="http://schemas.microsoft.com/office/powerpoint/2010/main" val="2945721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59D3-5C97-9EC4-700F-8CAA778D9F30}"/>
              </a:ext>
            </a:extLst>
          </p:cNvPr>
          <p:cNvSpPr>
            <a:spLocks noGrp="1"/>
          </p:cNvSpPr>
          <p:nvPr>
            <p:ph type="title"/>
          </p:nvPr>
        </p:nvSpPr>
        <p:spPr>
          <a:solidFill>
            <a:schemeClr val="bg1"/>
          </a:solidFill>
        </p:spPr>
        <p:txBody>
          <a:bodyPr>
            <a:normAutofit/>
          </a:bodyPr>
          <a:lstStyle/>
          <a:p>
            <a:r>
              <a:rPr lang="en-US" sz="4000" b="1" dirty="0">
                <a:latin typeface="Arial" panose="020B0604020202020204" pitchFamily="34" charset="0"/>
                <a:cs typeface="Arial" panose="020B0604020202020204" pitchFamily="34" charset="0"/>
              </a:rPr>
              <a:t>Recommendations for responses to these student questions</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68349EE-9BF0-3E92-79B3-4053583C794C}"/>
              </a:ext>
            </a:extLst>
          </p:cNvPr>
          <p:cNvSpPr>
            <a:spLocks noGrp="1"/>
          </p:cNvSpPr>
          <p:nvPr>
            <p:ph idx="1"/>
          </p:nvPr>
        </p:nvSpPr>
        <p:spPr>
          <a:xfrm>
            <a:off x="838200" y="1956121"/>
            <a:ext cx="10740528" cy="4220841"/>
          </a:xfrm>
        </p:spPr>
        <p:txBody>
          <a:bodyPr>
            <a:normAutofit/>
          </a:bodyPr>
          <a:lstStyle/>
          <a:p>
            <a:r>
              <a:rPr lang="en-US" dirty="0">
                <a:latin typeface="Arial" panose="020B0604020202020204" pitchFamily="34" charset="0"/>
                <a:cs typeface="Arial" panose="020B0604020202020204" pitchFamily="34" charset="0"/>
              </a:rPr>
              <a:t>Reflect on the student perceptions and problems</a:t>
            </a:r>
          </a:p>
          <a:p>
            <a:r>
              <a:rPr lang="en-US" dirty="0">
                <a:latin typeface="Arial" panose="020B0604020202020204" pitchFamily="34" charset="0"/>
                <a:cs typeface="Arial" panose="020B0604020202020204" pitchFamily="34" charset="0"/>
              </a:rPr>
              <a:t>Debunk some of the myths around Turnitin reports</a:t>
            </a:r>
          </a:p>
          <a:p>
            <a:r>
              <a:rPr lang="en-US" dirty="0">
                <a:latin typeface="Arial" panose="020B0604020202020204" pitchFamily="34" charset="0"/>
                <a:cs typeface="Arial" panose="020B0604020202020204" pitchFamily="34" charset="0"/>
              </a:rPr>
              <a:t>Provide formative opportunities to use, </a:t>
            </a:r>
            <a:r>
              <a:rPr lang="en-US" dirty="0" err="1">
                <a:latin typeface="Arial" panose="020B0604020202020204" pitchFamily="34" charset="0"/>
                <a:cs typeface="Arial" panose="020B0604020202020204" pitchFamily="34" charset="0"/>
              </a:rPr>
              <a:t>practise</a:t>
            </a:r>
            <a:r>
              <a:rPr lang="en-US" dirty="0">
                <a:latin typeface="Arial" panose="020B0604020202020204" pitchFamily="34" charset="0"/>
                <a:cs typeface="Arial" panose="020B0604020202020204" pitchFamily="34" charset="0"/>
              </a:rPr>
              <a:t> and interpret Turnitin effectively</a:t>
            </a:r>
          </a:p>
          <a:p>
            <a:r>
              <a:rPr lang="en-US" dirty="0">
                <a:latin typeface="Arial" panose="020B0604020202020204" pitchFamily="34" charset="0"/>
                <a:cs typeface="Arial" panose="020B0604020202020204" pitchFamily="34" charset="0"/>
              </a:rPr>
              <a:t>Show students that some matches are OK, while some may not be</a:t>
            </a:r>
          </a:p>
          <a:p>
            <a:r>
              <a:rPr lang="en-US" dirty="0">
                <a:latin typeface="Arial" panose="020B0604020202020204" pitchFamily="34" charset="0"/>
                <a:cs typeface="Arial" panose="020B0604020202020204" pitchFamily="34" charset="0"/>
              </a:rPr>
              <a:t>Help students avoid fixating on overall similarity and encourage them to gain confidence in their writing</a:t>
            </a:r>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B4BD1A1-A198-A7B0-89C3-ECE5374BA7AC}"/>
              </a:ext>
            </a:extLst>
          </p:cNvPr>
          <p:cNvSpPr>
            <a:spLocks noGrp="1"/>
          </p:cNvSpPr>
          <p:nvPr>
            <p:ph type="sldNum" sz="quarter" idx="12"/>
          </p:nvPr>
        </p:nvSpPr>
        <p:spPr/>
        <p:txBody>
          <a:bodyPr/>
          <a:lstStyle/>
          <a:p>
            <a:fld id="{04FD632E-6E12-495F-857B-5380C0B751E1}" type="slidenum">
              <a:rPr lang="en-GB" smtClean="0"/>
              <a:t>9</a:t>
            </a:fld>
            <a:endParaRPr lang="en-GB"/>
          </a:p>
        </p:txBody>
      </p:sp>
    </p:spTree>
    <p:extLst>
      <p:ext uri="{BB962C8B-B14F-4D97-AF65-F5344CB8AC3E}">
        <p14:creationId xmlns:p14="http://schemas.microsoft.com/office/powerpoint/2010/main" val="3023490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1066</TotalTime>
  <Words>1258</Words>
  <Application>Microsoft Office PowerPoint</Application>
  <PresentationFormat>Widescreen</PresentationFormat>
  <Paragraphs>157</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  Improving student learning by combining accessibility/inclusion with academic integrity</vt:lpstr>
      <vt:lpstr>What do we need to know about Turnitin?</vt:lpstr>
      <vt:lpstr>PowerPoint Presentation</vt:lpstr>
      <vt:lpstr>PowerPoint Presentation</vt:lpstr>
      <vt:lpstr>How does colour vision deficiency impact the appearance of colour?</vt:lpstr>
      <vt:lpstr>Recommendations about colours on Turnitin</vt:lpstr>
      <vt:lpstr>What are the other inclusion issues with Turnitin?</vt:lpstr>
      <vt:lpstr>Student questions on Turnitin that relate to inclusion</vt:lpstr>
      <vt:lpstr>Recommendations for responses to these student questions</vt:lpstr>
      <vt:lpstr>Debunking myths: Is overall similarity equivalent to a plagiarism score?</vt:lpstr>
      <vt:lpstr>Debunking other myths</vt:lpstr>
      <vt:lpstr>How can staff use Turnitin inclusively?</vt:lpstr>
      <vt:lpstr>OK – acceptable/expected        NOT OK- problematic            good practice</vt:lpstr>
      <vt:lpstr>Matches that are ok: acceptable, expected or good practice </vt:lpstr>
      <vt:lpstr>Title page, table of contents, templates</vt:lpstr>
      <vt:lpstr>Quotations (properly formatted) with citation</vt:lpstr>
      <vt:lpstr>Standard academic phrases</vt:lpstr>
      <vt:lpstr>Small matches, matches to citation</vt:lpstr>
      <vt:lpstr>Reference list</vt:lpstr>
      <vt:lpstr>Matches that are not ok: problematic copying </vt:lpstr>
      <vt:lpstr>Copied and pasted</vt:lpstr>
      <vt:lpstr>Secondary citation</vt:lpstr>
      <vt:lpstr>Insufficient paraphrasing</vt:lpstr>
      <vt:lpstr>Checklist for good practice and to avoid problems indicated by Turnitin- advice to give to students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student learning by combining accessibility/inclusion with academic integrity</dc:title>
  <dc:creator>Mary Davis</dc:creator>
  <cp:lastModifiedBy>Mary Davis</cp:lastModifiedBy>
  <cp:revision>28</cp:revision>
  <dcterms:created xsi:type="dcterms:W3CDTF">2022-07-27T12:11:07Z</dcterms:created>
  <dcterms:modified xsi:type="dcterms:W3CDTF">2022-08-25T10:53:22Z</dcterms:modified>
</cp:coreProperties>
</file>