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notesMasterIdLst>
    <p:notesMasterId r:id="rId13"/>
  </p:notesMasterIdLst>
  <p:sldIdLst>
    <p:sldId id="285" r:id="rId6"/>
    <p:sldId id="286" r:id="rId7"/>
    <p:sldId id="287" r:id="rId8"/>
    <p:sldId id="288" r:id="rId9"/>
    <p:sldId id="289" r:id="rId10"/>
    <p:sldId id="290" r:id="rId11"/>
    <p:sldId id="291" r:id="rId12"/>
  </p:sldIdLst>
  <p:sldSz cx="9144000" cy="6858000" type="screen4x3"/>
  <p:notesSz cx="6797675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5520"/>
    <a:srgbClr val="16273B"/>
    <a:srgbClr val="00192C"/>
    <a:srgbClr val="60B8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75" autoAdjust="0"/>
  </p:normalViewPr>
  <p:slideViewPr>
    <p:cSldViewPr snapToGrid="0" snapToObjects="1" showGuides="1">
      <p:cViewPr varScale="1">
        <p:scale>
          <a:sx n="70" d="100"/>
          <a:sy n="70" d="100"/>
        </p:scale>
        <p:origin x="510" y="54"/>
      </p:cViewPr>
      <p:guideLst>
        <p:guide orient="horz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B76F72A-2C37-4FD2-BC3B-621802888597}" type="doc">
      <dgm:prSet loTypeId="urn:microsoft.com/office/officeart/2005/8/layout/radial3" loCatId="cycle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EAF19E4E-82A9-4497-8A3D-B8A64BFE9C17}">
      <dgm:prSet phldrT="[Text]"/>
      <dgm:spPr/>
      <dgm:t>
        <a:bodyPr/>
        <a:lstStyle/>
        <a:p>
          <a:r>
            <a:rPr lang="en-GB" b="1" dirty="0"/>
            <a:t>Communicate</a:t>
          </a:r>
        </a:p>
      </dgm:t>
    </dgm:pt>
    <dgm:pt modelId="{E58AE1EA-2C4E-4561-9D61-B70552A2DECC}" type="parTrans" cxnId="{A75B4480-DCE6-4771-8738-47CC20187713}">
      <dgm:prSet/>
      <dgm:spPr/>
      <dgm:t>
        <a:bodyPr/>
        <a:lstStyle/>
        <a:p>
          <a:endParaRPr lang="en-GB"/>
        </a:p>
      </dgm:t>
    </dgm:pt>
    <dgm:pt modelId="{086CB884-80B1-4664-82DA-BEC09814ECBA}" type="sibTrans" cxnId="{A75B4480-DCE6-4771-8738-47CC20187713}">
      <dgm:prSet/>
      <dgm:spPr/>
      <dgm:t>
        <a:bodyPr/>
        <a:lstStyle/>
        <a:p>
          <a:endParaRPr lang="en-GB"/>
        </a:p>
      </dgm:t>
    </dgm:pt>
    <dgm:pt modelId="{3D71B8D1-6306-44EF-8AA7-EE37FDF951A0}">
      <dgm:prSet phldrT="[Text]"/>
      <dgm:spPr/>
      <dgm:t>
        <a:bodyPr/>
        <a:lstStyle/>
        <a:p>
          <a:r>
            <a:rPr lang="en-GB"/>
            <a:t>Clear</a:t>
          </a:r>
        </a:p>
      </dgm:t>
    </dgm:pt>
    <dgm:pt modelId="{E9930038-F5E1-44FD-BF4A-8B78300C6F01}" type="parTrans" cxnId="{C37B4D5C-3CAA-43FF-86D6-79C96F470E60}">
      <dgm:prSet/>
      <dgm:spPr/>
      <dgm:t>
        <a:bodyPr/>
        <a:lstStyle/>
        <a:p>
          <a:endParaRPr lang="en-GB"/>
        </a:p>
      </dgm:t>
    </dgm:pt>
    <dgm:pt modelId="{EEB4B191-CD42-4465-AE94-B9C397205B04}" type="sibTrans" cxnId="{C37B4D5C-3CAA-43FF-86D6-79C96F470E60}">
      <dgm:prSet/>
      <dgm:spPr/>
      <dgm:t>
        <a:bodyPr/>
        <a:lstStyle/>
        <a:p>
          <a:endParaRPr lang="en-GB"/>
        </a:p>
      </dgm:t>
    </dgm:pt>
    <dgm:pt modelId="{262B7992-F6AB-4B9F-BC0C-CA9112F5BB76}">
      <dgm:prSet phldrT="[Text]"/>
      <dgm:spPr/>
      <dgm:t>
        <a:bodyPr/>
        <a:lstStyle/>
        <a:p>
          <a:r>
            <a:rPr lang="en-GB"/>
            <a:t>Useful</a:t>
          </a:r>
        </a:p>
      </dgm:t>
    </dgm:pt>
    <dgm:pt modelId="{6BE9F7EC-CE98-4B10-A503-D2D987038E88}" type="parTrans" cxnId="{87CB6655-4F5B-4092-8BDE-40E826FFA1F4}">
      <dgm:prSet/>
      <dgm:spPr/>
      <dgm:t>
        <a:bodyPr/>
        <a:lstStyle/>
        <a:p>
          <a:endParaRPr lang="en-GB"/>
        </a:p>
      </dgm:t>
    </dgm:pt>
    <dgm:pt modelId="{6943214E-FC8D-48E4-A9DD-DDF7DF2E17F4}" type="sibTrans" cxnId="{87CB6655-4F5B-4092-8BDE-40E826FFA1F4}">
      <dgm:prSet/>
      <dgm:spPr/>
      <dgm:t>
        <a:bodyPr/>
        <a:lstStyle/>
        <a:p>
          <a:endParaRPr lang="en-GB"/>
        </a:p>
      </dgm:t>
    </dgm:pt>
    <dgm:pt modelId="{BA803706-41D2-427E-98E9-50AAD8761A7F}">
      <dgm:prSet phldrT="[Text]"/>
      <dgm:spPr/>
      <dgm:t>
        <a:bodyPr/>
        <a:lstStyle/>
        <a:p>
          <a:r>
            <a:rPr lang="en-GB"/>
            <a:t>Timely</a:t>
          </a:r>
        </a:p>
      </dgm:t>
    </dgm:pt>
    <dgm:pt modelId="{49A620D0-2EE2-4C4B-B172-A3B5F7A2B921}" type="parTrans" cxnId="{A4712C1C-B236-4508-9BA6-879CB72B6F8B}">
      <dgm:prSet/>
      <dgm:spPr/>
      <dgm:t>
        <a:bodyPr/>
        <a:lstStyle/>
        <a:p>
          <a:endParaRPr lang="en-GB"/>
        </a:p>
      </dgm:t>
    </dgm:pt>
    <dgm:pt modelId="{B05CB703-F317-4519-A17D-86612BE92A54}" type="sibTrans" cxnId="{A4712C1C-B236-4508-9BA6-879CB72B6F8B}">
      <dgm:prSet/>
      <dgm:spPr/>
      <dgm:t>
        <a:bodyPr/>
        <a:lstStyle/>
        <a:p>
          <a:endParaRPr lang="en-GB"/>
        </a:p>
      </dgm:t>
    </dgm:pt>
    <dgm:pt modelId="{945BF6CF-CE93-4FB7-AEF3-A6981674C2DF}">
      <dgm:prSet phldrT="[Text]"/>
      <dgm:spPr/>
      <dgm:t>
        <a:bodyPr/>
        <a:lstStyle/>
        <a:p>
          <a:r>
            <a:rPr lang="en-GB"/>
            <a:t>Accessible</a:t>
          </a:r>
        </a:p>
      </dgm:t>
    </dgm:pt>
    <dgm:pt modelId="{CA42AC81-D633-4CD7-8456-C4713AE7AFC5}" type="parTrans" cxnId="{4A31E5EE-7D70-4F01-A113-531D5B7E9D8B}">
      <dgm:prSet/>
      <dgm:spPr/>
      <dgm:t>
        <a:bodyPr/>
        <a:lstStyle/>
        <a:p>
          <a:endParaRPr lang="en-GB"/>
        </a:p>
      </dgm:t>
    </dgm:pt>
    <dgm:pt modelId="{D0362F7A-AFBE-4749-94F5-615AF11AFE68}" type="sibTrans" cxnId="{4A31E5EE-7D70-4F01-A113-531D5B7E9D8B}">
      <dgm:prSet/>
      <dgm:spPr/>
      <dgm:t>
        <a:bodyPr/>
        <a:lstStyle/>
        <a:p>
          <a:endParaRPr lang="en-GB"/>
        </a:p>
      </dgm:t>
    </dgm:pt>
    <dgm:pt modelId="{10C94CBE-5323-4AFF-9F7D-34B57FD3B89D}">
      <dgm:prSet phldrT="[Text]"/>
      <dgm:spPr/>
      <dgm:t>
        <a:bodyPr/>
        <a:lstStyle/>
        <a:p>
          <a:r>
            <a:rPr lang="en-GB"/>
            <a:t>Fair</a:t>
          </a:r>
        </a:p>
      </dgm:t>
    </dgm:pt>
    <dgm:pt modelId="{C3C6B7D3-396E-43F3-BFBA-2D9F7D5D201B}" type="parTrans" cxnId="{ADE87677-35E1-4651-9299-11DCBA7C0844}">
      <dgm:prSet/>
      <dgm:spPr/>
      <dgm:t>
        <a:bodyPr/>
        <a:lstStyle/>
        <a:p>
          <a:endParaRPr lang="en-GB"/>
        </a:p>
      </dgm:t>
    </dgm:pt>
    <dgm:pt modelId="{BC68B386-9AA4-4011-9A85-45783F29312C}" type="sibTrans" cxnId="{ADE87677-35E1-4651-9299-11DCBA7C0844}">
      <dgm:prSet/>
      <dgm:spPr/>
      <dgm:t>
        <a:bodyPr/>
        <a:lstStyle/>
        <a:p>
          <a:endParaRPr lang="en-GB"/>
        </a:p>
      </dgm:t>
    </dgm:pt>
    <dgm:pt modelId="{412A80EA-0793-449D-8007-5FCF5FF85987}" type="pres">
      <dgm:prSet presAssocID="{4B76F72A-2C37-4FD2-BC3B-621802888597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90F57877-89B7-4591-8A6F-B62C76658C38}" type="pres">
      <dgm:prSet presAssocID="{4B76F72A-2C37-4FD2-BC3B-621802888597}" presName="radial" presStyleCnt="0">
        <dgm:presLayoutVars>
          <dgm:animLvl val="ctr"/>
        </dgm:presLayoutVars>
      </dgm:prSet>
      <dgm:spPr/>
    </dgm:pt>
    <dgm:pt modelId="{AEBCA010-F843-4DE7-B376-F08ECA3A335E}" type="pres">
      <dgm:prSet presAssocID="{EAF19E4E-82A9-4497-8A3D-B8A64BFE9C17}" presName="centerShape" presStyleLbl="vennNode1" presStyleIdx="0" presStyleCnt="6" custScaleX="163292" custScaleY="151263"/>
      <dgm:spPr/>
      <dgm:t>
        <a:bodyPr/>
        <a:lstStyle/>
        <a:p>
          <a:endParaRPr lang="en-GB"/>
        </a:p>
      </dgm:t>
    </dgm:pt>
    <dgm:pt modelId="{7766D661-79AB-4F3A-9FA9-081FAF9A193B}" type="pres">
      <dgm:prSet presAssocID="{3D71B8D1-6306-44EF-8AA7-EE37FDF951A0}" presName="node" presStyleLbl="vennNode1" presStyleIdx="1" presStyleCnt="6" custScaleX="198567" custScaleY="20533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666DC15-972B-4E0F-97B5-5A03CE8D8D2E}" type="pres">
      <dgm:prSet presAssocID="{10C94CBE-5323-4AFF-9F7D-34B57FD3B89D}" presName="node" presStyleLbl="vennNode1" presStyleIdx="2" presStyleCnt="6" custScaleX="198567" custScaleY="205337" custRadScaleRad="99395" custRadScaleInc="-15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E0D8242-FD7A-40CE-A4EE-38F2961CF4C2}" type="pres">
      <dgm:prSet presAssocID="{262B7992-F6AB-4B9F-BC0C-CA9112F5BB76}" presName="node" presStyleLbl="vennNode1" presStyleIdx="3" presStyleCnt="6" custScaleX="192956" custScaleY="19592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B66B36E-FF93-4E49-800C-46CD49CD0F71}" type="pres">
      <dgm:prSet presAssocID="{BA803706-41D2-427E-98E9-50AAD8761A7F}" presName="node" presStyleLbl="vennNode1" presStyleIdx="4" presStyleCnt="6" custScaleX="189389" custScaleY="19090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1C17E98-E3BA-4771-9C81-E954F91CBBF3}" type="pres">
      <dgm:prSet presAssocID="{945BF6CF-CE93-4FB7-AEF3-A6981674C2DF}" presName="node" presStyleLbl="vennNode1" presStyleIdx="5" presStyleCnt="6" custScaleX="193532" custScaleY="20580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4A31E5EE-7D70-4F01-A113-531D5B7E9D8B}" srcId="{EAF19E4E-82A9-4497-8A3D-B8A64BFE9C17}" destId="{945BF6CF-CE93-4FB7-AEF3-A6981674C2DF}" srcOrd="4" destOrd="0" parTransId="{CA42AC81-D633-4CD7-8456-C4713AE7AFC5}" sibTransId="{D0362F7A-AFBE-4749-94F5-615AF11AFE68}"/>
    <dgm:cxn modelId="{ADE87677-35E1-4651-9299-11DCBA7C0844}" srcId="{EAF19E4E-82A9-4497-8A3D-B8A64BFE9C17}" destId="{10C94CBE-5323-4AFF-9F7D-34B57FD3B89D}" srcOrd="1" destOrd="0" parTransId="{C3C6B7D3-396E-43F3-BFBA-2D9F7D5D201B}" sibTransId="{BC68B386-9AA4-4011-9A85-45783F29312C}"/>
    <dgm:cxn modelId="{A75B4480-DCE6-4771-8738-47CC20187713}" srcId="{4B76F72A-2C37-4FD2-BC3B-621802888597}" destId="{EAF19E4E-82A9-4497-8A3D-B8A64BFE9C17}" srcOrd="0" destOrd="0" parTransId="{E58AE1EA-2C4E-4561-9D61-B70552A2DECC}" sibTransId="{086CB884-80B1-4664-82DA-BEC09814ECBA}"/>
    <dgm:cxn modelId="{C37B4D5C-3CAA-43FF-86D6-79C96F470E60}" srcId="{EAF19E4E-82A9-4497-8A3D-B8A64BFE9C17}" destId="{3D71B8D1-6306-44EF-8AA7-EE37FDF951A0}" srcOrd="0" destOrd="0" parTransId="{E9930038-F5E1-44FD-BF4A-8B78300C6F01}" sibTransId="{EEB4B191-CD42-4465-AE94-B9C397205B04}"/>
    <dgm:cxn modelId="{87CB6655-4F5B-4092-8BDE-40E826FFA1F4}" srcId="{EAF19E4E-82A9-4497-8A3D-B8A64BFE9C17}" destId="{262B7992-F6AB-4B9F-BC0C-CA9112F5BB76}" srcOrd="2" destOrd="0" parTransId="{6BE9F7EC-CE98-4B10-A503-D2D987038E88}" sibTransId="{6943214E-FC8D-48E4-A9DD-DDF7DF2E17F4}"/>
    <dgm:cxn modelId="{2FC5B59F-6FD9-4299-9990-A26F1F0ED2AC}" type="presOf" srcId="{262B7992-F6AB-4B9F-BC0C-CA9112F5BB76}" destId="{7E0D8242-FD7A-40CE-A4EE-38F2961CF4C2}" srcOrd="0" destOrd="0" presId="urn:microsoft.com/office/officeart/2005/8/layout/radial3"/>
    <dgm:cxn modelId="{1301D1A5-2C40-4733-B20A-CD8C6724353F}" type="presOf" srcId="{BA803706-41D2-427E-98E9-50AAD8761A7F}" destId="{FB66B36E-FF93-4E49-800C-46CD49CD0F71}" srcOrd="0" destOrd="0" presId="urn:microsoft.com/office/officeart/2005/8/layout/radial3"/>
    <dgm:cxn modelId="{38BDEA46-FE87-499B-A006-28E71E9A10B4}" type="presOf" srcId="{EAF19E4E-82A9-4497-8A3D-B8A64BFE9C17}" destId="{AEBCA010-F843-4DE7-B376-F08ECA3A335E}" srcOrd="0" destOrd="0" presId="urn:microsoft.com/office/officeart/2005/8/layout/radial3"/>
    <dgm:cxn modelId="{BED530F0-6E72-4FA1-A432-542F9955F275}" type="presOf" srcId="{4B76F72A-2C37-4FD2-BC3B-621802888597}" destId="{412A80EA-0793-449D-8007-5FCF5FF85987}" srcOrd="0" destOrd="0" presId="urn:microsoft.com/office/officeart/2005/8/layout/radial3"/>
    <dgm:cxn modelId="{E362AD2C-B1F1-49F8-B3B9-955B7D95C882}" type="presOf" srcId="{945BF6CF-CE93-4FB7-AEF3-A6981674C2DF}" destId="{41C17E98-E3BA-4771-9C81-E954F91CBBF3}" srcOrd="0" destOrd="0" presId="urn:microsoft.com/office/officeart/2005/8/layout/radial3"/>
    <dgm:cxn modelId="{A4712C1C-B236-4508-9BA6-879CB72B6F8B}" srcId="{EAF19E4E-82A9-4497-8A3D-B8A64BFE9C17}" destId="{BA803706-41D2-427E-98E9-50AAD8761A7F}" srcOrd="3" destOrd="0" parTransId="{49A620D0-2EE2-4C4B-B172-A3B5F7A2B921}" sibTransId="{B05CB703-F317-4519-A17D-86612BE92A54}"/>
    <dgm:cxn modelId="{C44627EB-FF5C-4C78-BFA1-2A1CB1DA2EC2}" type="presOf" srcId="{10C94CBE-5323-4AFF-9F7D-34B57FD3B89D}" destId="{A666DC15-972B-4E0F-97B5-5A03CE8D8D2E}" srcOrd="0" destOrd="0" presId="urn:microsoft.com/office/officeart/2005/8/layout/radial3"/>
    <dgm:cxn modelId="{A225BD37-28F8-4C06-8CB0-8EFE123792E5}" type="presOf" srcId="{3D71B8D1-6306-44EF-8AA7-EE37FDF951A0}" destId="{7766D661-79AB-4F3A-9FA9-081FAF9A193B}" srcOrd="0" destOrd="0" presId="urn:microsoft.com/office/officeart/2005/8/layout/radial3"/>
    <dgm:cxn modelId="{5053F418-A949-4B72-8C6C-E33F814ABFA9}" type="presParOf" srcId="{412A80EA-0793-449D-8007-5FCF5FF85987}" destId="{90F57877-89B7-4591-8A6F-B62C76658C38}" srcOrd="0" destOrd="0" presId="urn:microsoft.com/office/officeart/2005/8/layout/radial3"/>
    <dgm:cxn modelId="{11EF49C1-5764-41FB-B93A-78C3E2BE0B6F}" type="presParOf" srcId="{90F57877-89B7-4591-8A6F-B62C76658C38}" destId="{AEBCA010-F843-4DE7-B376-F08ECA3A335E}" srcOrd="0" destOrd="0" presId="urn:microsoft.com/office/officeart/2005/8/layout/radial3"/>
    <dgm:cxn modelId="{17434740-18FC-47F4-8849-E9432B460151}" type="presParOf" srcId="{90F57877-89B7-4591-8A6F-B62C76658C38}" destId="{7766D661-79AB-4F3A-9FA9-081FAF9A193B}" srcOrd="1" destOrd="0" presId="urn:microsoft.com/office/officeart/2005/8/layout/radial3"/>
    <dgm:cxn modelId="{99AAA24A-8993-436B-83A8-F05D548EB547}" type="presParOf" srcId="{90F57877-89B7-4591-8A6F-B62C76658C38}" destId="{A666DC15-972B-4E0F-97B5-5A03CE8D8D2E}" srcOrd="2" destOrd="0" presId="urn:microsoft.com/office/officeart/2005/8/layout/radial3"/>
    <dgm:cxn modelId="{69228A53-E028-478A-9E77-7F9AF92A7B59}" type="presParOf" srcId="{90F57877-89B7-4591-8A6F-B62C76658C38}" destId="{7E0D8242-FD7A-40CE-A4EE-38F2961CF4C2}" srcOrd="3" destOrd="0" presId="urn:microsoft.com/office/officeart/2005/8/layout/radial3"/>
    <dgm:cxn modelId="{E7C5555F-3203-43EB-B563-05A929B1DEB3}" type="presParOf" srcId="{90F57877-89B7-4591-8A6F-B62C76658C38}" destId="{FB66B36E-FF93-4E49-800C-46CD49CD0F71}" srcOrd="4" destOrd="0" presId="urn:microsoft.com/office/officeart/2005/8/layout/radial3"/>
    <dgm:cxn modelId="{3A7DF465-C629-4534-83AB-8C1C983A9B5B}" type="presParOf" srcId="{90F57877-89B7-4591-8A6F-B62C76658C38}" destId="{41C17E98-E3BA-4771-9C81-E954F91CBBF3}" srcOrd="5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BCA010-F843-4DE7-B376-F08ECA3A335E}">
      <dsp:nvSpPr>
        <dsp:cNvPr id="0" name=""/>
        <dsp:cNvSpPr/>
      </dsp:nvSpPr>
      <dsp:spPr>
        <a:xfrm>
          <a:off x="1972914" y="486401"/>
          <a:ext cx="4251001" cy="3937848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900" b="1" kern="1200" dirty="0"/>
            <a:t>Communicate</a:t>
          </a:r>
        </a:p>
      </dsp:txBody>
      <dsp:txXfrm>
        <a:off x="2595459" y="1063085"/>
        <a:ext cx="3005911" cy="2784480"/>
      </dsp:txXfrm>
    </dsp:sp>
    <dsp:sp modelId="{7766D661-79AB-4F3A-9FA9-081FAF9A193B}">
      <dsp:nvSpPr>
        <dsp:cNvPr id="0" name=""/>
        <dsp:cNvSpPr/>
      </dsp:nvSpPr>
      <dsp:spPr>
        <a:xfrm>
          <a:off x="2806085" y="-574619"/>
          <a:ext cx="2584659" cy="2672782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-1986775"/>
                <a:satOff val="7962"/>
                <a:lumOff val="1726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alpha val="50000"/>
                <a:hueOff val="-1986775"/>
                <a:satOff val="7962"/>
                <a:lumOff val="1726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100" kern="1200"/>
            <a:t>Clear</a:t>
          </a:r>
        </a:p>
      </dsp:txBody>
      <dsp:txXfrm>
        <a:off x="3184600" y="-183199"/>
        <a:ext cx="1827629" cy="1889942"/>
      </dsp:txXfrm>
    </dsp:sp>
    <dsp:sp modelId="{A666DC15-972B-4E0F-97B5-5A03CE8D8D2E}">
      <dsp:nvSpPr>
        <dsp:cNvPr id="0" name=""/>
        <dsp:cNvSpPr/>
      </dsp:nvSpPr>
      <dsp:spPr>
        <a:xfrm>
          <a:off x="4405978" y="595606"/>
          <a:ext cx="2584659" cy="2672782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-3973551"/>
                <a:satOff val="15924"/>
                <a:lumOff val="3451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alpha val="50000"/>
                <a:hueOff val="-3973551"/>
                <a:satOff val="15924"/>
                <a:lumOff val="3451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100" kern="1200"/>
            <a:t>Fair</a:t>
          </a:r>
        </a:p>
      </dsp:txBody>
      <dsp:txXfrm>
        <a:off x="4784493" y="987026"/>
        <a:ext cx="1827629" cy="1889942"/>
      </dsp:txXfrm>
    </dsp:sp>
    <dsp:sp modelId="{7E0D8242-FD7A-40CE-A4EE-38F2961CF4C2}">
      <dsp:nvSpPr>
        <dsp:cNvPr id="0" name=""/>
        <dsp:cNvSpPr/>
      </dsp:nvSpPr>
      <dsp:spPr>
        <a:xfrm>
          <a:off x="3838050" y="2550299"/>
          <a:ext cx="2511624" cy="2550283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-5960326"/>
                <a:satOff val="23887"/>
                <a:lumOff val="5177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alpha val="50000"/>
                <a:hueOff val="-5960326"/>
                <a:satOff val="23887"/>
                <a:lumOff val="5177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100" kern="1200"/>
            <a:t>Useful</a:t>
          </a:r>
        </a:p>
      </dsp:txBody>
      <dsp:txXfrm>
        <a:off x="4205869" y="2923779"/>
        <a:ext cx="1775986" cy="1803323"/>
      </dsp:txXfrm>
    </dsp:sp>
    <dsp:sp modelId="{FB66B36E-FF93-4E49-800C-46CD49CD0F71}">
      <dsp:nvSpPr>
        <dsp:cNvPr id="0" name=""/>
        <dsp:cNvSpPr/>
      </dsp:nvSpPr>
      <dsp:spPr>
        <a:xfrm>
          <a:off x="1870371" y="2582997"/>
          <a:ext cx="2465193" cy="2484888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-7947101"/>
                <a:satOff val="31849"/>
                <a:lumOff val="6902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alpha val="50000"/>
                <a:hueOff val="-7947101"/>
                <a:satOff val="31849"/>
                <a:lumOff val="6902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100" kern="1200"/>
            <a:t>Timely</a:t>
          </a:r>
        </a:p>
      </dsp:txBody>
      <dsp:txXfrm>
        <a:off x="2231390" y="2946900"/>
        <a:ext cx="1743155" cy="1757082"/>
      </dsp:txXfrm>
    </dsp:sp>
    <dsp:sp modelId="{41C17E98-E3BA-4771-9C81-E954F91CBBF3}">
      <dsp:nvSpPr>
        <dsp:cNvPr id="0" name=""/>
        <dsp:cNvSpPr/>
      </dsp:nvSpPr>
      <dsp:spPr>
        <a:xfrm>
          <a:off x="1228188" y="592565"/>
          <a:ext cx="2519121" cy="2678847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-9933876"/>
                <a:satOff val="39811"/>
                <a:lumOff val="8628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alpha val="50000"/>
                <a:hueOff val="-9933876"/>
                <a:satOff val="39811"/>
                <a:lumOff val="8628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100" kern="1200"/>
            <a:t>Accessible</a:t>
          </a:r>
        </a:p>
      </dsp:txBody>
      <dsp:txXfrm>
        <a:off x="1597105" y="984873"/>
        <a:ext cx="1781287" cy="18942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722BDC-1172-4C50-A818-9E40B5E78D4F}" type="datetimeFigureOut">
              <a:rPr lang="en-GB" smtClean="0"/>
              <a:t>23/04/2018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B1DAB0-0439-473C-BA6E-AFBC0DAF35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5990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2137E-89E2-1F40-9DF2-1686CCFCAFD0}" type="datetimeFigureOut">
              <a:rPr lang="en-US" smtClean="0"/>
              <a:pPr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B9C8B-70C1-C645-AA4A-C82D603D6B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309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2137E-89E2-1F40-9DF2-1686CCFCAFD0}" type="datetimeFigureOut">
              <a:rPr lang="en-US" smtClean="0"/>
              <a:pPr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B9C8B-70C1-C645-AA4A-C82D603D6B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384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6"/>
            <a:ext cx="2057400" cy="4387851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6"/>
            <a:ext cx="6019800" cy="4387851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2137E-89E2-1F40-9DF2-1686CCFCAFD0}" type="datetimeFigureOut">
              <a:rPr lang="en-US" smtClean="0"/>
              <a:pPr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B9C8B-70C1-C645-AA4A-C82D603D6B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437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2137E-89E2-1F40-9DF2-1686CCFCAFD0}" type="datetimeFigureOut">
              <a:rPr lang="en-US" smtClean="0"/>
              <a:pPr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B9C8B-70C1-C645-AA4A-C82D603D6B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681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2137E-89E2-1F40-9DF2-1686CCFCAFD0}" type="datetimeFigureOut">
              <a:rPr lang="en-US" smtClean="0"/>
              <a:pPr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B9C8B-70C1-C645-AA4A-C82D603D6B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627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2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2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2137E-89E2-1F40-9DF2-1686CCFCAFD0}" type="datetimeFigureOut">
              <a:rPr lang="en-US" smtClean="0"/>
              <a:pPr/>
              <a:t>4/23/2018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B9C8B-70C1-C645-AA4A-C82D603D6B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338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2137E-89E2-1F40-9DF2-1686CCFCAFD0}" type="datetimeFigureOut">
              <a:rPr lang="en-US" smtClean="0"/>
              <a:pPr/>
              <a:t>4/23/2018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B9C8B-70C1-C645-AA4A-C82D603D6B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91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2137E-89E2-1F40-9DF2-1686CCFCAFD0}" type="datetimeFigureOut">
              <a:rPr lang="en-US" smtClean="0"/>
              <a:pPr/>
              <a:t>4/23/2018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B9C8B-70C1-C645-AA4A-C82D603D6B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909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2137E-89E2-1F40-9DF2-1686CCFCAFD0}" type="datetimeFigureOut">
              <a:rPr lang="en-US" smtClean="0"/>
              <a:pPr/>
              <a:t>4/23/2018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B9C8B-70C1-C645-AA4A-C82D603D6B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175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2137E-89E2-1F40-9DF2-1686CCFCAFD0}" type="datetimeFigureOut">
              <a:rPr lang="en-US" smtClean="0"/>
              <a:pPr/>
              <a:t>4/23/2018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B9C8B-70C1-C645-AA4A-C82D603D6B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306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2137E-89E2-1F40-9DF2-1686CCFCAFD0}" type="datetimeFigureOut">
              <a:rPr lang="en-US" smtClean="0"/>
              <a:pPr/>
              <a:t>4/23/2018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B9C8B-70C1-C645-AA4A-C82D603D6B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279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60B8B0">
                <a:alpha val="80000"/>
              </a:srgbClr>
            </a:gs>
            <a:gs pos="100000">
              <a:srgbClr val="60B8B0">
                <a:alpha val="80000"/>
              </a:srgbClr>
            </a:gs>
            <a:gs pos="51000">
              <a:schemeClr val="bg1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D2137E-89E2-1F40-9DF2-1686CCFCAFD0}" type="datetimeFigureOut">
              <a:rPr lang="en-US" smtClean="0"/>
              <a:pPr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8B9C8B-70C1-C645-AA4A-C82D603D6B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914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Student Friendly Feedback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43644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Communication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Is key to clear, accessible, fair, timely and useful feedback</a:t>
            </a:r>
          </a:p>
          <a:p>
            <a:r>
              <a:rPr lang="en-GB" dirty="0" smtClean="0"/>
              <a:t>Reflects that feedback is ultimately should be a dialogue between us</a:t>
            </a:r>
          </a:p>
          <a:p>
            <a:r>
              <a:rPr lang="en-GB" dirty="0" smtClean="0"/>
              <a:t>Helps us trust each other during our learning</a:t>
            </a:r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4112405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Clear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We need to know </a:t>
            </a:r>
          </a:p>
          <a:p>
            <a:pPr lvl="1"/>
            <a:r>
              <a:rPr lang="en-GB" dirty="0" smtClean="0"/>
              <a:t>what will happen</a:t>
            </a:r>
          </a:p>
          <a:p>
            <a:pPr lvl="1"/>
            <a:r>
              <a:rPr lang="en-GB" dirty="0" smtClean="0"/>
              <a:t>when it will happen</a:t>
            </a:r>
          </a:p>
          <a:p>
            <a:pPr lvl="1"/>
            <a:r>
              <a:rPr lang="en-GB" dirty="0" smtClean="0"/>
              <a:t>what is expected of us</a:t>
            </a:r>
          </a:p>
          <a:p>
            <a:pPr lvl="1"/>
            <a:r>
              <a:rPr lang="en-GB" dirty="0" smtClean="0"/>
              <a:t>what we did well</a:t>
            </a:r>
          </a:p>
          <a:p>
            <a:pPr lvl="1"/>
            <a:r>
              <a:rPr lang="en-GB" dirty="0" smtClean="0"/>
              <a:t>what we didn’t do so well</a:t>
            </a:r>
          </a:p>
          <a:p>
            <a:pPr lvl="1"/>
            <a:r>
              <a:rPr lang="en-GB" dirty="0" smtClean="0"/>
              <a:t>where we need to improve</a:t>
            </a:r>
          </a:p>
          <a:p>
            <a:pPr lvl="1"/>
            <a:r>
              <a:rPr lang="en-GB" dirty="0" smtClean="0"/>
              <a:t>how we need to improve</a:t>
            </a:r>
          </a:p>
          <a:p>
            <a:pPr lvl="1"/>
            <a:r>
              <a:rPr lang="en-GB" dirty="0"/>
              <a:t>w</a:t>
            </a:r>
            <a:r>
              <a:rPr lang="en-GB" dirty="0" smtClean="0"/>
              <a:t>hat to do next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1751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Useful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Feedback should</a:t>
            </a:r>
          </a:p>
          <a:p>
            <a:pPr lvl="1"/>
            <a:r>
              <a:rPr lang="en-GB" dirty="0" smtClean="0"/>
              <a:t>help us improve</a:t>
            </a:r>
          </a:p>
          <a:p>
            <a:pPr lvl="1"/>
            <a:r>
              <a:rPr lang="en-GB" dirty="0" smtClean="0"/>
              <a:t>help us become better learners</a:t>
            </a:r>
          </a:p>
          <a:p>
            <a:pPr lvl="1"/>
            <a:r>
              <a:rPr lang="en-GB" dirty="0" smtClean="0"/>
              <a:t>link very clearly to the rest of our course</a:t>
            </a:r>
          </a:p>
          <a:p>
            <a:pPr lvl="1"/>
            <a:r>
              <a:rPr lang="en-GB" dirty="0" smtClean="0"/>
              <a:t>inspire us</a:t>
            </a:r>
          </a:p>
          <a:p>
            <a:pPr lvl="1"/>
            <a:r>
              <a:rPr lang="en-GB" dirty="0" smtClean="0"/>
              <a:t>motivate us</a:t>
            </a:r>
          </a:p>
          <a:p>
            <a:pPr lvl="1"/>
            <a:r>
              <a:rPr lang="en-GB" dirty="0"/>
              <a:t>v</a:t>
            </a:r>
            <a:r>
              <a:rPr lang="en-GB" dirty="0" smtClean="0"/>
              <a:t>alue us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5000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Timely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Time is important because</a:t>
            </a:r>
          </a:p>
          <a:p>
            <a:pPr lvl="1"/>
            <a:r>
              <a:rPr lang="en-GB" dirty="0" smtClean="0"/>
              <a:t>feedback should be in time to use for the next assignment</a:t>
            </a:r>
          </a:p>
          <a:p>
            <a:pPr lvl="1"/>
            <a:r>
              <a:rPr lang="en-GB" dirty="0" smtClean="0"/>
              <a:t>we need to know when our feedback will arrive</a:t>
            </a:r>
          </a:p>
          <a:p>
            <a:pPr lvl="1"/>
            <a:r>
              <a:rPr lang="en-GB" dirty="0" smtClean="0"/>
              <a:t>we need to be updated if that changes</a:t>
            </a:r>
          </a:p>
          <a:p>
            <a:pPr lvl="1"/>
            <a:r>
              <a:rPr lang="en-GB" dirty="0" smtClean="0"/>
              <a:t>it allows us to work with our feedback as part of our learning</a:t>
            </a:r>
          </a:p>
          <a:p>
            <a:pPr lvl="1"/>
            <a:endParaRPr lang="en-GB" dirty="0" smtClean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5192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Accessible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Feedback should be:</a:t>
            </a:r>
          </a:p>
          <a:p>
            <a:pPr lvl="1"/>
            <a:r>
              <a:rPr lang="en-GB" dirty="0" smtClean="0"/>
              <a:t>available to everyone</a:t>
            </a:r>
          </a:p>
          <a:p>
            <a:pPr lvl="1"/>
            <a:r>
              <a:rPr lang="en-GB" dirty="0"/>
              <a:t>e</a:t>
            </a:r>
            <a:r>
              <a:rPr lang="en-GB" dirty="0" smtClean="0"/>
              <a:t>asy to find</a:t>
            </a:r>
          </a:p>
          <a:p>
            <a:pPr lvl="1"/>
            <a:r>
              <a:rPr lang="en-GB" dirty="0" smtClean="0"/>
              <a:t>provided in different formats if needed</a:t>
            </a:r>
          </a:p>
          <a:p>
            <a:pPr lvl="2"/>
            <a:r>
              <a:rPr lang="en-GB" dirty="0"/>
              <a:t>w</a:t>
            </a:r>
            <a:r>
              <a:rPr lang="en-GB" dirty="0" smtClean="0"/>
              <a:t>ritten </a:t>
            </a:r>
          </a:p>
          <a:p>
            <a:pPr lvl="2"/>
            <a:r>
              <a:rPr lang="en-GB" dirty="0"/>
              <a:t>s</a:t>
            </a:r>
            <a:r>
              <a:rPr lang="en-GB" dirty="0" smtClean="0"/>
              <a:t>poken</a:t>
            </a:r>
          </a:p>
          <a:p>
            <a:pPr lvl="1"/>
            <a:r>
              <a:rPr lang="en-GB" dirty="0" smtClean="0"/>
              <a:t>clear and easily understood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95239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Fair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Feedback should be:</a:t>
            </a:r>
          </a:p>
          <a:p>
            <a:pPr lvl="1"/>
            <a:r>
              <a:rPr lang="en-GB" dirty="0" smtClean="0"/>
              <a:t>free from potential, even if unintended, prejudice</a:t>
            </a:r>
          </a:p>
          <a:p>
            <a:pPr lvl="2"/>
            <a:r>
              <a:rPr lang="en-GB" dirty="0" smtClean="0"/>
              <a:t>Anonymous marking</a:t>
            </a:r>
          </a:p>
          <a:p>
            <a:pPr lvl="2"/>
            <a:r>
              <a:rPr lang="en-GB" dirty="0" smtClean="0"/>
              <a:t>Double marking</a:t>
            </a:r>
          </a:p>
          <a:p>
            <a:pPr lvl="1"/>
            <a:r>
              <a:rPr lang="en-GB" dirty="0" smtClean="0"/>
              <a:t>be guided by clear criteria</a:t>
            </a:r>
          </a:p>
          <a:p>
            <a:pPr lvl="1"/>
            <a:r>
              <a:rPr lang="en-GB" dirty="0" smtClean="0"/>
              <a:t>be consistent </a:t>
            </a:r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48801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>
  <documentManagement>
    <Institution xmlns="25beefa3-6df1-42c8-984e-35dbf263528a">sparqs</Institution>
    <Meeting_x0020_Date xmlns="25beefa3-6df1-42c8-984e-35dbf263528a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Presentation" ma:contentTypeID="0x010100E524559A1B968C49BC07D9E1AA4E616600B39FE63330EC844097D81C473FFDCC08" ma:contentTypeVersion="6" ma:contentTypeDescription="" ma:contentTypeScope="" ma:versionID="32fddd9cc817a9d4d793222e751f3246">
  <xsd:schema xmlns:xsd="http://www.w3.org/2001/XMLSchema" xmlns:p="http://schemas.microsoft.com/office/2006/metadata/properties" xmlns:ns2="25beefa3-6df1-42c8-984e-35dbf263528a" targetNamespace="http://schemas.microsoft.com/office/2006/metadata/properties" ma:root="true" ma:fieldsID="e0903b5bda40f05c3033a203082fcbf2" ns2:_="">
    <xsd:import namespace="25beefa3-6df1-42c8-984e-35dbf263528a"/>
    <xsd:element name="properties">
      <xsd:complexType>
        <xsd:sequence>
          <xsd:element name="documentManagement">
            <xsd:complexType>
              <xsd:all>
                <xsd:element ref="ns2:Meeting_x0020_Date" minOccurs="0"/>
                <xsd:element ref="ns2:Institution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25beefa3-6df1-42c8-984e-35dbf263528a" elementFormDefault="qualified">
    <xsd:import namespace="http://schemas.microsoft.com/office/2006/documentManagement/types"/>
    <xsd:element name="Meeting_x0020_Date" ma:index="8" nillable="true" ma:displayName="Event Date" ma:format="DateOnly" ma:internalName="Meeting_x0020_Date">
      <xsd:simpleType>
        <xsd:restriction base="dms:DateTime"/>
      </xsd:simpleType>
    </xsd:element>
    <xsd:element name="Institution" ma:index="9" nillable="true" ma:displayName="Institution" ma:default="Please select" ma:format="Dropdown" ma:internalName="Institution">
      <xsd:simpleType>
        <xsd:union memberTypes="dms:Text">
          <xsd:simpleType>
            <xsd:restriction base="dms:Choice">
              <xsd:enumeration value="Please select"/>
              <xsd:enumeration value="University of Aberdeen"/>
              <xsd:enumeration value="Abertay University"/>
              <xsd:enumeration value="University of Dundee"/>
              <xsd:enumeration value="University of Edinburgh"/>
              <xsd:enumeration value="Edinburgh Napier University"/>
              <xsd:enumeration value="University of Glasgow"/>
              <xsd:enumeration value="Glasgow Caledonian University"/>
              <xsd:enumeration value="Glasgow School of Art"/>
              <xsd:enumeration value="Heriot-Watt University"/>
              <xsd:enumeration value="University of Highlands and Islands"/>
              <xsd:enumeration value="Open University in Scotland"/>
              <xsd:enumeration value="Robert Gordon University"/>
              <xsd:enumeration value="Royal Conservatoire of Scotland"/>
              <xsd:enumeration value="Queen Margaret University"/>
              <xsd:enumeration value="Scotland's Rural College"/>
              <xsd:enumeration value="University of St Andrews"/>
              <xsd:enumeration value="University of Stirling"/>
              <xsd:enumeration value="University of Strathclyde"/>
              <xsd:enumeration value="University of the West of Scotland"/>
            </xsd:restriction>
          </xsd:simpleType>
        </xsd:un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spe:Receivers xmlns:spe="http://schemas.microsoft.com/sharepoint/events">
  <Receiver>
    <Name>QAA Hold Item Deleting</Name>
    <Type>3</Type>
    <SequenceNumber>1000</SequenceNumber>
    <Assembly>BlueSource.QAA.LegalHold, Version=1.0.0.0, Culture=neutral, PublicKeyToken=98e5a19c401bc91c</Assembly>
    <Class>BlueSource.QAA.LegalHold.StopOnHoldDeleteEvents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849FB80-6E96-4CB3-82EF-6135DAEF2842}">
  <ds:schemaRefs>
    <ds:schemaRef ds:uri="25beefa3-6df1-42c8-984e-35dbf263528a"/>
    <ds:schemaRef ds:uri="http://purl.org/dc/terms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DA14648-FB72-45EB-8146-9C2835B797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5beefa3-6df1-42c8-984e-35dbf263528a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2118A96A-049C-49FF-8EB2-FFF78F3BD0E1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CC61606A-5847-4615-A3A6-2624C91AF00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7719</TotalTime>
  <Words>203</Words>
  <Application>Microsoft Office PowerPoint</Application>
  <PresentationFormat>On-screen Show (4:3)</PresentationFormat>
  <Paragraphs>52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Student Friendly Feedback</vt:lpstr>
      <vt:lpstr>Communication</vt:lpstr>
      <vt:lpstr>Clear</vt:lpstr>
      <vt:lpstr>Useful</vt:lpstr>
      <vt:lpstr>Timely</vt:lpstr>
      <vt:lpstr>Accessible</vt:lpstr>
      <vt:lpstr>Fair</vt:lpstr>
    </vt:vector>
  </TitlesOfParts>
  <Company>QAA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 principle of Student Friendly Feedback</dc:title>
  <dc:creator>QAA Scotland</dc:creator>
  <cp:lastModifiedBy>Oonagh Holland</cp:lastModifiedBy>
  <cp:revision>30</cp:revision>
  <cp:lastPrinted>2015-06-04T13:38:53Z</cp:lastPrinted>
  <dcterms:created xsi:type="dcterms:W3CDTF">2015-02-17T15:28:55Z</dcterms:created>
  <dcterms:modified xsi:type="dcterms:W3CDTF">2018-04-23T10:03:07Z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0x010100E524559A1B968C49BC07D9E1AA4E616600B39FE63330EC844097D81C473FFDCC08</vt:lpwstr>
  </property>
  <property fmtid="{D5CDD505-2E9C-101B-9397-08002B2CF9AE}" pid="3" name="Event Date">
    <vt:lpwstr>2015-06-08T23:00:00+00:00</vt:lpwstr>
  </property>
</Properties>
</file>