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92" r:id="rId6"/>
    <p:sldId id="293" r:id="rId7"/>
    <p:sldId id="289" r:id="rId8"/>
    <p:sldId id="296" r:id="rId9"/>
    <p:sldId id="295" r:id="rId10"/>
    <p:sldId id="297" r:id="rId11"/>
    <p:sldId id="299" r:id="rId12"/>
    <p:sldId id="298" r:id="rId13"/>
    <p:sldId id="300" r:id="rId14"/>
    <p:sldId id="291" r:id="rId15"/>
    <p:sldId id="290" r:id="rId16"/>
    <p:sldId id="294" r:id="rId17"/>
  </p:sldIdLst>
  <p:sldSz cx="13003213" cy="9756775"/>
  <p:notesSz cx="6858000" cy="9144000"/>
  <p:defaultTextStyle>
    <a:defPPr>
      <a:defRPr lang="en-US"/>
    </a:defPPr>
    <a:lvl1pPr marL="0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8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99FF99"/>
    <a:srgbClr val="0021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1" autoAdjust="0"/>
    <p:restoredTop sz="92060" autoAdjust="0"/>
  </p:normalViewPr>
  <p:slideViewPr>
    <p:cSldViewPr snapToGrid="0">
      <p:cViewPr varScale="1">
        <p:scale>
          <a:sx n="76" d="100"/>
          <a:sy n="76" d="100"/>
        </p:scale>
        <p:origin x="1704" y="96"/>
      </p:cViewPr>
      <p:guideLst>
        <p:guide orient="horz" pos="2908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D4A1A-25BD-5A4B-8262-7637D0EF5D4F}" type="datetimeFigureOut">
              <a:rPr lang="en-US" smtClean="0"/>
              <a:t>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97ABF-097C-B144-83E2-BB2FD59F36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24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55CC16-585F-864B-90A1-B63321EF5334}" type="datetimeFigureOut">
              <a:rPr lang="en-US" smtClean="0"/>
              <a:t>4/12/2018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5EB07-C2F8-2C48-8B7E-66B2468E54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36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0276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0551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0827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01102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51378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01653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51929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02204" algn="l" defTabSz="65027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1F8636-C2C4-42D6-9180-12D4DE41EA5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20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61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9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239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2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61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752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37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5EB07-C2F8-2C48-8B7E-66B2468E546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32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01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4628143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8356701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8235340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75094" y="8757215"/>
            <a:ext cx="2350281" cy="545345"/>
          </a:xfrm>
          <a:prstGeom prst="rect">
            <a:avLst/>
          </a:prstGeom>
        </p:spPr>
      </p:pic>
      <p:pic>
        <p:nvPicPr>
          <p:cNvPr id="19" name="Picture 18" descr="1_TheOU_Logo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34776" y="368300"/>
            <a:ext cx="1293797" cy="88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82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o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02_backTitl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3003213" cy="97524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0072" y="3921177"/>
            <a:ext cx="7941248" cy="3410314"/>
          </a:xfrm>
        </p:spPr>
        <p:txBody>
          <a:bodyPr anchor="b"/>
          <a:lstStyle>
            <a:lvl1pPr>
              <a:lnSpc>
                <a:spcPts val="5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7662828"/>
            <a:ext cx="7967434" cy="461665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28435" y="7541467"/>
            <a:ext cx="7942884" cy="0"/>
          </a:xfrm>
          <a:prstGeom prst="line">
            <a:avLst/>
          </a:prstGeom>
          <a:ln w="38100" cap="rnd">
            <a:solidFill>
              <a:srgbClr val="FFFFFF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lifeChanging.e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223" y="8717525"/>
            <a:ext cx="2160703" cy="5013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426" y="379550"/>
            <a:ext cx="1293797" cy="88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61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65"/>
            <a:ext cx="13003213" cy="9752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4294290"/>
            <a:ext cx="8718327" cy="651653"/>
          </a:xfrm>
        </p:spPr>
        <p:txBody>
          <a:bodyPr wrap="square" anchor="b">
            <a:spAutoFit/>
          </a:bodyPr>
          <a:lstStyle>
            <a:lvl1pPr algn="ctr">
              <a:lnSpc>
                <a:spcPts val="5000"/>
              </a:lnSpc>
              <a:defRPr sz="58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358645"/>
            <a:ext cx="8731420" cy="461665"/>
          </a:xfrm>
        </p:spPr>
        <p:txBody>
          <a:bodyPr wrap="squar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FFFFFF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186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8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1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rgbClr val="0B55A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2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7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4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71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2" cy="2974945"/>
          </a:xfrm>
          <a:prstGeom prst="rect">
            <a:avLst/>
          </a:prstGeom>
        </p:spPr>
      </p:pic>
      <p:pic>
        <p:nvPicPr>
          <p:cNvPr id="7" name="Picture 6" descr="OU ICON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10185" cy="826827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430887"/>
          </a:xfrm>
        </p:spPr>
        <p:txBody>
          <a:bodyPr wrap="square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chemeClr val="tx1"/>
                </a:solidFill>
              </a:defRPr>
            </a:lvl1pPr>
            <a:lvl2pPr marL="650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1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6222686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711740" y="1270424"/>
            <a:ext cx="9001419" cy="0"/>
          </a:xfrm>
          <a:prstGeom prst="line">
            <a:avLst/>
          </a:prstGeom>
          <a:ln w="38100" cap="rnd">
            <a:solidFill>
              <a:schemeClr val="accent3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16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xt 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 userDrawn="1"/>
        </p:nvSpPr>
        <p:spPr>
          <a:xfrm>
            <a:off x="3647920" y="2029528"/>
            <a:ext cx="5708647" cy="570864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7919" y="2487471"/>
            <a:ext cx="5708647" cy="4969978"/>
          </a:xfrm>
        </p:spPr>
        <p:txBody>
          <a:bodyPr wrap="square" anchor="ctr">
            <a:noAutofit/>
          </a:bodyPr>
          <a:lstStyle>
            <a:lvl1pPr algn="ctr">
              <a:lnSpc>
                <a:spcPts val="8734"/>
              </a:lnSpc>
              <a:defRPr sz="60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4444" y="363008"/>
            <a:ext cx="750078" cy="887593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rgbClr val="75AA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sp>
        <p:nvSpPr>
          <p:cNvPr id="14" name="Oval 13"/>
          <p:cNvSpPr/>
          <p:nvPr userDrawn="1"/>
        </p:nvSpPr>
        <p:spPr>
          <a:xfrm>
            <a:off x="3463139" y="1844748"/>
            <a:ext cx="6078208" cy="6078202"/>
          </a:xfrm>
          <a:prstGeom prst="ellipse">
            <a:avLst/>
          </a:prstGeom>
          <a:ln w="38100" cap="rnd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9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lue Circle Top.pn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6320" y="0"/>
            <a:ext cx="2986893" cy="297494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5626" y="416908"/>
            <a:ext cx="9533274" cy="71339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917" y="3112033"/>
            <a:ext cx="11676646" cy="341983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2131865" y="9224972"/>
            <a:ext cx="292800" cy="292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34263" y="9103058"/>
            <a:ext cx="503290" cy="519458"/>
          </a:xfrm>
          <a:prstGeom prst="rect">
            <a:avLst/>
          </a:prstGeom>
        </p:spPr>
        <p:txBody>
          <a:bodyPr vert="horz" lIns="130055" tIns="65028" rIns="130055" bIns="65028" rtlCol="0" anchor="ctr"/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algn="ctr"/>
            <a:fld id="{C0BADC3D-1509-2C4E-AB5E-AF0356668A88}" type="slidenum">
              <a:rPr lang="en-GB" smtClean="0"/>
              <a:pPr algn="ctr"/>
              <a:t>‹#›</a:t>
            </a:fld>
            <a:endParaRPr lang="en-GB" dirty="0"/>
          </a:p>
        </p:txBody>
      </p:sp>
      <p:pic>
        <p:nvPicPr>
          <p:cNvPr id="10" name="Picture 9" descr="OU ICON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9575" y="363008"/>
            <a:ext cx="759817" cy="88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2" r:id="rId3"/>
    <p:sldLayoutId id="2147483650" r:id="rId4"/>
    <p:sldLayoutId id="2147483660" r:id="rId5"/>
    <p:sldLayoutId id="2147483659" r:id="rId6"/>
    <p:sldLayoutId id="2147483658" r:id="rId7"/>
    <p:sldLayoutId id="2147483661" r:id="rId8"/>
  </p:sldLayoutIdLst>
  <p:hf hdr="0" ftr="0" dt="0"/>
  <p:txStyles>
    <p:titleStyle>
      <a:lvl1pPr algn="l" defTabSz="650276" rtl="0" eaLnBrk="1" latinLnBrk="0" hangingPunct="1">
        <a:lnSpc>
          <a:spcPts val="5200"/>
        </a:lnSpc>
        <a:spcBef>
          <a:spcPts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3525" indent="-263525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4038" indent="-22225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34290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tx2"/>
        </a:buClr>
        <a:buSzPct val="90000"/>
        <a:buFont typeface="Lucida Grande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650276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Lucida Grande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516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791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7067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7342" indent="-325138" algn="l" defTabSz="650276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76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551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827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1102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378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653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929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2204" algn="l" defTabSz="65027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nne.campbell@open.ac.uk" TargetMode="External"/><Relationship Id="rId2" Type="http://schemas.openxmlformats.org/officeDocument/2006/relationships/hyperlink" Target="http://doi.org/10.5334/jime.395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x.doi.org/10.5334/2014-06" TargetMode="External"/><Relationship Id="rId3" Type="http://schemas.openxmlformats.org/officeDocument/2006/relationships/hyperlink" Target="http://doi.org/10.5334/jime.395" TargetMode="External"/><Relationship Id="rId7" Type="http://schemas.openxmlformats.org/officeDocument/2006/relationships/hyperlink" Target="http://www.eurodl.org/index.php?p=archives&amp;year=2010&amp;halfyear=1&amp;article=38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slideshare.net/BlackboardInternational/anne-campbell-grahamstoreytheopenuniversity" TargetMode="External"/><Relationship Id="rId5" Type="http://schemas.openxmlformats.org/officeDocument/2006/relationships/hyperlink" Target="http://www.open.ac.uk/blogs/LearnDevDist/wp-content/uploads/2014/09/SEDA-spring-conf-presentation-2014_FINAL.pdf" TargetMode="External"/><Relationship Id="rId4" Type="http://schemas.openxmlformats.org/officeDocument/2006/relationships/hyperlink" Target="http://www.open.ac.uk/blogs/LearnDevDist/wp-content/uploads/2016/05/2102-ET-presentation_AC_CE_05Mar2012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99FF99"/>
                </a:solidFill>
              </a:rPr>
              <a:t>Attend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engage</a:t>
            </a:r>
            <a:r>
              <a:rPr lang="en-GB" dirty="0" smtClean="0"/>
              <a:t>, </a:t>
            </a:r>
            <a:r>
              <a:rPr lang="en-GB" dirty="0" smtClean="0">
                <a:solidFill>
                  <a:schemeClr val="accent4">
                    <a:lumMod val="10000"/>
                    <a:lumOff val="90000"/>
                  </a:schemeClr>
                </a:solidFill>
              </a:rPr>
              <a:t>learn</a:t>
            </a:r>
            <a:r>
              <a:rPr lang="en-GB" dirty="0" smtClean="0"/>
              <a:t>, and </a:t>
            </a:r>
            <a:r>
              <a:rPr lang="en-GB" dirty="0" smtClean="0">
                <a:solidFill>
                  <a:srgbClr val="7030A0"/>
                </a:solidFill>
              </a:rPr>
              <a:t>build community</a:t>
            </a:r>
            <a:r>
              <a:rPr lang="en-GB" dirty="0" smtClean="0"/>
              <a:t>: </a:t>
            </a:r>
            <a:r>
              <a:rPr lang="en-GB" sz="4800" dirty="0" smtClean="0"/>
              <a:t>Talking point online events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0072" y="7662828"/>
            <a:ext cx="7967434" cy="461665"/>
          </a:xfrm>
        </p:spPr>
        <p:txBody>
          <a:bodyPr/>
          <a:lstStyle/>
          <a:p>
            <a:r>
              <a:rPr lang="en-GB" dirty="0" smtClean="0"/>
              <a:t>Anne Campbell, The Open University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914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10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Thoughts…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9133" y="2874545"/>
            <a:ext cx="11575130" cy="3048000"/>
          </a:xfrm>
          <a:gradFill>
            <a:gsLst>
              <a:gs pos="0">
                <a:schemeClr val="accent4">
                  <a:lumMod val="10000"/>
                  <a:lumOff val="90000"/>
                </a:schemeClr>
              </a:gs>
              <a:gs pos="63000">
                <a:schemeClr val="accent1">
                  <a:lumMod val="20000"/>
                  <a:lumOff val="8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25400">
            <a:solidFill>
              <a:schemeClr val="accent2"/>
            </a:solidFill>
          </a:ln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200" dirty="0" smtClean="0"/>
              <a:t> This is an adaptable concept…</a:t>
            </a:r>
          </a:p>
          <a:p>
            <a:pPr marL="895350" lvl="1" indent="-563563">
              <a:spcBef>
                <a:spcPts val="600"/>
              </a:spcBef>
              <a:spcAft>
                <a:spcPts val="1200"/>
              </a:spcAft>
              <a:buFont typeface="Helvetica" pitchFamily="34" charset="0"/>
              <a:buChar char="▬"/>
            </a:pPr>
            <a:r>
              <a:rPr lang="en-GB" sz="3200" dirty="0" smtClean="0"/>
              <a:t>Could a similar design be used for CPD for distance or local staff in your institution?</a:t>
            </a:r>
          </a:p>
          <a:p>
            <a:pPr marL="895350" lvl="1" indent="-563563">
              <a:spcBef>
                <a:spcPts val="600"/>
              </a:spcBef>
              <a:spcAft>
                <a:spcPts val="1200"/>
              </a:spcAft>
              <a:buFont typeface="Helvetica" pitchFamily="34" charset="0"/>
              <a:buChar char="▬"/>
            </a:pPr>
            <a:r>
              <a:rPr lang="en-GB" sz="3200" dirty="0" smtClean="0"/>
              <a:t>Could we use a similar design to run events for students?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8898" y="6467187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2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3"/>
          </p:nvPr>
        </p:nvSpPr>
        <p:spPr>
          <a:xfrm>
            <a:off x="719294" y="5620415"/>
            <a:ext cx="8617211" cy="2428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80975"/>
            <a:r>
              <a:rPr lang="en-GB" dirty="0" smtClean="0"/>
              <a:t>Published article on Talking Point at:</a:t>
            </a:r>
          </a:p>
          <a:p>
            <a:pPr marL="18097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Campbell,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(2016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n-GB" i="1" dirty="0">
                <a:solidFill>
                  <a:schemeClr val="tx2">
                    <a:lumMod val="50000"/>
                  </a:schemeClr>
                </a:solidFill>
              </a:rPr>
              <a:t>Talking Point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– Flexible Targeted Online Staff Development that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Works, </a:t>
            </a:r>
            <a:r>
              <a:rPr lang="en-GB" i="1" dirty="0">
                <a:solidFill>
                  <a:schemeClr val="tx2">
                    <a:lumMod val="50000"/>
                  </a:schemeClr>
                </a:solidFill>
              </a:rPr>
              <a:t>Journal of Interactive Media in </a:t>
            </a:r>
            <a:r>
              <a:rPr lang="en-GB" i="1" dirty="0" smtClean="0">
                <a:solidFill>
                  <a:schemeClr val="tx2">
                    <a:lumMod val="50000"/>
                  </a:schemeClr>
                </a:solidFill>
              </a:rPr>
              <a:t>Education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, 2016(1): 3</a:t>
            </a:r>
          </a:p>
          <a:p>
            <a:pPr marL="180975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DOI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doi.org/10.5334/jime.395</a:t>
            </a:r>
            <a:r>
              <a:rPr lang="en-GB" dirty="0" smtClean="0"/>
              <a:t>  </a:t>
            </a:r>
            <a:endParaRPr lang="en-GB" kern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20916" y="2724513"/>
            <a:ext cx="11575130" cy="2647587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Anne Campbell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Educational developer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The Open University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anne.campbell@open.ac.uk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821" y="75002"/>
            <a:ext cx="9510185" cy="826827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86" y="1049573"/>
            <a:ext cx="11488225" cy="8572944"/>
          </a:xfr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800" dirty="0"/>
              <a:t>Campbell, </a:t>
            </a:r>
            <a:r>
              <a:rPr lang="en-GB" sz="1800" dirty="0" smtClean="0"/>
              <a:t>A </a:t>
            </a:r>
            <a:r>
              <a:rPr lang="en-GB" sz="1800" dirty="0"/>
              <a:t>(2016</a:t>
            </a:r>
            <a:r>
              <a:rPr lang="en-GB" sz="1800" dirty="0" smtClean="0"/>
              <a:t>) </a:t>
            </a:r>
            <a:r>
              <a:rPr lang="en-GB" sz="1800" i="1" dirty="0"/>
              <a:t>Talking Point</a:t>
            </a:r>
            <a:r>
              <a:rPr lang="en-GB" sz="1800" dirty="0"/>
              <a:t> – Flexible Targeted Online Staff Development that </a:t>
            </a:r>
            <a:r>
              <a:rPr lang="en-GB" sz="1800" dirty="0" smtClean="0"/>
              <a:t>Works, </a:t>
            </a:r>
            <a:r>
              <a:rPr lang="en-GB" sz="1800" i="1" dirty="0"/>
              <a:t>Journal of Interactive Media in </a:t>
            </a:r>
            <a:r>
              <a:rPr lang="en-GB" sz="1800" i="1" dirty="0" smtClean="0"/>
              <a:t>Education</a:t>
            </a:r>
            <a:r>
              <a:rPr lang="en-GB" sz="1800" dirty="0" smtClean="0"/>
              <a:t> 2016(1):3, </a:t>
            </a:r>
            <a:r>
              <a:rPr lang="en-GB" sz="1800" dirty="0"/>
              <a:t>DOI: </a:t>
            </a:r>
            <a:r>
              <a:rPr lang="en-GB" sz="1800" dirty="0">
                <a:hlinkClick r:id="rId3"/>
              </a:rPr>
              <a:t>http://</a:t>
            </a:r>
            <a:r>
              <a:rPr lang="en-GB" sz="1800" dirty="0" smtClean="0">
                <a:hlinkClick r:id="rId3"/>
              </a:rPr>
              <a:t>doi.org/10.5334/jime.395</a:t>
            </a:r>
            <a:endParaRPr lang="en-GB" sz="1800" dirty="0" smtClean="0"/>
          </a:p>
          <a:p>
            <a:r>
              <a:rPr lang="en-GB" sz="1800" dirty="0"/>
              <a:t>Campbell A &amp; Edwards C (2012), Engaging staff in institutional discussion using a one day online event, </a:t>
            </a:r>
            <a:r>
              <a:rPr lang="en-GB" sz="1800" i="1" dirty="0"/>
              <a:t>Presentation at the 9th annual Enhancement themes conference, March 2012, Edinburgh</a:t>
            </a:r>
            <a:r>
              <a:rPr lang="en-GB" sz="1800" dirty="0"/>
              <a:t>. Retrieved from </a:t>
            </a:r>
            <a:r>
              <a:rPr lang="en-GB" sz="1800" dirty="0">
                <a:hlinkClick r:id="rId4"/>
              </a:rPr>
              <a:t>http://</a:t>
            </a:r>
            <a:r>
              <a:rPr lang="en-GB" sz="1800" dirty="0" smtClean="0">
                <a:hlinkClick r:id="rId4"/>
              </a:rPr>
              <a:t>www.open.ac.uk/blogs/LearnDevDist/wp-content/uploads/2016/05/2102-ET-presentation_AC_CE_05Mar2012.pdf</a:t>
            </a:r>
            <a:r>
              <a:rPr lang="en-GB" sz="1800" dirty="0" smtClean="0"/>
              <a:t> </a:t>
            </a:r>
            <a:endParaRPr lang="en-GB" sz="1800" dirty="0"/>
          </a:p>
          <a:p>
            <a:r>
              <a:rPr lang="en-GB" sz="1800" dirty="0"/>
              <a:t>Campbell, A and Jones, M (2014), A community approach to online staff development design, </a:t>
            </a:r>
            <a:r>
              <a:rPr lang="en-GB" sz="1800" i="1" dirty="0"/>
              <a:t>Presentation at the SEDA Spring Teaching, Learning and Assessment Conference</a:t>
            </a:r>
            <a:r>
              <a:rPr lang="en-GB" sz="1800" dirty="0"/>
              <a:t> </a:t>
            </a:r>
            <a:r>
              <a:rPr lang="en-GB" sz="1800" i="1" dirty="0"/>
              <a:t>2014 'Engaging staff: Engaging students'</a:t>
            </a:r>
            <a:r>
              <a:rPr lang="en-GB" sz="1800" dirty="0"/>
              <a:t>,  15 – 16 May 2014, Newcastle.  Retrieved from </a:t>
            </a:r>
            <a:r>
              <a:rPr lang="en-GB" sz="1800" u="sng" dirty="0">
                <a:hlinkClick r:id="rId5"/>
              </a:rPr>
              <a:t>http://www.open.ac.uk/blogs/LearnDevDist/wp-content/uploads/2014/09/SEDA-spring-conf-presentation-2014_FINAL.pdf</a:t>
            </a:r>
            <a:r>
              <a:rPr lang="en-GB" sz="1800" dirty="0"/>
              <a:t> </a:t>
            </a:r>
          </a:p>
          <a:p>
            <a:r>
              <a:rPr lang="en-GB" sz="1800" dirty="0"/>
              <a:t>Campbell, A and Macdonald, J (2011), Experiential learning in online staff development.</a:t>
            </a:r>
            <a:r>
              <a:rPr lang="en-GB" sz="1800" i="1" dirty="0"/>
              <a:t> Proceedings of the 2010 18</a:t>
            </a:r>
            <a:r>
              <a:rPr lang="en-GB" sz="1800" i="1" baseline="30000" dirty="0"/>
              <a:t>th</a:t>
            </a:r>
            <a:r>
              <a:rPr lang="en-GB" sz="1800" i="1" dirty="0"/>
              <a:t> International Symposium on Improving Student Learning, incorporating the 7</a:t>
            </a:r>
            <a:r>
              <a:rPr lang="en-GB" sz="1800" i="1" baseline="30000" dirty="0"/>
              <a:t>th</a:t>
            </a:r>
            <a:r>
              <a:rPr lang="en-GB" sz="1800" i="1" dirty="0"/>
              <a:t> ISSOTL conference.  Global Theories and Local Practices: Institutional, Disciplinary and Cultural Variations</a:t>
            </a:r>
            <a:r>
              <a:rPr lang="en-GB" sz="1800" dirty="0"/>
              <a:t>, Ed Chris Rust, Oxford Centre for Staff and Learning </a:t>
            </a:r>
            <a:r>
              <a:rPr lang="en-GB" sz="1800" dirty="0" smtClean="0"/>
              <a:t>Development</a:t>
            </a:r>
            <a:endParaRPr lang="en-GB" sz="1800" kern="0" dirty="0"/>
          </a:p>
          <a:p>
            <a:r>
              <a:rPr lang="en-GB" sz="1800" kern="0" dirty="0" smtClean="0"/>
              <a:t>Campbell, A and Storey, G (2015), How do we develop part-time teaching staff in best practice for using Blackboard Collaborate with student groups?, </a:t>
            </a:r>
            <a:r>
              <a:rPr lang="en-GB" sz="1800" i="1" kern="0" dirty="0" smtClean="0"/>
              <a:t>Presentation at </a:t>
            </a:r>
            <a:r>
              <a:rPr lang="en-GB" sz="1800" i="1" kern="0" dirty="0"/>
              <a:t>Blackboard Teaching &amp; Learning </a:t>
            </a:r>
            <a:r>
              <a:rPr lang="en-GB" sz="1800" i="1" kern="0" dirty="0" smtClean="0"/>
              <a:t>Conference: ‘Innovate and Educate 2015’, </a:t>
            </a:r>
            <a:r>
              <a:rPr lang="en-GB" sz="1800" kern="0" dirty="0" smtClean="0"/>
              <a:t>15 –17 April 2015,  Liverpool</a:t>
            </a:r>
            <a:r>
              <a:rPr lang="en-GB" sz="1800" kern="0" dirty="0"/>
              <a:t>, available at </a:t>
            </a:r>
            <a:r>
              <a:rPr lang="en-GB" sz="1800" kern="0" dirty="0">
                <a:hlinkClick r:id="rId6"/>
              </a:rPr>
              <a:t>http://</a:t>
            </a:r>
            <a:r>
              <a:rPr lang="en-GB" sz="1800" kern="0" dirty="0" smtClean="0">
                <a:hlinkClick r:id="rId6"/>
              </a:rPr>
              <a:t>www.slideshare.net/BlackboardInternational/anne-campbell-grahamstoreytheopenuniversity</a:t>
            </a:r>
            <a:endParaRPr lang="en-GB" sz="1800" kern="0" dirty="0" smtClean="0"/>
          </a:p>
          <a:p>
            <a:r>
              <a:rPr lang="en-GB" sz="1800" kern="0" dirty="0" err="1"/>
              <a:t>Clus</a:t>
            </a:r>
            <a:r>
              <a:rPr lang="en-GB" sz="1800" kern="0" dirty="0"/>
              <a:t>, M L (2011), </a:t>
            </a:r>
            <a:r>
              <a:rPr lang="en-GB" sz="1800" i="1" kern="0" dirty="0"/>
              <a:t>Informal learning in the workplace: a review of the literature,</a:t>
            </a:r>
            <a:r>
              <a:rPr lang="en-GB" sz="1800" kern="0" dirty="0"/>
              <a:t> Australian Journal of Adult Learning </a:t>
            </a:r>
            <a:r>
              <a:rPr lang="en-GB" sz="1800" b="1" kern="0" dirty="0"/>
              <a:t>51</a:t>
            </a:r>
            <a:r>
              <a:rPr lang="en-GB" sz="1800" kern="0" dirty="0"/>
              <a:t> (2</a:t>
            </a:r>
            <a:r>
              <a:rPr lang="en-GB" sz="1800" kern="0" dirty="0" smtClean="0"/>
              <a:t>), </a:t>
            </a:r>
            <a:r>
              <a:rPr lang="en-GB" sz="1800" kern="0" dirty="0"/>
              <a:t>355-373</a:t>
            </a:r>
          </a:p>
          <a:p>
            <a:r>
              <a:rPr lang="en-GB" sz="1800" dirty="0" err="1"/>
              <a:t>Kear</a:t>
            </a:r>
            <a:r>
              <a:rPr lang="en-GB" sz="1800" dirty="0"/>
              <a:t>, K (2011), Online and social networking communities.  Oxon: Routledge</a:t>
            </a:r>
          </a:p>
          <a:p>
            <a:r>
              <a:rPr lang="en-US" sz="1800" dirty="0"/>
              <a:t>Macdonald J and Campbell A (2012), Demonstrating online teaching in the disciplines: A systematic approach to activity design for online synchronous tuition, </a:t>
            </a:r>
            <a:r>
              <a:rPr lang="en-US" sz="1800" i="1" dirty="0"/>
              <a:t>British Journal of Educational Technology</a:t>
            </a:r>
            <a:r>
              <a:rPr lang="en-US" sz="1800" dirty="0"/>
              <a:t> 43(6) 883-891, DOI: 10.1111/j.1467-8535.2011.01238.x</a:t>
            </a:r>
            <a:endParaRPr lang="en-GB" sz="1800" dirty="0"/>
          </a:p>
          <a:p>
            <a:r>
              <a:rPr lang="en-GB" sz="1800" dirty="0"/>
              <a:t>Macdonald, J and Campbell, A (2010), Activity design in online professional development for university staff.  </a:t>
            </a:r>
            <a:r>
              <a:rPr lang="en-GB" sz="1800" i="1" dirty="0"/>
              <a:t>European Journal of Open, Distance and E-Learning</a:t>
            </a:r>
            <a:r>
              <a:rPr lang="en-GB" sz="1800" dirty="0"/>
              <a:t> 2010/1</a:t>
            </a:r>
            <a:r>
              <a:rPr lang="en-GB" sz="1800" i="1" dirty="0"/>
              <a:t>,</a:t>
            </a:r>
            <a:r>
              <a:rPr lang="en-GB" sz="1800" b="1" i="1" dirty="0"/>
              <a:t> </a:t>
            </a:r>
            <a:r>
              <a:rPr lang="en-GB" sz="1800" dirty="0"/>
              <a:t>published 09/03/2010.  Retrieved from </a:t>
            </a:r>
            <a:r>
              <a:rPr lang="en-GB" sz="1800" u="sng" dirty="0">
                <a:hlinkClick r:id="rId7"/>
              </a:rPr>
              <a:t>http://www.eurodl.org/index.php?p=archives&amp;year=2010&amp;halfyear=1&amp;article=388</a:t>
            </a:r>
            <a:endParaRPr lang="en-GB" sz="1800" dirty="0"/>
          </a:p>
          <a:p>
            <a:r>
              <a:rPr lang="en-GB" sz="1800" dirty="0"/>
              <a:t>Milligan, C, Littlejohn, A and </a:t>
            </a:r>
            <a:r>
              <a:rPr lang="en-GB" sz="1800" dirty="0" err="1"/>
              <a:t>Margaryan</a:t>
            </a:r>
            <a:r>
              <a:rPr lang="en-GB" sz="1800" dirty="0"/>
              <a:t>, A (2014), Workplace Learning in Informal Networks. </a:t>
            </a:r>
            <a:r>
              <a:rPr lang="en-GB" sz="1800" i="1" dirty="0"/>
              <a:t>Journal of Interactive Media in Education</a:t>
            </a:r>
            <a:r>
              <a:rPr lang="en-GB" sz="1800" dirty="0"/>
              <a:t> 2014(1):6, DOI: </a:t>
            </a:r>
            <a:r>
              <a:rPr lang="en-GB" sz="1800" u="sng" dirty="0">
                <a:hlinkClick r:id="rId8"/>
              </a:rPr>
              <a:t>http://dx.doi.org/10.5334/2014-06</a:t>
            </a:r>
            <a:r>
              <a:rPr lang="en-GB" sz="1800" dirty="0"/>
              <a:t> </a:t>
            </a:r>
          </a:p>
          <a:p>
            <a:r>
              <a:rPr lang="en-GB" sz="1800" dirty="0" err="1"/>
              <a:t>Ottenbreit-Leftwich</a:t>
            </a:r>
            <a:r>
              <a:rPr lang="en-GB" sz="1800" dirty="0"/>
              <a:t>, A T, </a:t>
            </a:r>
            <a:r>
              <a:rPr lang="en-GB" sz="1800" dirty="0" err="1"/>
              <a:t>Glazewski</a:t>
            </a:r>
            <a:r>
              <a:rPr lang="en-GB" sz="1800" dirty="0"/>
              <a:t>, K D, Newby, T J &amp; </a:t>
            </a:r>
            <a:r>
              <a:rPr lang="en-GB" sz="1800" dirty="0" err="1"/>
              <a:t>Ertmer</a:t>
            </a:r>
            <a:r>
              <a:rPr lang="en-GB" sz="1800" dirty="0"/>
              <a:t>, P A (2010), Teacher value beliefs associated with using technology: addressing professional and student needs. </a:t>
            </a:r>
            <a:r>
              <a:rPr lang="en-GB" sz="1800" i="1" dirty="0"/>
              <a:t>Computers and Education</a:t>
            </a:r>
            <a:r>
              <a:rPr lang="en-GB" sz="1800" dirty="0"/>
              <a:t> 55, 1321 – 1335 </a:t>
            </a:r>
          </a:p>
          <a:p>
            <a:pPr marL="0" indent="0">
              <a:buNone/>
            </a:pPr>
            <a:r>
              <a:rPr lang="en-GB" sz="1800" kern="0" dirty="0" smtClean="0"/>
              <a:t> </a:t>
            </a:r>
            <a:endParaRPr lang="en-GB" sz="1800" kern="0" dirty="0"/>
          </a:p>
          <a:p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00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Open University: background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3"/>
          </p:nvPr>
        </p:nvSpPr>
        <p:spPr>
          <a:xfrm>
            <a:off x="719294" y="1631497"/>
            <a:ext cx="9506517" cy="7386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200" i="1" dirty="0" smtClean="0"/>
              <a:t> Part time distance students: part time distance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240" y="6169593"/>
            <a:ext cx="7972918" cy="3087775"/>
          </a:xfrm>
        </p:spPr>
        <p:txBody>
          <a:bodyPr/>
          <a:lstStyle/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Around 5,000 </a:t>
            </a:r>
            <a:r>
              <a:rPr lang="en-GB" altLang="en-US" sz="3200" dirty="0">
                <a:solidFill>
                  <a:schemeClr val="accent2">
                    <a:lumMod val="75000"/>
                  </a:schemeClr>
                </a:solidFill>
              </a:rPr>
              <a:t>academic, academic-related and support staff working </a:t>
            </a:r>
            <a:r>
              <a:rPr lang="en-GB" altLang="en-US" sz="3200" dirty="0" smtClean="0">
                <a:solidFill>
                  <a:schemeClr val="accent2">
                    <a:lumMod val="75000"/>
                  </a:schemeClr>
                </a:solidFill>
              </a:rPr>
              <a:t>in offices or from home across the country</a:t>
            </a:r>
          </a:p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dirty="0"/>
              <a:t>Large, highly distributed workforce</a:t>
            </a:r>
          </a:p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Tutoring staff </a:t>
            </a: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rarely have the chance to meet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colleagues face to face</a:t>
            </a:r>
            <a:endParaRPr lang="en-GB" altLang="en-US" sz="32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25686" y="5737218"/>
            <a:ext cx="4028474" cy="30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580240" y="2834933"/>
            <a:ext cx="11588314" cy="141460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3525" indent="-263525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90000"/>
              <a:buFont typeface="Lucida Grande"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4038" indent="-22225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90000"/>
              <a:buFont typeface="Lucida Grande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indent="-34290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90000"/>
              <a:buFont typeface="Lucida Grande"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516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791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7067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7342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kern="0" dirty="0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</a:rPr>
              <a:t>argest in the UK with ~170,000 part-time students, around 40% of UK part time</a:t>
            </a:r>
          </a:p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kern="0" dirty="0" smtClean="0"/>
              <a:t>World leader in flexible distance learning</a:t>
            </a:r>
          </a:p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kern="0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</a:rPr>
              <a:t>round 5,000 </a:t>
            </a:r>
            <a:r>
              <a:rPr lang="en-GB" sz="3200" kern="0" dirty="0">
                <a:solidFill>
                  <a:schemeClr val="accent2">
                    <a:lumMod val="75000"/>
                  </a:schemeClr>
                </a:solidFill>
              </a:rPr>
              <a:t>Associate Lecturers (ALs), our part-time tutoring staff</a:t>
            </a:r>
          </a:p>
          <a:p>
            <a:pPr marL="298800">
              <a:spcBef>
                <a:spcPts val="800"/>
              </a:spcBef>
              <a:buSzPct val="150000"/>
              <a:buFont typeface="Arial" panose="020B0604020202020204" pitchFamily="34" charset="0"/>
              <a:buChar char="•"/>
            </a:pPr>
            <a:r>
              <a:rPr lang="en-GB" sz="3200" kern="0" dirty="0"/>
              <a:t>All work at a distance, usually from home</a:t>
            </a:r>
          </a:p>
        </p:txBody>
      </p:sp>
    </p:spTree>
    <p:extLst>
      <p:ext uri="{BB962C8B-B14F-4D97-AF65-F5344CB8AC3E}">
        <p14:creationId xmlns:p14="http://schemas.microsoft.com/office/powerpoint/2010/main" val="94966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for distance developers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3</a:t>
            </a:fld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20916" y="2569236"/>
            <a:ext cx="11575130" cy="3212999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300"/>
              </a:spcBef>
              <a:spcAft>
                <a:spcPts val="700"/>
              </a:spcAft>
              <a:buNone/>
            </a:pPr>
            <a:r>
              <a:rPr lang="en-GB" sz="3200" dirty="0"/>
              <a:t>H</a:t>
            </a:r>
            <a:r>
              <a:rPr lang="en-GB" sz="3200" dirty="0" smtClean="0"/>
              <a:t>ow do we...</a:t>
            </a:r>
            <a:endParaRPr lang="en-GB" sz="3200" dirty="0" smtClean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…create opportunities for development which distributed  distance staff want to and are able to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attend?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…design events which incorporate some of the features of informal, situated &amp; social learning </a:t>
            </a:r>
            <a:r>
              <a:rPr lang="en-GB" sz="3200" dirty="0" smtClean="0">
                <a:solidFill>
                  <a:schemeClr val="tx1"/>
                </a:solidFill>
              </a:rPr>
              <a:t>and collaboration, which usually happen naturally in the workplace? 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(Milligan et al, 2014;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Clus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2011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pic>
        <p:nvPicPr>
          <p:cNvPr id="12" name="Picture 2" descr="http://upload.wikimedia.org/wikipedia/commons/thumb/0/06/Wikimedians_in_discussion_1%2C_2011-01-07.jpg/512px-Wikimedians_in_discussion_1%2C_2011-01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1012" y="5883600"/>
            <a:ext cx="367599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>
          <a:xfrm>
            <a:off x="720916" y="6035489"/>
            <a:ext cx="7060096" cy="2651312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0" tIns="0" rIns="0" bIns="0" rtlCol="0">
            <a:noAutofit/>
          </a:bodyPr>
          <a:lstStyle>
            <a:lvl1pPr marL="263525" indent="-263525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54038" indent="-22225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42900" indent="-34290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Lucida Grande"/>
              <a:buChar char="●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576516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4226791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877067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527342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…create a sense of presence and community?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Kear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2011</a:t>
            </a:r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chemeClr val="tx1"/>
                </a:solidFill>
              </a:rPr>
              <a:t>…</a:t>
            </a:r>
            <a:r>
              <a:rPr lang="en-GB" sz="3200" dirty="0">
                <a:solidFill>
                  <a:schemeClr val="tx1"/>
                </a:solidFill>
              </a:rPr>
              <a:t>make development relevant to staff’s own working practices? 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Ottenbreich-Leftwich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2010)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3"/>
          </p:nvPr>
        </p:nvSpPr>
        <p:spPr>
          <a:xfrm>
            <a:off x="719294" y="1768785"/>
            <a:ext cx="9506517" cy="430887"/>
          </a:xfrm>
        </p:spPr>
        <p:txBody>
          <a:bodyPr/>
          <a:lstStyle/>
          <a:p>
            <a:r>
              <a:rPr lang="en-GB" i="1" dirty="0" smtClean="0">
                <a:solidFill>
                  <a:schemeClr val="accent2">
                    <a:lumMod val="75000"/>
                  </a:schemeClr>
                </a:solidFill>
              </a:rPr>
              <a:t>When staff are geographically distributed home workers …</a:t>
            </a:r>
            <a:endParaRPr lang="en-GB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6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4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>
          <a:xfrm>
            <a:off x="719294" y="1768785"/>
            <a:ext cx="9506517" cy="430887"/>
          </a:xfrm>
        </p:spPr>
        <p:txBody>
          <a:bodyPr/>
          <a:lstStyle/>
          <a:p>
            <a:r>
              <a:rPr lang="en-GB" i="1" dirty="0" smtClean="0"/>
              <a:t>For part-time tutoring (and other) staff</a:t>
            </a:r>
            <a:endParaRPr lang="en-GB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staff development at the OU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0916" y="3086826"/>
            <a:ext cx="11028261" cy="3675924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800"/>
              </a:spcAft>
            </a:pPr>
            <a:r>
              <a:rPr lang="en-GB" sz="3200" dirty="0" smtClean="0"/>
              <a:t>Range of online initiatives, including self-study and moderated modules, and exemplars</a:t>
            </a:r>
          </a:p>
          <a:p>
            <a:pPr>
              <a:spcBef>
                <a:spcPts val="400"/>
              </a:spcBef>
              <a:spcAft>
                <a:spcPts val="800"/>
              </a:spcAft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Flexible participation within a structure</a:t>
            </a:r>
          </a:p>
          <a:p>
            <a:pPr>
              <a:spcBef>
                <a:spcPts val="400"/>
              </a:spcBef>
              <a:spcAft>
                <a:spcPts val="800"/>
              </a:spcAft>
            </a:pPr>
            <a:r>
              <a:rPr lang="en-GB" sz="3200" dirty="0" smtClean="0"/>
              <a:t>Caters to geographic separation</a:t>
            </a:r>
          </a:p>
          <a:p>
            <a:pPr>
              <a:spcBef>
                <a:spcPts val="400"/>
              </a:spcBef>
              <a:spcAft>
                <a:spcPts val="800"/>
              </a:spcAft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Brings staff together from across the distributed university</a:t>
            </a:r>
          </a:p>
          <a:p>
            <a:pPr>
              <a:spcBef>
                <a:spcPts val="400"/>
              </a:spcBef>
              <a:spcAft>
                <a:spcPts val="800"/>
              </a:spcAft>
            </a:pPr>
            <a:r>
              <a:rPr lang="en-GB" sz="3200" dirty="0" smtClean="0"/>
              <a:t>Time-limited – enhances sense of presence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1903" y="3865359"/>
            <a:ext cx="1707114" cy="112669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87388" y="6195292"/>
            <a:ext cx="1296144" cy="17281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929573" y="8601626"/>
            <a:ext cx="1025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(Campbell, 2016; Campbell &amp; Storey, 2015; Macdonald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&amp; Campbell, </a:t>
            </a:r>
            <a:r>
              <a:rPr lang="en-GB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2012, 2010;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Campbell &amp; Macdonald, </a:t>
            </a:r>
            <a:r>
              <a:rPr lang="en-GB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2011)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-312721" y="4510431"/>
            <a:ext cx="11028261" cy="36759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3525" indent="-263525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Lucida Grande"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4038" indent="-22225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Lucida Grande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indent="-34290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Lucida Grande"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516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791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7067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7342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  <a:spcAft>
                <a:spcPts val="800"/>
              </a:spcAft>
            </a:pPr>
            <a:endParaRPr lang="en-GB" sz="3200" dirty="0" smtClean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715627" y="6793460"/>
            <a:ext cx="8703770" cy="16456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3525" indent="-263525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Lucida Grande"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4038" indent="-22225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Lucida Grande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indent="-34290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Lucida Grande"/>
              <a:buChar char="●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5027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516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791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7067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7342" indent="-325138" algn="l" defTabSz="650276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Reflection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and collaboration with </a:t>
            </a: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peers – builds community, builds confidence, inspires new ideas for practice</a:t>
            </a:r>
          </a:p>
        </p:txBody>
      </p:sp>
    </p:spTree>
    <p:extLst>
      <p:ext uri="{BB962C8B-B14F-4D97-AF65-F5344CB8AC3E}">
        <p14:creationId xmlns:p14="http://schemas.microsoft.com/office/powerpoint/2010/main" val="33645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5</a:t>
            </a:fld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720917" y="1546538"/>
            <a:ext cx="9506517" cy="83930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32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200" i="1" dirty="0" smtClean="0"/>
              <a:t>One </a:t>
            </a:r>
            <a:r>
              <a:rPr lang="en-GB" sz="3200" i="1" dirty="0"/>
              <a:t>day online staff development </a:t>
            </a:r>
            <a:r>
              <a:rPr lang="en-GB" sz="3200" i="1" dirty="0" smtClean="0"/>
              <a:t>events </a:t>
            </a:r>
            <a:endParaRPr lang="en-GB" sz="3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‘Talking point’ initiative</a:t>
            </a:r>
            <a:endParaRPr lang="en-GB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1045194" y="8878754"/>
            <a:ext cx="9782355" cy="449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438" tIns="39718" rIns="79438" bIns="39718" numCol="1" anchor="t" anchorCtr="0" compatLnSpc="1">
            <a:prstTxWarp prst="textNoShape">
              <a:avLst/>
            </a:prstTxWarp>
            <a:spAutoFit/>
          </a:bodyPr>
          <a:lstStyle>
            <a:lvl1pPr marL="298450" indent="-2984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7700" indent="-2492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993775" indent="-196850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FAA00"/>
              </a:buClr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392238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1787525" indent="-198438" algn="l" defTabSz="796925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2447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7019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1591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616325" indent="-198438" algn="l" defTabSz="796925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GB" sz="2400" kern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Campbell (2016)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95" y="2688646"/>
            <a:ext cx="11706225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9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Flexible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en-GB" sz="3200" kern="0" dirty="0" smtClean="0"/>
              <a:t>Topics </a:t>
            </a:r>
            <a:r>
              <a:rPr lang="en-GB" sz="3200" kern="0" dirty="0"/>
              <a:t>have </a:t>
            </a:r>
            <a:r>
              <a:rPr lang="en-GB" sz="3200" kern="0" dirty="0" smtClean="0"/>
              <a:t>included: 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Font typeface="Helvetica" pitchFamily="34" charset="0"/>
              <a:buChar char="▬"/>
            </a:pP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 online </a:t>
            </a:r>
            <a:r>
              <a:rPr lang="en-GB" sz="2800" kern="0" dirty="0">
                <a:solidFill>
                  <a:schemeClr val="accent2">
                    <a:lumMod val="75000"/>
                  </a:schemeClr>
                </a:solidFill>
              </a:rPr>
              <a:t>synchronous </a:t>
            </a: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tuition 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Font typeface="Helvetica" pitchFamily="34" charset="0"/>
              <a:buChar char="▬"/>
            </a:pP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 employability 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Font typeface="Helvetica" pitchFamily="34" charset="0"/>
              <a:buChar char="▬"/>
            </a:pP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kern="0" dirty="0" err="1" smtClean="0">
                <a:solidFill>
                  <a:schemeClr val="accent2">
                    <a:lumMod val="75000"/>
                  </a:schemeClr>
                </a:solidFill>
              </a:rPr>
              <a:t>graduateness</a:t>
            </a: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Font typeface="Helvetica" pitchFamily="34" charset="0"/>
              <a:buChar char="▬"/>
            </a:pP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 group tuition purposes</a:t>
            </a:r>
          </a:p>
          <a:p>
            <a:pPr lvl="1">
              <a:spcBef>
                <a:spcPts val="400"/>
              </a:spcBef>
              <a:spcAft>
                <a:spcPts val="600"/>
              </a:spcAft>
              <a:buFont typeface="Helvetica" pitchFamily="34" charset="0"/>
              <a:buChar char="▬"/>
            </a:pPr>
            <a:r>
              <a:rPr lang="en-GB" sz="2800" kern="0" dirty="0" smtClean="0">
                <a:solidFill>
                  <a:schemeClr val="accent2">
                    <a:lumMod val="75000"/>
                  </a:schemeClr>
                </a:solidFill>
              </a:rPr>
              <a:t> correspondence </a:t>
            </a:r>
            <a:r>
              <a:rPr lang="en-GB" sz="2800" kern="0" dirty="0">
                <a:solidFill>
                  <a:schemeClr val="accent2">
                    <a:lumMod val="75000"/>
                  </a:schemeClr>
                </a:solidFill>
              </a:rPr>
              <a:t>tuition</a:t>
            </a: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en-GB" sz="3200" kern="0" dirty="0"/>
              <a:t>Event sizes range from </a:t>
            </a:r>
            <a:r>
              <a:rPr lang="en-GB" sz="3200" kern="0" dirty="0" smtClean="0"/>
              <a:t>30 </a:t>
            </a:r>
            <a:r>
              <a:rPr lang="en-GB" sz="3200" kern="0" dirty="0"/>
              <a:t>to </a:t>
            </a:r>
            <a:r>
              <a:rPr lang="en-GB" sz="3200" kern="0" dirty="0" smtClean="0"/>
              <a:t>150 </a:t>
            </a:r>
            <a:r>
              <a:rPr lang="en-GB" sz="3200" kern="0" dirty="0"/>
              <a:t>participants</a:t>
            </a:r>
          </a:p>
          <a:p>
            <a:pPr>
              <a:spcBef>
                <a:spcPts val="400"/>
              </a:spcBef>
              <a:spcAft>
                <a:spcPts val="1200"/>
              </a:spcAft>
            </a:pPr>
            <a:r>
              <a:rPr lang="en-GB" sz="3200" kern="0" dirty="0">
                <a:solidFill>
                  <a:schemeClr val="accent2">
                    <a:lumMod val="75000"/>
                  </a:schemeClr>
                </a:solidFill>
              </a:rPr>
              <a:t>Event type ranges from ‘conference’ style to ‘workshop’ style </a:t>
            </a:r>
            <a:r>
              <a:rPr lang="en-GB" sz="3200" kern="0" dirty="0" smtClean="0">
                <a:solidFill>
                  <a:schemeClr val="accent2">
                    <a:lumMod val="75000"/>
                  </a:schemeClr>
                </a:solidFill>
              </a:rPr>
              <a:t>events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720917" y="1548765"/>
            <a:ext cx="9506517" cy="861774"/>
          </a:xfr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  <a:alpha val="75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95250">
              <a:spcBef>
                <a:spcPts val="1200"/>
              </a:spcBef>
            </a:pPr>
            <a:r>
              <a:rPr lang="en-GB" i="1" dirty="0" smtClean="0"/>
              <a:t>Different topics, different participant numbers, different types of event</a:t>
            </a: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6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79500" y="8799508"/>
            <a:ext cx="10046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(Campbell, 2016; </a:t>
            </a:r>
            <a:r>
              <a:rPr lang="en-GB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Campbell &amp; Jones, 2014; Campbell &amp; Edwards, 2012)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94737" y="2866411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3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183" y="0"/>
            <a:ext cx="5511030" cy="268604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7</a:t>
            </a:fld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GB" i="1" dirty="0" smtClean="0"/>
              <a:t>Post-event questionnaire free text comments</a:t>
            </a:r>
            <a:endParaRPr lang="en-GB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 perceptions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9133" y="2183971"/>
            <a:ext cx="12078420" cy="747654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/>
              <a:t>… </a:t>
            </a: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loved feeling part of a live community – interacting and contributing and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learning</a:t>
            </a: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GB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 smtClean="0"/>
              <a:t>The experience </a:t>
            </a:r>
            <a:r>
              <a:rPr lang="en-GB" sz="3200" dirty="0"/>
              <a:t>of connecting with colleagues from all over the university is always enjoyable on these </a:t>
            </a:r>
            <a:r>
              <a:rPr lang="en-GB" sz="3200" dirty="0" smtClean="0"/>
              <a:t>occasions…</a:t>
            </a:r>
          </a:p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(It was good)… hearing from OU staff that I wouldn’t ordinarily ever get to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meet with.</a:t>
            </a:r>
          </a:p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/>
              <a:t>… great interactivity from the group taking </a:t>
            </a:r>
            <a:r>
              <a:rPr lang="en-GB" sz="3200" dirty="0" smtClean="0"/>
              <a:t>part.</a:t>
            </a:r>
          </a:p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>
                <a:solidFill>
                  <a:srgbClr val="002060"/>
                </a:solidFill>
              </a:rPr>
              <a:t>Generally very informative and stimulating discussions in the forum.  Lot of policies going on that I was previously unaware of</a:t>
            </a:r>
            <a:r>
              <a:rPr lang="en-GB" sz="3200" dirty="0" smtClean="0">
                <a:solidFill>
                  <a:srgbClr val="002060"/>
                </a:solidFill>
              </a:rPr>
              <a:t>.</a:t>
            </a:r>
          </a:p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>
                <a:solidFill>
                  <a:schemeClr val="tx1"/>
                </a:solidFill>
              </a:rPr>
              <a:t>I picked up a lot of good pointers from experienced </a:t>
            </a:r>
            <a:r>
              <a:rPr lang="en-GB" sz="3200" dirty="0" smtClean="0">
                <a:solidFill>
                  <a:schemeClr val="tx1"/>
                </a:solidFill>
              </a:rPr>
              <a:t>practitioners.</a:t>
            </a:r>
          </a:p>
          <a:p>
            <a:pPr marL="457200" indent="-285750">
              <a:spcBef>
                <a:spcPts val="600"/>
              </a:spcBef>
              <a:spcAft>
                <a:spcPts val="1200"/>
              </a:spcAft>
            </a:pP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More events like this please, it’s easy to feel isolated as ALs especially with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technology, </a:t>
            </a:r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so this was great.</a:t>
            </a:r>
          </a:p>
        </p:txBody>
      </p:sp>
    </p:spTree>
    <p:extLst>
      <p:ext uri="{BB962C8B-B14F-4D97-AF65-F5344CB8AC3E}">
        <p14:creationId xmlns:p14="http://schemas.microsoft.com/office/powerpoint/2010/main" val="31806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8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learned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9133" y="1737038"/>
            <a:ext cx="11575130" cy="7537470"/>
          </a:xfrm>
          <a:solidFill>
            <a:schemeClr val="accent5">
              <a:lumMod val="20000"/>
              <a:lumOff val="80000"/>
              <a:alpha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361950" indent="-361950"/>
            <a:r>
              <a:rPr lang="en-GB" sz="3200" dirty="0"/>
              <a:t>F</a:t>
            </a:r>
            <a:r>
              <a:rPr lang="en-GB" sz="3200" dirty="0" smtClean="0"/>
              <a:t>lexible design allows knowledge building, discussion &amp; reflection on the topic at hand</a:t>
            </a:r>
          </a:p>
          <a:p>
            <a:pPr marL="361950" indent="-361950"/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Forum and live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chat spaces allow staff </a:t>
            </a:r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to meet informally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GB" sz="3200" dirty="0">
                <a:solidFill>
                  <a:schemeClr val="tx2">
                    <a:lumMod val="50000"/>
                  </a:schemeClr>
                </a:solidFill>
              </a:rPr>
              <a:t>share practice and </a:t>
            </a:r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reflect</a:t>
            </a:r>
          </a:p>
          <a:p>
            <a:pPr marL="800100" lvl="1" indent="-468313">
              <a:buFont typeface="Helvetica" pitchFamily="34" charset="0"/>
              <a:buChar char="▬"/>
            </a:pPr>
            <a:r>
              <a:rPr lang="en-GB" sz="2800" dirty="0" smtClean="0"/>
              <a:t> Helps build &amp; maintain a sense of community and belonging</a:t>
            </a:r>
          </a:p>
          <a:p>
            <a:pPr marL="800100" lvl="1" indent="-468313">
              <a:buFont typeface="Helvetica" pitchFamily="34" charset="0"/>
              <a:buChar char="▬"/>
            </a:pPr>
            <a:r>
              <a:rPr lang="en-GB" sz="2800" dirty="0" smtClean="0"/>
              <a:t> Allows building and maintaining of personal ties</a:t>
            </a:r>
          </a:p>
          <a:p>
            <a:pPr marL="800100" lvl="1" indent="-468313">
              <a:buFont typeface="Helvetica" pitchFamily="34" charset="0"/>
              <a:buChar char="▬"/>
            </a:pPr>
            <a:r>
              <a:rPr lang="en-GB" sz="2800" dirty="0" smtClean="0"/>
              <a:t> Can reinforce a shared sense of purpose and belief</a:t>
            </a:r>
          </a:p>
          <a:p>
            <a:pPr marL="800100" lvl="1" indent="-468313">
              <a:buFont typeface="Helvetica" pitchFamily="34" charset="0"/>
              <a:buChar char="▬"/>
            </a:pPr>
            <a:r>
              <a:rPr lang="en-GB" sz="2800" dirty="0"/>
              <a:t> </a:t>
            </a:r>
            <a:r>
              <a:rPr lang="en-GB" sz="2800" dirty="0" smtClean="0"/>
              <a:t>Brings staff together across geographic space and across discipline areas</a:t>
            </a:r>
          </a:p>
          <a:p>
            <a:pPr marL="361950" indent="-361950"/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Staff attend and engage when topic is directly relevant to their own practice</a:t>
            </a:r>
          </a:p>
          <a:p>
            <a:pPr marL="361950" indent="-361950"/>
            <a:r>
              <a:rPr lang="en-GB" sz="3200" dirty="0" smtClean="0"/>
              <a:t>Key to success is having skilled peer presenters/moderators involved in planning and delivery – they have particular insight into challenges and issues face by part time distance staff</a:t>
            </a:r>
          </a:p>
          <a:p>
            <a:pPr marL="361950" indent="-361950"/>
            <a:r>
              <a:rPr lang="en-GB" sz="3200" dirty="0">
                <a:solidFill>
                  <a:schemeClr val="accent2">
                    <a:lumMod val="75000"/>
                  </a:schemeClr>
                </a:solidFill>
              </a:rPr>
              <a:t>For participants and presenters/facilitators it can be an intense and stimulating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experience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4" descr="https://openclipart.org/image/300px/svg_to_png/194258/think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68311" y="22538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76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778" y="1761980"/>
            <a:ext cx="11575130" cy="747726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GB" sz="3200" dirty="0"/>
              <a:t>In large events, some participants can feel </a:t>
            </a:r>
            <a:r>
              <a:rPr lang="en-GB" sz="3200" dirty="0" smtClean="0"/>
              <a:t>lost or not heard </a:t>
            </a:r>
            <a:r>
              <a:rPr lang="en-GB" sz="3200" dirty="0"/>
              <a:t>– useful to use </a:t>
            </a:r>
            <a:r>
              <a:rPr lang="en-GB" sz="3200" dirty="0" smtClean="0"/>
              <a:t>breakouts in the live sessions</a:t>
            </a:r>
            <a:endParaRPr lang="en-GB" sz="3200" dirty="0"/>
          </a:p>
          <a:p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The message base in the forum can get very large, even in smaller scale events – use summarising and archiving</a:t>
            </a:r>
          </a:p>
          <a:p>
            <a:r>
              <a:rPr lang="en-GB" sz="3200" dirty="0"/>
              <a:t>The restricted timing (usually over one day) means staff commit the time needed</a:t>
            </a:r>
          </a:p>
          <a:p>
            <a:pPr marL="0" indent="0">
              <a:buNone/>
            </a:pPr>
            <a:endParaRPr lang="en-GB" sz="3200" dirty="0" smtClean="0"/>
          </a:p>
          <a:p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Need to choose dates which don’t clash with other commitments where possible – so early planning and advertising to key members of staff is critical</a:t>
            </a:r>
          </a:p>
          <a:p>
            <a:r>
              <a:rPr lang="en-GB" sz="3200" dirty="0" smtClean="0"/>
              <a:t>Signpost dates early to intended delegates, timely reminders before the event</a:t>
            </a:r>
          </a:p>
          <a:p>
            <a:r>
              <a:rPr lang="en-GB" sz="3200" dirty="0" smtClean="0">
                <a:solidFill>
                  <a:schemeClr val="tx2">
                    <a:lumMod val="50000"/>
                  </a:schemeClr>
                </a:solidFill>
              </a:rPr>
              <a:t>Technical help on the day is critical</a:t>
            </a:r>
          </a:p>
          <a:p>
            <a:endParaRPr lang="en-GB" sz="3200" dirty="0"/>
          </a:p>
          <a:p>
            <a:r>
              <a:rPr lang="en-GB" sz="3600" b="1" dirty="0" smtClean="0"/>
              <a:t>Don’t think it is a cheap option!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C0BADC3D-1509-2C4E-AB5E-AF0356668A88}" type="slidenum">
              <a:rPr lang="en-GB" smtClean="0"/>
              <a:pPr algn="ctr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0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 Ripple">
  <a:themeElements>
    <a:clrScheme name="OU">
      <a:dk1>
        <a:sysClr val="windowText" lastClr="000000"/>
      </a:dk1>
      <a:lt1>
        <a:sysClr val="window" lastClr="FFFFFF"/>
      </a:lt1>
      <a:dk2>
        <a:srgbClr val="75AAE5"/>
      </a:dk2>
      <a:lt2>
        <a:srgbClr val="FFFFFF"/>
      </a:lt2>
      <a:accent1>
        <a:srgbClr val="75AAE5"/>
      </a:accent1>
      <a:accent2>
        <a:srgbClr val="0B55A8"/>
      </a:accent2>
      <a:accent3>
        <a:srgbClr val="E80074"/>
      </a:accent3>
      <a:accent4>
        <a:srgbClr val="630031"/>
      </a:accent4>
      <a:accent5>
        <a:srgbClr val="FFC23D"/>
      </a:accent5>
      <a:accent6>
        <a:srgbClr val="A4A400"/>
      </a:accent6>
      <a:hlink>
        <a:srgbClr val="000000"/>
      </a:hlink>
      <a:folHlink>
        <a:srgbClr val="000000"/>
      </a:folHlink>
    </a:clrScheme>
    <a:fontScheme name="Office 2">
      <a:majorFont>
        <a:latin typeface="Helvetic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Helvetic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 cap="rnd">
          <a:prstDash val="sysDot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Strand xmlns="25beefa3-6df1-42c8-984e-35dbf263528a">Learning communities</Strand>
    <Meeting_x0020_Date xmlns="25beefa3-6df1-42c8-984e-35dbf263528a">2016-05-18T23:00:00+00:00</Meeting_x0020_Dat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524559A1B968C49BC07D9E1AA4E616600459591A892A8594E8DBFBABB16AF4F95" ma:contentTypeVersion="6" ma:contentTypeDescription="" ma:contentTypeScope="" ma:versionID="1869dc2eb5465127437d6dd4e15bf07b">
  <xsd:schema xmlns:xsd="http://www.w3.org/2001/XMLSchema" xmlns:p="http://schemas.microsoft.com/office/2006/metadata/properties" xmlns:ns2="25beefa3-6df1-42c8-984e-35dbf263528a" targetNamespace="http://schemas.microsoft.com/office/2006/metadata/properties" ma:root="true" ma:fieldsID="198049728a7397895f75724b53b843d1" ns2:_="">
    <xsd:import namespace="25beefa3-6df1-42c8-984e-35dbf263528a"/>
    <xsd:element name="properties">
      <xsd:complexType>
        <xsd:sequence>
          <xsd:element name="documentManagement">
            <xsd:complexType>
              <xsd:all>
                <xsd:element ref="ns2:Meeting_x0020_Date" minOccurs="0"/>
                <xsd:element ref="ns2:Stran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5beefa3-6df1-42c8-984e-35dbf263528a" elementFormDefault="qualified">
    <xsd:import namespace="http://schemas.microsoft.com/office/2006/documentManagement/types"/>
    <xsd:element name="Meeting_x0020_Date" ma:index="8" nillable="true" ma:displayName="Meeting Date" ma:format="DateOnly" ma:internalName="Meeting_x0020_Date">
      <xsd:simpleType>
        <xsd:restriction base="dms:DateTime"/>
      </xsd:simpleType>
    </xsd:element>
    <xsd:element name="Strand" ma:index="9" nillable="true" ma:displayName="Strand" ma:internalName="Stran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spe:Receivers xmlns:spe="http://schemas.microsoft.com/sharepoint/events">
  <Receiver>
    <Name>QAA Hold Item Deleting</Name>
    <Type>3</Type>
    <SequenceNumber>1000</SequenceNumber>
    <Assembly>BlueSource.QAA.LegalHold, Version=1.0.0.0, Culture=neutral, PublicKeyToken=98e5a19c401bc91c</Assembly>
    <Class>BlueSource.QAA.LegalHold.StopOnHoldDeleteEvents</Class>
    <Data/>
    <Filter/>
  </Receiver>
</spe:Receivers>
</file>

<file path=customXml/itemProps1.xml><?xml version="1.0" encoding="utf-8"?>
<ds:datastoreItem xmlns:ds="http://schemas.openxmlformats.org/officeDocument/2006/customXml" ds:itemID="{38C68E00-6EB1-4EFA-BF0A-31C40674E261}">
  <ds:schemaRefs>
    <ds:schemaRef ds:uri="25beefa3-6df1-42c8-984e-35dbf263528a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049168-8513-438A-8A81-A84516C11A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61C4F9-9EE8-4472-8AC9-19CFAF84BF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eefa3-6df1-42c8-984e-35dbf263528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A64841C3-694C-4F27-A278-5A26B382344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OU Ripple</Template>
  <TotalTime>1268</TotalTime>
  <Words>1174</Words>
  <Application>Microsoft Office PowerPoint</Application>
  <PresentationFormat>Custom</PresentationFormat>
  <Paragraphs>114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</vt:lpstr>
      <vt:lpstr>Lucida Grande</vt:lpstr>
      <vt:lpstr>OU Ripple</vt:lpstr>
      <vt:lpstr>Attend, engage, learn, and build community: Talking point online events</vt:lpstr>
      <vt:lpstr>The Open University: background</vt:lpstr>
      <vt:lpstr>Challenges for distance developers</vt:lpstr>
      <vt:lpstr>Online staff development at the OU</vt:lpstr>
      <vt:lpstr>The ‘Talking point’ initiative</vt:lpstr>
      <vt:lpstr>Flexible design</vt:lpstr>
      <vt:lpstr>Participant perceptions</vt:lpstr>
      <vt:lpstr>Lessons learned</vt:lpstr>
      <vt:lpstr>Practical points</vt:lpstr>
      <vt:lpstr>Thoughts…</vt:lpstr>
      <vt:lpstr>Contact details</vt:lpstr>
      <vt:lpstr>References</vt:lpstr>
    </vt:vector>
  </TitlesOfParts>
  <Company>The Open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Attend, engage and build community</dc:title>
  <dc:creator>The Open University</dc:creator>
  <cp:lastModifiedBy>Oonagh Holland</cp:lastModifiedBy>
  <cp:revision>96</cp:revision>
  <dcterms:created xsi:type="dcterms:W3CDTF">2015-02-03T17:26:56Z</dcterms:created>
  <dcterms:modified xsi:type="dcterms:W3CDTF">2018-04-12T13:57:46Z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0x010100E524559A1B968C49BC07D9E1AA4E616600459591A892A8594E8DBFBABB16AF4F95</vt:lpwstr>
  </property>
</Properties>
</file>