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347" r:id="rId6"/>
    <p:sldId id="357" r:id="rId7"/>
    <p:sldId id="330" r:id="rId8"/>
    <p:sldId id="360" r:id="rId9"/>
    <p:sldId id="358" r:id="rId10"/>
    <p:sldId id="359" r:id="rId11"/>
    <p:sldId id="336" r:id="rId12"/>
    <p:sldId id="331" r:id="rId13"/>
    <p:sldId id="363" r:id="rId14"/>
    <p:sldId id="371" r:id="rId15"/>
    <p:sldId id="370" r:id="rId16"/>
    <p:sldId id="369" r:id="rId17"/>
    <p:sldId id="345" r:id="rId18"/>
    <p:sldId id="355" r:id="rId19"/>
    <p:sldId id="356" r:id="rId20"/>
    <p:sldId id="352" r:id="rId21"/>
    <p:sldId id="350" r:id="rId22"/>
    <p:sldId id="353" r:id="rId23"/>
    <p:sldId id="348" r:id="rId24"/>
    <p:sldId id="364" r:id="rId25"/>
    <p:sldId id="368" r:id="rId26"/>
    <p:sldId id="367" r:id="rId27"/>
    <p:sldId id="366" r:id="rId28"/>
    <p:sldId id="365" r:id="rId29"/>
    <p:sldId id="335" r:id="rId30"/>
    <p:sldId id="354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640234-9FBB-48D5-9117-2C36959222EC}">
          <p14:sldIdLst>
            <p14:sldId id="347"/>
            <p14:sldId id="357"/>
            <p14:sldId id="330"/>
            <p14:sldId id="360"/>
            <p14:sldId id="358"/>
            <p14:sldId id="359"/>
            <p14:sldId id="336"/>
            <p14:sldId id="331"/>
            <p14:sldId id="363"/>
            <p14:sldId id="371"/>
            <p14:sldId id="370"/>
            <p14:sldId id="369"/>
            <p14:sldId id="345"/>
            <p14:sldId id="355"/>
            <p14:sldId id="356"/>
            <p14:sldId id="352"/>
            <p14:sldId id="350"/>
            <p14:sldId id="353"/>
            <p14:sldId id="348"/>
            <p14:sldId id="364"/>
            <p14:sldId id="368"/>
            <p14:sldId id="367"/>
            <p14:sldId id="366"/>
            <p14:sldId id="365"/>
            <p14:sldId id="335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9710" autoAdjust="0"/>
  </p:normalViewPr>
  <p:slideViewPr>
    <p:cSldViewPr>
      <p:cViewPr varScale="1">
        <p:scale>
          <a:sx n="104" d="100"/>
          <a:sy n="104" d="100"/>
        </p:scale>
        <p:origin x="14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8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0704B-8A8F-433A-B691-793558812A4C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A3217-187B-451F-99C6-3BD4E46D9B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23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F0C6E-0AA4-439D-832E-5B22966C2C63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97C8-90B2-4AC7-BFAA-236FACB64E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9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Is the first fully networked, blended learning multi-genre practical music degree in the 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Has successfully delivered all four years of an honours degree with the first students graduating with BA (Hons) in August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Currently has 101 students enrolled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Was re-approved in April 2016 and highly commended for the national and international engagement made possible by the residencies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are enrolled through 9 academic partners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support staff are distributed across the network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body is located all over Scotland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  is varied – current cohort includes school leavers, HNC/HND direct entry and existing music professionals seeking a qualification 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6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68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/>
              <a:t>95% of students using jabber as opposed to college access using VC technology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5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have also facilitated performance practice tutoring with professional tutors located abroad in the USA through using Skype. </a:t>
            </a:r>
            <a:r>
              <a:rPr lang="en-GB" baseline="0" dirty="0" err="1" smtClean="0"/>
              <a:t>E.g</a:t>
            </a:r>
            <a:r>
              <a:rPr lang="en-GB" baseline="0" dirty="0" smtClean="0"/>
              <a:t> American bass tutor Carol Kaye famous for her session recordings including Beach Boys albums.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9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Key</a:t>
            </a:r>
            <a:r>
              <a:rPr lang="en-GB" baseline="0" dirty="0" smtClean="0"/>
              <a:t> to the success of collaboration and music making amongst student cohort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Face to face in different locations throughout Scotland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Provide learning and exploration of different cultural landscapes.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Promotion of degree through high profile performance opportunities integrated into residencies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Students</a:t>
            </a:r>
            <a:r>
              <a:rPr lang="en-GB" baseline="0" dirty="0" smtClean="0"/>
              <a:t> pay and organise their own transport and accommodation.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aseline="0" dirty="0" smtClean="0"/>
              <a:t>Residencies are mandatory and attendance and participation is embedded into ensemble modules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0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080000" indent="-285750"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1200" dirty="0" smtClean="0"/>
              <a:t>an initiative to enhance learning through working in student groups and address issues of access.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41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International collaborative dimension provides enhanced learning a sense of wider sense of connectivity.</a:t>
            </a:r>
            <a:r>
              <a:rPr lang="en-GB" sz="1200" baseline="0" dirty="0" smtClean="0"/>
              <a:t>  Collaborations with Universities in Australia and Sweden.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06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4"/>
              </a:buClr>
            </a:pPr>
            <a:r>
              <a:rPr lang="en-GB" sz="2400" dirty="0" smtClean="0"/>
              <a:t>Engagement -Balancing freedom and flexibility 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dirty="0" smtClean="0"/>
              <a:t>VC playback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dirty="0" smtClean="0"/>
              <a:t>No register. Residencies compulsory assessed in a single module.  </a:t>
            </a:r>
          </a:p>
          <a:p>
            <a:pPr lvl="2" indent="-360000"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dirty="0" smtClean="0"/>
              <a:t>Referencing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29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4"/>
              </a:buClr>
            </a:pPr>
            <a:r>
              <a:rPr lang="en-GB" sz="2400" dirty="0" smtClean="0"/>
              <a:t>Managing student expectations</a:t>
            </a:r>
          </a:p>
          <a:p>
            <a:pPr lvl="2" indent="-360000"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dirty="0" smtClean="0"/>
              <a:t>Point of audition and interview – communication and monitoring of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29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4"/>
              </a:buClr>
            </a:pPr>
            <a:r>
              <a:rPr lang="en-GB" sz="2400" dirty="0" smtClean="0"/>
              <a:t>Isolation 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dirty="0" smtClean="0"/>
              <a:t>PAT role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dirty="0" smtClean="0"/>
              <a:t>Online Applied Music Student Area</a:t>
            </a:r>
            <a:r>
              <a:rPr lang="en-GB" baseline="0" dirty="0" smtClean="0"/>
              <a:t> – enrolling PATS too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baseline="0" dirty="0" smtClean="0"/>
              <a:t>Study Buddy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2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Is the first fully networked, blended learning multi-genre practical music degree in the 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Has successfully delivered all four years of an honours degree with the first students graduating with BA (Hons) in August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Currently has 101 students enrolled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Was re-approved in April 2016 and highly commended for the national and international engagement made possible by the residencies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3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4"/>
              </a:buClr>
            </a:pPr>
            <a:r>
              <a:rPr lang="en-GB" sz="2600" dirty="0" smtClean="0"/>
              <a:t>Parity of experience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Residencies – travelling to different locations</a:t>
            </a:r>
          </a:p>
          <a:p>
            <a:pPr lvl="2" indent="-360000"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Clear communications</a:t>
            </a:r>
          </a:p>
          <a:p>
            <a:pPr lvl="2" indent="-360000"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Role of the student development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2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4"/>
              </a:buClr>
            </a:pPr>
            <a:r>
              <a:rPr lang="en-GB" sz="2600" dirty="0" smtClean="0"/>
              <a:t>Students direct entry from HNC/HND – getting to grips with new delivery method 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1</a:t>
            </a:r>
            <a:r>
              <a:rPr lang="en-GB" sz="2600" baseline="30000" dirty="0" smtClean="0"/>
              <a:t>st</a:t>
            </a:r>
            <a:r>
              <a:rPr lang="en-GB" sz="2600" dirty="0" smtClean="0"/>
              <a:t> residency - treat all new students as a single cohort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Referencing task – academic engagement</a:t>
            </a:r>
          </a:p>
          <a:p>
            <a:pPr lvl="2" indent="-360000"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Dedicated IT, UHI libraries, Video conference team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29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4"/>
              </a:buClr>
            </a:pPr>
            <a:r>
              <a:rPr lang="en-GB" sz="2600" dirty="0" smtClean="0"/>
              <a:t>Distributed and remote staff 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regular staff meetings 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course committee</a:t>
            </a:r>
          </a:p>
          <a:p>
            <a:pPr lvl="2" indent="-360000">
              <a:buClr>
                <a:schemeClr val="accent4"/>
              </a:buClr>
              <a:buFont typeface="Wingdings" pitchFamily="2" charset="2"/>
              <a:buChar char="Ø"/>
            </a:pPr>
            <a:r>
              <a:rPr lang="en-GB" sz="2600" dirty="0" smtClean="0"/>
              <a:t>PAT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2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Is the first fully networked, blended learning multi-genre practical music degree in the 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Has successfully delivered all four years of an honours degree with the first students graduating with BA (Hons) in August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Currently has 101 students enrolled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Was re-approved in April 2016 and highly commended for the national and international engagement made possible by the residencies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7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Is the first fully networked, blended learning multi-genre practical music degree in the 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Has successfully delivered all four years of an honours degree with the first students graduating with BA (Hons) in August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Currently has 101 students enrolled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Was re-approved in April 2016 and highly commended for the national and international engagement made possible by the residencies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4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first year of the degree and the 3</a:t>
            </a:r>
            <a:r>
              <a:rPr lang="en-GB" baseline="30000" dirty="0" smtClean="0"/>
              <a:t>rd</a:t>
            </a:r>
            <a:r>
              <a:rPr lang="en-GB" baseline="0" dirty="0" smtClean="0"/>
              <a:t> residency – at Celtic Connections in Glasgow – these are our current graduates.  These students are located in Shetland, Orkney, Outer Hebrides, Glasgow, Edinburgh, Moray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6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GB" sz="1200" dirty="0" smtClean="0"/>
              <a:t>‘</a:t>
            </a:r>
            <a:r>
              <a:rPr lang="en-IE" sz="1200" i="1" dirty="0" smtClean="0"/>
              <a:t>The course makes it possible for students to learn wherever they want to be based.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i="1" dirty="0" smtClean="0"/>
              <a:t>………The fact that lectures are delivered over Video Conference makes this course really flexible, which is especially useful for musicians: it gave me the chance to gain experience </a:t>
            </a:r>
            <a:r>
              <a:rPr lang="en-IE" sz="1200" i="1" dirty="0" err="1" smtClean="0"/>
              <a:t>outwith</a:t>
            </a:r>
            <a:r>
              <a:rPr lang="en-IE" sz="1200" i="1" dirty="0" smtClean="0"/>
              <a:t> my education (for example playing tours in Scotland or Europe) without missing any lectures’. (4</a:t>
            </a:r>
            <a:r>
              <a:rPr lang="en-IE" sz="1200" i="1" baseline="30000" dirty="0" smtClean="0"/>
              <a:t>th</a:t>
            </a:r>
            <a:r>
              <a:rPr lang="en-IE" sz="1200" i="1" dirty="0" smtClean="0"/>
              <a:t> year student</a:t>
            </a:r>
            <a:r>
              <a:rPr lang="en-GB" sz="1200" i="1" dirty="0" smtClean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2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are enrolled through 9 academic partners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support staff are distributed across the network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body is located all over Scotland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  is varied – current cohort includes school leavers, HNC/HND direct entry and existing music professionals seeking a qualification 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6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are enrolled through 9 academic partners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support staff are distributed across the network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body is located all over Scotland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  is varied – current cohort includes school leavers, HNC/HND direct entry and existing music professionals seeking a qualification 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6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are enrolled through 9 academic partners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support staff are distributed across the network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body is located all over Scotland.</a:t>
            </a:r>
            <a:r>
              <a:rPr lang="en-GB" sz="1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also have a student who is enrolled who works on a </a:t>
            </a:r>
            <a:r>
              <a:rPr lang="en-GB" sz="1200" baseline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cruiseship</a:t>
            </a:r>
            <a:r>
              <a:rPr lang="en-GB" sz="1200" baseline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  is varied – current cohort includes school leavers, HNC/HND direct entry and existing music professionals seeking a qualification 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97C8-90B2-4AC7-BFAA-236FACB64EF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6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CCD6-F7C8-43FD-B9CE-F5EA6F401C44}" type="datetimeFigureOut">
              <a:rPr lang="en-US" smtClean="0"/>
              <a:pPr/>
              <a:t>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C337-1B9C-4F4E-812B-C36075FEEC1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na.Stevenson@uhi.ac.uk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aidheachdan/36107893?SThisF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na.Stevenson@uhi.ac.uk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1500" y="2276873"/>
            <a:ext cx="7772400" cy="187220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572163"/>
                </a:solidFill>
              </a:rPr>
              <a:t>Building a learning community of music students across the Highlands and Islands and beyond</a:t>
            </a:r>
          </a:p>
        </p:txBody>
      </p:sp>
      <p:pic>
        <p:nvPicPr>
          <p:cNvPr id="2052" name="Picture 3" descr="UHI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4699"/>
            <a:ext cx="4531652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7" y="5013176"/>
            <a:ext cx="2318405" cy="1720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87" y="5118597"/>
            <a:ext cx="2176316" cy="16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5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" b="7147"/>
          <a:stretch>
            <a:fillRect/>
          </a:stretch>
        </p:blipFill>
        <p:spPr bwMode="auto">
          <a:xfrm>
            <a:off x="4600391" y="188641"/>
            <a:ext cx="454361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Landscape of Learning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9592" y="1412776"/>
            <a:ext cx="5544616" cy="48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646545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partners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staff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72400" y="4766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16416" y="6926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08104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32040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164288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228184" y="42930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16216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164288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818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012160" y="49411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4826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" b="7147"/>
          <a:stretch>
            <a:fillRect/>
          </a:stretch>
        </p:blipFill>
        <p:spPr bwMode="auto">
          <a:xfrm>
            <a:off x="4600391" y="188641"/>
            <a:ext cx="454361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Landscape of Learning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9592" y="1412776"/>
            <a:ext cx="5544616" cy="48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646545"/>
            <a:ext cx="4572000" cy="4264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partners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staff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Scattered students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72400" y="4766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16416" y="6926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08104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32040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164288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228184" y="42930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16216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164288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818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012160" y="49411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4826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Image result for cruise 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8" y="3879192"/>
            <a:ext cx="3733004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" b="7147"/>
          <a:stretch>
            <a:fillRect/>
          </a:stretch>
        </p:blipFill>
        <p:spPr bwMode="auto">
          <a:xfrm>
            <a:off x="4600391" y="188641"/>
            <a:ext cx="454361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Landscape of Learning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9592" y="1412776"/>
            <a:ext cx="5544616" cy="48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646544"/>
            <a:ext cx="4572000" cy="515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staff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Scattered students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Varied demographic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72400" y="4766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16416" y="6926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08104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32040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164288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228184" y="42930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16216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164288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818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012160" y="49411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4826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8" y="3879192"/>
            <a:ext cx="3733004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Blended learning model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900" y="1484784"/>
            <a:ext cx="7488832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Online 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</a:pPr>
            <a:endParaRPr lang="en-GB" sz="2600" dirty="0" smtClean="0"/>
          </a:p>
          <a:p>
            <a:pPr marL="285750" indent="-285750">
              <a:spcAft>
                <a:spcPts val="1000"/>
              </a:spcAft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3568" y="1340768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9552" y="5733256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8008"/>
            <a:ext cx="5801259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Blended learning model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900" y="1484784"/>
            <a:ext cx="74888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</a:pPr>
            <a:endParaRPr lang="en-GB" sz="2600" dirty="0" smtClean="0"/>
          </a:p>
          <a:p>
            <a:pPr marL="285750" indent="-285750">
              <a:spcAft>
                <a:spcPts val="1000"/>
              </a:spcAft>
              <a:buClr>
                <a:schemeClr val="accent4"/>
              </a:buClr>
              <a:buFont typeface="Arial" pitchFamily="34" charset="0"/>
              <a:buChar char="•"/>
            </a:pPr>
            <a:r>
              <a:rPr lang="en-GB" sz="2600" dirty="0" smtClean="0"/>
              <a:t>Video conference</a:t>
            </a:r>
          </a:p>
          <a:p>
            <a:pPr marL="1080000" indent="-720000">
              <a:spcAft>
                <a:spcPts val="1000"/>
              </a:spcAft>
              <a:buClr>
                <a:schemeClr val="accent4"/>
              </a:buClr>
            </a:pPr>
            <a:endParaRPr lang="en-GB" sz="2600" dirty="0" smtClean="0"/>
          </a:p>
          <a:p>
            <a:pPr marL="285750" indent="-285750">
              <a:spcAft>
                <a:spcPts val="1000"/>
              </a:spcAft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3568" y="1340768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9552" y="5733256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2195" y="1372301"/>
            <a:ext cx="4943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Blended learning model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900" y="1484784"/>
            <a:ext cx="748883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Face to face tutoring with performance practice tutors in home community</a:t>
            </a:r>
          </a:p>
          <a:p>
            <a:pPr marL="457200" indent="-457200"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285750" indent="-285750">
              <a:spcAft>
                <a:spcPts val="1000"/>
              </a:spcAft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3568" y="1340768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9552" y="5733256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11" y="2414750"/>
            <a:ext cx="4439138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Blended Learning Model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GB" sz="3200" dirty="0" smtClean="0"/>
              <a:t>Residencies</a:t>
            </a:r>
          </a:p>
          <a:p>
            <a:pPr marL="0" indent="0">
              <a:spcAft>
                <a:spcPts val="1000"/>
              </a:spcAft>
              <a:buNone/>
            </a:pPr>
            <a:endParaRPr lang="en-GB" sz="3200" dirty="0" smtClean="0"/>
          </a:p>
          <a:p>
            <a:pPr marL="0" indent="0">
              <a:spcAft>
                <a:spcPts val="1000"/>
              </a:spcAft>
              <a:buNone/>
            </a:pPr>
            <a:endParaRPr lang="en-GB" sz="3200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3568" y="1340768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" y="2204864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70" y="2281814"/>
            <a:ext cx="443493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Blended learning 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Virtual residency</a:t>
            </a:r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3568" y="1340768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00" y="2204864"/>
            <a:ext cx="5562000" cy="37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Blended learning 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280920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International Collaboration</a:t>
            </a:r>
          </a:p>
          <a:p>
            <a:pPr marL="794250">
              <a:buClr>
                <a:schemeClr val="accent4"/>
              </a:buClr>
            </a:pPr>
            <a:endParaRPr lang="en-GB" sz="2400" dirty="0"/>
          </a:p>
          <a:p>
            <a:pPr marL="1080000" indent="-285750">
              <a:buClr>
                <a:schemeClr val="accent4"/>
              </a:buClr>
              <a:buFont typeface="Wingdings" pitchFamily="2" charset="2"/>
              <a:buChar char="Ø"/>
            </a:pPr>
            <a:endParaRPr lang="en-GB" sz="2400" dirty="0" smtClean="0"/>
          </a:p>
          <a:p>
            <a:pPr marL="1080000" indent="-285750">
              <a:buClr>
                <a:schemeClr val="accent4"/>
              </a:buClr>
              <a:buFont typeface="Wingdings" pitchFamily="2" charset="2"/>
              <a:buChar char="Ø"/>
            </a:pPr>
            <a:endParaRPr lang="en-GB" sz="2400" dirty="0"/>
          </a:p>
          <a:p>
            <a:pPr marL="1080000" indent="-285750">
              <a:buClr>
                <a:schemeClr val="accent4"/>
              </a:buClr>
              <a:buFont typeface="Wingdings" pitchFamily="2" charset="2"/>
              <a:buChar char="Ø"/>
            </a:pPr>
            <a:endParaRPr lang="en-GB" sz="2400" dirty="0" smtClean="0"/>
          </a:p>
          <a:p>
            <a:pPr marL="1080000" indent="-285750">
              <a:buClr>
                <a:schemeClr val="accent4"/>
              </a:buClr>
              <a:buFont typeface="Wingdings" pitchFamily="2" charset="2"/>
              <a:buChar char="Ø"/>
            </a:pPr>
            <a:endParaRPr lang="en-GB" sz="2400" dirty="0"/>
          </a:p>
          <a:p>
            <a:pPr marL="1080000" indent="-285750">
              <a:buClr>
                <a:schemeClr val="accent4"/>
              </a:buClr>
              <a:buFont typeface="Wingdings" pitchFamily="2" charset="2"/>
              <a:buChar char="Ø"/>
            </a:pPr>
            <a:endParaRPr lang="en-GB" sz="2400" dirty="0" smtClean="0"/>
          </a:p>
          <a:p>
            <a:pPr marL="1080000" indent="-285750">
              <a:buClr>
                <a:schemeClr val="accent4"/>
              </a:buClr>
              <a:buFont typeface="Wingdings" pitchFamily="2" charset="2"/>
              <a:buChar char="Ø"/>
            </a:pPr>
            <a:endParaRPr lang="en-GB" sz="2400" dirty="0"/>
          </a:p>
          <a:p>
            <a:pPr marL="794250">
              <a:buClr>
                <a:schemeClr val="accent4"/>
              </a:buClr>
            </a:pPr>
            <a:endParaRPr lang="en-GB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3568" y="1340768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00" y="2293448"/>
            <a:ext cx="508800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Challenges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506915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GB" dirty="0" smtClean="0"/>
              <a:t>Engagement - balancing freedom and flexibility </a:t>
            </a:r>
          </a:p>
          <a:p>
            <a:pPr marL="0" indent="0">
              <a:buClr>
                <a:schemeClr val="accent4"/>
              </a:buClr>
              <a:buNone/>
            </a:pPr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584" y="1196752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9592" y="6525344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1500" y="2276873"/>
            <a:ext cx="7772400" cy="187220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572163"/>
                </a:solidFill>
              </a:rPr>
              <a:t>Building a learning community of music students across the Highlands and Islands and beyond</a:t>
            </a:r>
          </a:p>
        </p:txBody>
      </p:sp>
      <p:pic>
        <p:nvPicPr>
          <p:cNvPr id="2052" name="Picture 3" descr="UHI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4699"/>
            <a:ext cx="4531652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7" y="5013176"/>
            <a:ext cx="2318405" cy="1720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87" y="5118597"/>
            <a:ext cx="2176316" cy="1614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0802" y="4397255"/>
            <a:ext cx="4057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Anna-Wendy Stevenson</a:t>
            </a: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Programme Leader</a:t>
            </a: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BA (Hons) Applied Music</a:t>
            </a:r>
          </a:p>
          <a:p>
            <a:pPr algn="ctr"/>
            <a:endParaRPr lang="en-IE" sz="2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5"/>
              </a:rPr>
              <a:t>Anna.Stevenson@uhi.ac.uk</a:t>
            </a:r>
            <a:endParaRPr lang="en-IE" sz="24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01851770517</a:t>
            </a:r>
          </a:p>
        </p:txBody>
      </p:sp>
    </p:spTree>
    <p:extLst>
      <p:ext uri="{BB962C8B-B14F-4D97-AF65-F5344CB8AC3E}">
        <p14:creationId xmlns:p14="http://schemas.microsoft.com/office/powerpoint/2010/main" val="206405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Challenges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506915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GB" dirty="0" smtClean="0"/>
              <a:t>Engagement - balancing freedom and flexibility </a:t>
            </a:r>
          </a:p>
          <a:p>
            <a:pPr>
              <a:buClr>
                <a:schemeClr val="accent4"/>
              </a:buClr>
            </a:pPr>
            <a:r>
              <a:rPr lang="en-GB" dirty="0" smtClean="0"/>
              <a:t>Managing student expectations</a:t>
            </a:r>
          </a:p>
          <a:p>
            <a:pPr marL="0" indent="0">
              <a:buClr>
                <a:schemeClr val="accent4"/>
              </a:buClr>
              <a:buNone/>
            </a:pPr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584" y="1196752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9592" y="6525344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Challenges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506915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GB" dirty="0" smtClean="0"/>
              <a:t>Engagement - balancing freedom and flexibility 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Expectation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Isolation </a:t>
            </a:r>
          </a:p>
          <a:p>
            <a:pPr marL="0" indent="0">
              <a:buClr>
                <a:schemeClr val="accent4"/>
              </a:buClr>
              <a:buNone/>
            </a:pPr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584" y="1196752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9592" y="6525344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Challenges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506915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GB" dirty="0" smtClean="0"/>
              <a:t>Engagement - balancing freedom and flexibility 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Expectation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Isolation 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/>
              <a:t>Parity of experience</a:t>
            </a:r>
          </a:p>
          <a:p>
            <a:pPr marL="0" indent="0">
              <a:buClr>
                <a:schemeClr val="accent4"/>
              </a:buClr>
              <a:buNone/>
            </a:pPr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584" y="1196752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9592" y="6525344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Challenges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506915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GB" dirty="0" smtClean="0"/>
              <a:t>Engagement - balancing freedom and flexibility 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Expectation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Isolation 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/>
              <a:t>Parity of experience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Direct entry into 2</a:t>
            </a:r>
            <a:r>
              <a:rPr lang="en-GB" baseline="30000" dirty="0" smtClean="0"/>
              <a:t>nd</a:t>
            </a:r>
            <a:r>
              <a:rPr lang="en-GB" dirty="0" smtClean="0"/>
              <a:t> &amp; 3</a:t>
            </a:r>
            <a:r>
              <a:rPr lang="en-GB" baseline="30000" dirty="0" smtClean="0"/>
              <a:t>rd</a:t>
            </a:r>
            <a:r>
              <a:rPr lang="en-GB" dirty="0" smtClean="0"/>
              <a:t> years</a:t>
            </a:r>
            <a:endParaRPr lang="en-GB" dirty="0"/>
          </a:p>
          <a:p>
            <a:pPr marL="0" indent="0">
              <a:buClr>
                <a:schemeClr val="accent4"/>
              </a:buClr>
              <a:buNone/>
            </a:pPr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584" y="1196752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9592" y="6525344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Challenges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506915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GB" dirty="0" smtClean="0"/>
              <a:t>Engagement - balancing freedom and flexibility 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Expectation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Isolation 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/>
              <a:t>Parity of experience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Direct entry into 2</a:t>
            </a:r>
            <a:r>
              <a:rPr lang="en-GB" baseline="30000" dirty="0" smtClean="0"/>
              <a:t>nd</a:t>
            </a:r>
            <a:r>
              <a:rPr lang="en-GB" dirty="0" smtClean="0"/>
              <a:t> &amp; 3</a:t>
            </a:r>
            <a:r>
              <a:rPr lang="en-GB" baseline="30000" dirty="0" smtClean="0"/>
              <a:t>rd</a:t>
            </a:r>
            <a:r>
              <a:rPr lang="en-GB" dirty="0" smtClean="0"/>
              <a:t> years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dirty="0" smtClean="0"/>
              <a:t>Distributed </a:t>
            </a:r>
            <a:r>
              <a:rPr lang="en-GB" dirty="0"/>
              <a:t>and remote staff</a:t>
            </a:r>
          </a:p>
          <a:p>
            <a:pPr marL="0" indent="0">
              <a:buClr>
                <a:schemeClr val="accent4"/>
              </a:buClr>
              <a:buNone/>
            </a:pPr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584" y="1196752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9592" y="6525344"/>
            <a:ext cx="770485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softEdge rad="165100"/>
          </a:effectLst>
        </p:spPr>
        <p:txBody>
          <a:bodyPr/>
          <a:lstStyle/>
          <a:p>
            <a:r>
              <a:rPr lang="en-GB" dirty="0" smtClean="0"/>
              <a:t>16 residencies on…..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6792"/>
            <a:ext cx="4295395" cy="4525963"/>
          </a:xfrm>
        </p:spPr>
      </p:pic>
      <p:sp>
        <p:nvSpPr>
          <p:cNvPr id="7" name="TextBox 6"/>
          <p:cNvSpPr txBox="1"/>
          <p:nvPr/>
        </p:nvSpPr>
        <p:spPr>
          <a:xfrm>
            <a:off x="457200" y="1772816"/>
            <a:ext cx="3466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www.bbc.co.uk/naidheachdan/36107893?SThisFB</a:t>
            </a:r>
            <a:endParaRPr lang="en-GB" dirty="0" smtClean="0"/>
          </a:p>
          <a:p>
            <a:endParaRPr lang="en-GB" dirty="0"/>
          </a:p>
          <a:p>
            <a:r>
              <a:rPr lang="en-US" b="1" dirty="0" smtClean="0"/>
              <a:t>‘With </a:t>
            </a:r>
            <a:r>
              <a:rPr lang="en-US" b="1" dirty="0"/>
              <a:t>the talent being showcased at this event, I think we can all rest assured that Scottish music is alive and well in all its varied and wonderful forms</a:t>
            </a:r>
            <a:r>
              <a:rPr lang="en-US" b="1" dirty="0" smtClean="0"/>
              <a:t>.</a:t>
            </a:r>
          </a:p>
          <a:p>
            <a:r>
              <a:rPr lang="en-US" b="1" dirty="0"/>
              <a:t>To say that the students in this </a:t>
            </a:r>
            <a:r>
              <a:rPr lang="en-US" b="1" dirty="0" err="1"/>
              <a:t>programme</a:t>
            </a:r>
            <a:r>
              <a:rPr lang="en-US" b="1" dirty="0"/>
              <a:t> are accomplished is a gross </a:t>
            </a:r>
            <a:r>
              <a:rPr lang="en-US" b="1" dirty="0" smtClean="0"/>
              <a:t>understatement’</a:t>
            </a:r>
          </a:p>
          <a:p>
            <a:endParaRPr lang="en-US" i="1" dirty="0" smtClean="0"/>
          </a:p>
          <a:p>
            <a:r>
              <a:rPr lang="en-US" i="1" dirty="0"/>
              <a:t>-</a:t>
            </a:r>
            <a:r>
              <a:rPr lang="en-US" i="1" dirty="0" smtClean="0"/>
              <a:t>Tim Durbin, </a:t>
            </a:r>
            <a:r>
              <a:rPr lang="en-US" dirty="0" smtClean="0"/>
              <a:t>www.welovestornoway.com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9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1500" y="2276873"/>
            <a:ext cx="7772400" cy="187220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572163"/>
                </a:solidFill>
              </a:rPr>
              <a:t>Building a learning community of music students across the Highlands and Islands and beyond</a:t>
            </a:r>
          </a:p>
        </p:txBody>
      </p:sp>
      <p:pic>
        <p:nvPicPr>
          <p:cNvPr id="2052" name="Picture 3" descr="UHI 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4699"/>
            <a:ext cx="4531652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7" y="5013176"/>
            <a:ext cx="2318405" cy="1720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87" y="5118597"/>
            <a:ext cx="2176316" cy="1614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0802" y="4397255"/>
            <a:ext cx="4057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Anna-Wendy Stevenson</a:t>
            </a: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Programme Leader</a:t>
            </a: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BA (Hons) Applied Music</a:t>
            </a:r>
          </a:p>
          <a:p>
            <a:pPr algn="ctr"/>
            <a:endParaRPr lang="en-IE" sz="2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  <a:hlinkClick r:id="rId5"/>
              </a:rPr>
              <a:t>Anna.Stevenson@uhi.ac.uk</a:t>
            </a:r>
            <a:endParaRPr lang="en-IE" sz="24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IE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01851770517</a:t>
            </a:r>
          </a:p>
        </p:txBody>
      </p:sp>
    </p:spTree>
    <p:extLst>
      <p:ext uri="{BB962C8B-B14F-4D97-AF65-F5344CB8AC3E}">
        <p14:creationId xmlns:p14="http://schemas.microsoft.com/office/powerpoint/2010/main" val="1604257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Overview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BA (Hons) Applied Music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Innovative</a:t>
            </a:r>
          </a:p>
          <a:p>
            <a:pPr marL="0" indent="0">
              <a:spcAft>
                <a:spcPts val="1000"/>
              </a:spcAft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en-IE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endParaRPr lang="en-GB" sz="2400" i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6453336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Overview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BA (Hons) Applied Music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Innovative</a:t>
            </a:r>
          </a:p>
          <a:p>
            <a:pPr marL="0" indent="0">
              <a:spcAft>
                <a:spcPts val="1000"/>
              </a:spcAft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First graduates</a:t>
            </a:r>
          </a:p>
          <a:p>
            <a:pPr marL="0" indent="0">
              <a:spcAft>
                <a:spcPts val="1000"/>
              </a:spcAft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en-IE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endParaRPr lang="en-GB" sz="2400" i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6453336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Overview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BA (Hons) Applied Music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Innovative</a:t>
            </a:r>
          </a:p>
          <a:p>
            <a:pPr marL="0" indent="0">
              <a:spcAft>
                <a:spcPts val="1000"/>
              </a:spcAft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First graduates</a:t>
            </a:r>
          </a:p>
          <a:p>
            <a:pPr marL="0" indent="0">
              <a:spcAft>
                <a:spcPts val="1000"/>
              </a:spcAft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101 enrolled students 2015-16</a:t>
            </a:r>
          </a:p>
          <a:p>
            <a:pPr marL="0" indent="0"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en-IE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endParaRPr lang="en-GB" sz="2400" i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6453336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Overview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BA (Hons) Applied Music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Innovative</a:t>
            </a:r>
          </a:p>
          <a:p>
            <a:pPr>
              <a:spcAft>
                <a:spcPts val="1000"/>
              </a:spcAft>
              <a:buClr>
                <a:schemeClr val="accent4"/>
              </a:buClr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First graduates</a:t>
            </a:r>
          </a:p>
          <a:p>
            <a:pPr marL="0" indent="0">
              <a:spcAft>
                <a:spcPts val="1000"/>
              </a:spcAft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101 enrolled students 2015-16</a:t>
            </a:r>
          </a:p>
          <a:p>
            <a:pPr marL="0" indent="0">
              <a:spcAft>
                <a:spcPts val="1000"/>
              </a:spcAft>
              <a:buClr>
                <a:schemeClr val="accent4"/>
              </a:buCl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buClr>
                <a:schemeClr val="accent4"/>
              </a:buClr>
            </a:pPr>
            <a:r>
              <a:rPr lang="en-IE" sz="24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</a:t>
            </a:r>
            <a:r>
              <a:rPr lang="en-IE" sz="2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ational and international engagement</a:t>
            </a:r>
            <a:endParaRPr lang="en-GB" sz="2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en-IE" sz="2400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endParaRPr lang="en-GB" sz="2400" i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6453336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3528" y="1124744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Community of Practice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8" y="1268760"/>
            <a:ext cx="740570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Opening doors</a:t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sz="3600" dirty="0" smtClean="0">
                <a:solidFill>
                  <a:srgbClr val="7030A0"/>
                </a:solidFill>
              </a:rPr>
              <a:t>The Student Experience and Flexibility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412776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528" y="6453336"/>
            <a:ext cx="864096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75060"/>
            <a:ext cx="338683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" b="7147"/>
          <a:stretch>
            <a:fillRect/>
          </a:stretch>
        </p:blipFill>
        <p:spPr bwMode="auto">
          <a:xfrm>
            <a:off x="4600391" y="188641"/>
            <a:ext cx="454361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Landscape of Learning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9592" y="1412776"/>
            <a:ext cx="5544616" cy="486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646545"/>
            <a:ext cx="4572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partners </a:t>
            </a:r>
          </a:p>
        </p:txBody>
      </p:sp>
      <p:sp>
        <p:nvSpPr>
          <p:cNvPr id="10" name="Oval 9"/>
          <p:cNvSpPr/>
          <p:nvPr/>
        </p:nvSpPr>
        <p:spPr>
          <a:xfrm>
            <a:off x="8172400" y="4766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16416" y="6926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08104" y="27809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932040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164288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228184" y="42930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16216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164288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22818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012160" y="49411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948264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572132" y="392906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286644" y="221455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524559A1B968C49BC07D9E1AA4E616600459591A892A8594E8DBFBABB16AF4F95" ma:contentTypeVersion="6" ma:contentTypeDescription="" ma:contentTypeScope="" ma:versionID="1869dc2eb5465127437d6dd4e15bf07b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198049728a7397895f75724b53b843d1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Meeting_x0020_Date" minOccurs="0"/>
                <xsd:element ref="ns2:Stran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Meeting_x0020_Date" ma:index="8" nillable="true" ma:displayName="Meeting Date" ma:format="DateOnly" ma:internalName="Meeting_x0020_Date">
      <xsd:simpleType>
        <xsd:restriction base="dms:DateTime"/>
      </xsd:simpleType>
    </xsd:element>
    <xsd:element name="Strand" ma:index="9" nillable="true" ma:displayName="Strand" ma:internalName="Stran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Strand xmlns="25beefa3-6df1-42c8-984e-35dbf263528a">Learning communities</Strand>
    <Meeting_x0020_Date xmlns="25beefa3-6df1-42c8-984e-35dbf263528a">2016-05-18T23:00:00+00:00</Meeting_x0020_Date>
  </documentManagement>
</p:properties>
</file>

<file path=customXml/itemProps1.xml><?xml version="1.0" encoding="utf-8"?>
<ds:datastoreItem xmlns:ds="http://schemas.openxmlformats.org/officeDocument/2006/customXml" ds:itemID="{486B53ED-431C-4393-9AAA-6C82F94D3F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0327F1-1CA0-400D-B0A0-724BB354E53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FFC96E6-7134-485C-840E-7DBD520717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40504524-BB9F-4483-8D79-43C571A4FED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25beefa3-6df1-42c8-984e-35dbf263528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3601</TotalTime>
  <Words>1166</Words>
  <Application>Microsoft Office PowerPoint</Application>
  <PresentationFormat>On-screen Show (4:3)</PresentationFormat>
  <Paragraphs>225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Building a learning community of music students across the Highlands and Islands and beyond</vt:lpstr>
      <vt:lpstr>Building a learning community of music students across the Highlands and Islands and beyond</vt:lpstr>
      <vt:lpstr>Overview</vt:lpstr>
      <vt:lpstr>Overview</vt:lpstr>
      <vt:lpstr>Overview</vt:lpstr>
      <vt:lpstr>Overview</vt:lpstr>
      <vt:lpstr>Community of Practice</vt:lpstr>
      <vt:lpstr>Opening doors The Student Experience and Flexibility</vt:lpstr>
      <vt:lpstr>Landscape of Learning</vt:lpstr>
      <vt:lpstr>Landscape of Learning</vt:lpstr>
      <vt:lpstr>Landscape of Learning</vt:lpstr>
      <vt:lpstr>Landscape of Learning</vt:lpstr>
      <vt:lpstr>Blended learning model</vt:lpstr>
      <vt:lpstr>Blended learning model</vt:lpstr>
      <vt:lpstr>Blended learning model</vt:lpstr>
      <vt:lpstr>Blended Learning Model</vt:lpstr>
      <vt:lpstr>Blended learning model</vt:lpstr>
      <vt:lpstr>Blended learning model</vt:lpstr>
      <vt:lpstr>Challenges</vt:lpstr>
      <vt:lpstr>Challenges</vt:lpstr>
      <vt:lpstr>Challenges</vt:lpstr>
      <vt:lpstr>Challenges</vt:lpstr>
      <vt:lpstr>Challenges</vt:lpstr>
      <vt:lpstr>Challenges</vt:lpstr>
      <vt:lpstr>16 residencies on…..</vt:lpstr>
      <vt:lpstr>Building a learning community of music students across the Highlands and Islands and beyond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learning community of music students</dc:title>
  <dc:creator>University of the Highlands and Islands</dc:creator>
  <cp:lastModifiedBy>Oonagh Holland</cp:lastModifiedBy>
  <cp:revision>208</cp:revision>
  <cp:lastPrinted>2015-09-09T09:54:38Z</cp:lastPrinted>
  <dcterms:created xsi:type="dcterms:W3CDTF">2011-02-02T12:48:25Z</dcterms:created>
  <dcterms:modified xsi:type="dcterms:W3CDTF">2018-04-12T13:56:10Z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0x010100E524559A1B968C49BC07D9E1AA4E616600459591A892A8594E8DBFBABB16AF4F95</vt:lpwstr>
  </property>
</Properties>
</file>