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5"/>
    <p:sldMasterId id="2147483702" r:id="rId6"/>
    <p:sldMasterId id="2147483685" r:id="rId7"/>
    <p:sldMasterId id="2147483684" r:id="rId8"/>
    <p:sldMasterId id="2147483686" r:id="rId9"/>
  </p:sldMasterIdLst>
  <p:notesMasterIdLst>
    <p:notesMasterId r:id="rId28"/>
  </p:notesMasterIdLst>
  <p:handoutMasterIdLst>
    <p:handoutMasterId r:id="rId29"/>
  </p:handoutMasterIdLst>
  <p:sldIdLst>
    <p:sldId id="258" r:id="rId10"/>
    <p:sldId id="276" r:id="rId11"/>
    <p:sldId id="272" r:id="rId12"/>
    <p:sldId id="277" r:id="rId13"/>
    <p:sldId id="275" r:id="rId14"/>
    <p:sldId id="282" r:id="rId15"/>
    <p:sldId id="278" r:id="rId16"/>
    <p:sldId id="283" r:id="rId17"/>
    <p:sldId id="279" r:id="rId18"/>
    <p:sldId id="280" r:id="rId19"/>
    <p:sldId id="281" r:id="rId20"/>
    <p:sldId id="290" r:id="rId21"/>
    <p:sldId id="284" r:id="rId22"/>
    <p:sldId id="285" r:id="rId23"/>
    <p:sldId id="287" r:id="rId24"/>
    <p:sldId id="288" r:id="rId25"/>
    <p:sldId id="289" r:id="rId26"/>
    <p:sldId id="291" r:id="rId27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6A71"/>
    <a:srgbClr val="0098DB"/>
    <a:srgbClr val="00549F"/>
    <a:srgbClr val="A5AC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0" autoAdjust="0"/>
    <p:restoredTop sz="86410"/>
  </p:normalViewPr>
  <p:slideViewPr>
    <p:cSldViewPr>
      <p:cViewPr varScale="1">
        <p:scale>
          <a:sx n="100" d="100"/>
          <a:sy n="100" d="100"/>
        </p:scale>
        <p:origin x="153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14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3" d="100"/>
          <a:sy n="73" d="100"/>
        </p:scale>
        <p:origin x="2493" y="2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53AA47-B3EB-4457-96F3-69DF93102002}" type="datetimeFigureOut">
              <a:rPr lang="en-GB" smtClean="0"/>
              <a:t>12/04/2018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B81EE7-B89D-413E-B38D-CF7CC03E36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4879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5BB7AD-FF15-42D2-B850-A460F8A30D3E}" type="datetimeFigureOut">
              <a:rPr lang="en-GB" smtClean="0"/>
              <a:t>12/04/2018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5A7868-D288-4468-B3E9-3156048E01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1737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A7868-D288-4468-B3E9-3156048E016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5085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Alignment with Bologna</a:t>
            </a:r>
          </a:p>
          <a:p>
            <a:r>
              <a:rPr lang="en-GB" dirty="0" smtClean="0"/>
              <a:t>Problem solving</a:t>
            </a:r>
          </a:p>
          <a:p>
            <a:r>
              <a:rPr lang="en-GB" dirty="0" smtClean="0"/>
              <a:t>English language – foundation year</a:t>
            </a:r>
            <a:r>
              <a:rPr lang="en-GB" baseline="0" dirty="0" smtClean="0"/>
              <a:t> </a:t>
            </a:r>
            <a:endParaRPr lang="en-GB" dirty="0" smtClean="0"/>
          </a:p>
          <a:p>
            <a:r>
              <a:rPr lang="en-GB" dirty="0" smtClean="0"/>
              <a:t>Internationally </a:t>
            </a:r>
          </a:p>
          <a:p>
            <a:endParaRPr lang="en-GB" dirty="0" smtClean="0"/>
          </a:p>
          <a:p>
            <a:r>
              <a:rPr lang="en-GB" dirty="0" smtClean="0"/>
              <a:t>Academic and QA reputation</a:t>
            </a:r>
            <a:r>
              <a:rPr lang="en-GB" baseline="0" dirty="0" smtClean="0"/>
              <a:t> - accreditation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A7868-D288-4468-B3E9-3156048E016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6257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600" dirty="0" smtClean="0"/>
              <a:t>Same </a:t>
            </a:r>
            <a:r>
              <a:rPr lang="en-GB" sz="2600" dirty="0" err="1" smtClean="0"/>
              <a:t>progs</a:t>
            </a:r>
            <a:r>
              <a:rPr lang="en-GB" sz="2600" dirty="0" smtClean="0"/>
              <a:t> in </a:t>
            </a:r>
            <a:r>
              <a:rPr lang="en-GB" sz="2600" dirty="0" err="1" smtClean="0"/>
              <a:t>Edin</a:t>
            </a:r>
            <a:r>
              <a:rPr lang="en-GB" sz="2600" dirty="0" smtClean="0"/>
              <a:t>/Dubai/Malaysia</a:t>
            </a:r>
          </a:p>
          <a:p>
            <a:endParaRPr lang="en-GB" sz="2600" dirty="0" smtClean="0"/>
          </a:p>
          <a:p>
            <a:endParaRPr lang="en-GB" sz="2600" dirty="0" smtClean="0"/>
          </a:p>
          <a:p>
            <a:r>
              <a:rPr lang="en-GB" sz="2600" dirty="0" smtClean="0"/>
              <a:t>HWU:</a:t>
            </a:r>
          </a:p>
          <a:p>
            <a:pPr lvl="1"/>
            <a:r>
              <a:rPr lang="en-GB" sz="2600" dirty="0" smtClean="0"/>
              <a:t>Develop and deliver L&amp;T materials for 2 </a:t>
            </a:r>
            <a:r>
              <a:rPr lang="en-GB" sz="2600" dirty="0" err="1" smtClean="0"/>
              <a:t>Beng</a:t>
            </a:r>
            <a:r>
              <a:rPr lang="en-GB" sz="2600" dirty="0" smtClean="0"/>
              <a:t>. programmes - 52 Courses</a:t>
            </a:r>
          </a:p>
          <a:p>
            <a:pPr lvl="1"/>
            <a:r>
              <a:rPr lang="en-GB" sz="2600" dirty="0" smtClean="0"/>
              <a:t>Set and mark all assessments</a:t>
            </a:r>
          </a:p>
          <a:p>
            <a:pPr lvl="1"/>
            <a:r>
              <a:rPr lang="en-GB" sz="2600" dirty="0" smtClean="0"/>
              <a:t>Train and support BHOS staff</a:t>
            </a:r>
          </a:p>
          <a:p>
            <a:pPr lvl="1"/>
            <a:r>
              <a:rPr lang="en-GB" sz="2600" dirty="0" smtClean="0"/>
              <a:t>Award Degrees</a:t>
            </a:r>
          </a:p>
          <a:p>
            <a:pPr marL="0" indent="0">
              <a:buNone/>
            </a:pPr>
            <a:endParaRPr lang="en-GB" sz="2600" dirty="0" smtClean="0"/>
          </a:p>
          <a:p>
            <a:r>
              <a:rPr lang="en-GB" sz="2600" dirty="0" smtClean="0"/>
              <a:t>BHOS:</a:t>
            </a:r>
          </a:p>
          <a:p>
            <a:pPr lvl="1"/>
            <a:r>
              <a:rPr lang="en-GB" sz="2600" dirty="0" smtClean="0"/>
              <a:t>Physical Infrastructure</a:t>
            </a:r>
          </a:p>
          <a:p>
            <a:pPr lvl="1"/>
            <a:r>
              <a:rPr lang="en-GB" sz="2600" dirty="0" smtClean="0"/>
              <a:t>Recruit 100 students p.a.</a:t>
            </a:r>
          </a:p>
          <a:p>
            <a:pPr lvl="1"/>
            <a:r>
              <a:rPr lang="en-GB" sz="2600" dirty="0" smtClean="0"/>
              <a:t>Financial support for students</a:t>
            </a:r>
          </a:p>
          <a:p>
            <a:pPr lvl="1"/>
            <a:r>
              <a:rPr lang="en-GB" sz="2600" dirty="0" smtClean="0"/>
              <a:t>Delivery and support of Courses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A7868-D288-4468-B3E9-3156048E016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108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500" dirty="0" smtClean="0">
                <a:solidFill>
                  <a:schemeClr val="tx1">
                    <a:lumMod val="50000"/>
                  </a:schemeClr>
                </a:solidFill>
              </a:rPr>
              <a:t>– schools -UG Degree</a:t>
            </a:r>
          </a:p>
          <a:p>
            <a:r>
              <a:rPr lang="en-GB" sz="3300" dirty="0" smtClean="0"/>
              <a:t>F2f and </a:t>
            </a:r>
            <a:r>
              <a:rPr lang="en-GB" sz="3300" dirty="0" err="1" smtClean="0"/>
              <a:t>skype</a:t>
            </a:r>
            <a:endParaRPr lang="en-GB" sz="3300" dirty="0" smtClean="0"/>
          </a:p>
          <a:p>
            <a:endParaRPr lang="en-GB" sz="3300" dirty="0" smtClean="0"/>
          </a:p>
          <a:p>
            <a:r>
              <a:rPr lang="en-GB" sz="3300" dirty="0" smtClean="0"/>
              <a:t>Fundamental Requirements:</a:t>
            </a:r>
          </a:p>
          <a:p>
            <a:pPr lvl="1"/>
            <a:r>
              <a:rPr lang="en-GB" sz="3300" dirty="0" smtClean="0"/>
              <a:t>Commitment at all levels</a:t>
            </a:r>
          </a:p>
          <a:p>
            <a:pPr lvl="1"/>
            <a:r>
              <a:rPr lang="en-GB" sz="3300" dirty="0" smtClean="0"/>
              <a:t>Trust, open mindedness and deep engagement</a:t>
            </a:r>
          </a:p>
          <a:p>
            <a:pPr lvl="1"/>
            <a:r>
              <a:rPr lang="en-GB" sz="3300" dirty="0" smtClean="0"/>
              <a:t>Personal relationship between CRPs</a:t>
            </a:r>
          </a:p>
          <a:p>
            <a:pPr lvl="2"/>
            <a:r>
              <a:rPr lang="en-GB" sz="3300" dirty="0" smtClean="0"/>
              <a:t>Regular F2F and Skype meetings</a:t>
            </a:r>
          </a:p>
          <a:p>
            <a:pPr lvl="2"/>
            <a:r>
              <a:rPr lang="en-GB" sz="3300" dirty="0" smtClean="0"/>
              <a:t>Reciprocal Visits</a:t>
            </a:r>
          </a:p>
          <a:p>
            <a:endParaRPr lang="en-GB" sz="3300" dirty="0" smtClean="0"/>
          </a:p>
          <a:p>
            <a:r>
              <a:rPr lang="en-GB" sz="3300" dirty="0" smtClean="0"/>
              <a:t>BHOS:</a:t>
            </a:r>
          </a:p>
          <a:p>
            <a:pPr lvl="1"/>
            <a:r>
              <a:rPr lang="en-GB" sz="3300" dirty="0" smtClean="0"/>
              <a:t>Academically sound academics</a:t>
            </a:r>
          </a:p>
          <a:p>
            <a:pPr lvl="1"/>
            <a:r>
              <a:rPr lang="en-GB" sz="3300" dirty="0" smtClean="0"/>
              <a:t>Trained in FSU Style of teaching and assessment</a:t>
            </a:r>
          </a:p>
          <a:p>
            <a:endParaRPr lang="en-GB" sz="3300" dirty="0" smtClean="0"/>
          </a:p>
          <a:p>
            <a:r>
              <a:rPr lang="en-GB" sz="3300" dirty="0" smtClean="0"/>
              <a:t>HWU:</a:t>
            </a:r>
          </a:p>
          <a:p>
            <a:pPr lvl="1"/>
            <a:r>
              <a:rPr lang="en-GB" sz="3300" dirty="0" smtClean="0"/>
              <a:t>Ownership of project</a:t>
            </a:r>
          </a:p>
          <a:p>
            <a:pPr lvl="2"/>
            <a:r>
              <a:rPr lang="en-GB" sz="3300" dirty="0" smtClean="0"/>
              <a:t>Development of materials</a:t>
            </a:r>
          </a:p>
          <a:p>
            <a:pPr lvl="2"/>
            <a:r>
              <a:rPr lang="en-GB" sz="3300" dirty="0" smtClean="0"/>
              <a:t>Global delivery and assessment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A7868-D288-4468-B3E9-3156048E016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3302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900" dirty="0" smtClean="0"/>
              <a:t>Academically –  A* Students</a:t>
            </a:r>
          </a:p>
          <a:p>
            <a:r>
              <a:rPr lang="en-GB" sz="1900" dirty="0" smtClean="0"/>
              <a:t>Practical/Project and Transferable Skills– Limited</a:t>
            </a:r>
          </a:p>
          <a:p>
            <a:r>
              <a:rPr lang="en-GB" sz="1900" dirty="0" smtClean="0"/>
              <a:t>Live with Parents:</a:t>
            </a:r>
          </a:p>
          <a:p>
            <a:pPr lvl="1"/>
            <a:r>
              <a:rPr lang="en-GB" sz="1900" dirty="0" smtClean="0"/>
              <a:t>Maturity levels - lower than UK</a:t>
            </a:r>
          </a:p>
          <a:p>
            <a:pPr lvl="1"/>
            <a:r>
              <a:rPr lang="en-GB" sz="1900" dirty="0" smtClean="0"/>
              <a:t>Significant Travel Time to campus</a:t>
            </a:r>
          </a:p>
          <a:p>
            <a:pPr lvl="1"/>
            <a:r>
              <a:rPr lang="en-GB" sz="1900" dirty="0" smtClean="0"/>
              <a:t>Personal/Family commitments</a:t>
            </a:r>
          </a:p>
          <a:p>
            <a:pPr lvl="1"/>
            <a:r>
              <a:rPr lang="en-GB" sz="1900" dirty="0" smtClean="0"/>
              <a:t>Limited access to internet</a:t>
            </a:r>
          </a:p>
          <a:p>
            <a:r>
              <a:rPr lang="en-GB" sz="1900" dirty="0" smtClean="0"/>
              <a:t>Expectations - Very High</a:t>
            </a:r>
          </a:p>
          <a:p>
            <a:r>
              <a:rPr lang="en-GB" sz="1900" dirty="0" smtClean="0"/>
              <a:t>Exam process/experience - Unfamiliar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A7868-D288-4468-B3E9-3156048E016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6143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5E6A7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3645024"/>
            <a:ext cx="6400800" cy="1752600"/>
          </a:xfrm>
        </p:spPr>
        <p:txBody>
          <a:bodyPr/>
          <a:lstStyle>
            <a:lvl1pPr marL="0" indent="0" algn="l">
              <a:buNone/>
              <a:defRPr i="1">
                <a:solidFill>
                  <a:srgbClr val="0098DB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/>
              <a:t>12/04/2018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5424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/>
              <a:t>12/04/2018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3248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/>
              <a:t>12/04/2018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5220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3645024"/>
            <a:ext cx="6400800" cy="1752600"/>
          </a:xfrm>
        </p:spPr>
        <p:txBody>
          <a:bodyPr/>
          <a:lstStyle>
            <a:lvl1pPr marL="0" indent="0" algn="l">
              <a:buNone/>
              <a:defRPr i="1">
                <a:solidFill>
                  <a:srgbClr val="5E6A7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/>
              <a:t>12/04/2018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1062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/>
              <a:t>12/04/2018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424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5E6A7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/>
              <a:t>12/04/2018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5916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560" y="2348880"/>
            <a:ext cx="3884240" cy="377728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2560" y="2348880"/>
            <a:ext cx="3884240" cy="377728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/>
              <a:t>12/04/2018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899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560" y="2357190"/>
            <a:ext cx="388582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560" y="3068960"/>
            <a:ext cx="3885828" cy="305720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9446" y="2357190"/>
            <a:ext cx="388735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99446" y="3068960"/>
            <a:ext cx="3887354" cy="305720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/>
              <a:t>12/04/2018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9113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/>
              <a:t>12/04/2018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4855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/>
              <a:t>12/04/2018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7888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420888"/>
            <a:ext cx="3008313" cy="37052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/>
              <a:t>12/04/2018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2630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/>
              <a:t>12/04/2018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9858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728" y="4800600"/>
            <a:ext cx="515496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23728" y="612775"/>
            <a:ext cx="515496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23728" y="5367338"/>
            <a:ext cx="515496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/>
              <a:t>12/04/2018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1527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/>
              <a:t>12/04/2018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0103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/>
              <a:t>12/04/2018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3025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73919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86544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3024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5E6A7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0098DB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/>
              <a:t>12/04/2018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2726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560" y="2348880"/>
            <a:ext cx="3884240" cy="377728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2560" y="2348880"/>
            <a:ext cx="3884240" cy="377728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/>
              <a:t>12/04/2018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7058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560" y="2357190"/>
            <a:ext cx="388582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560" y="3068960"/>
            <a:ext cx="3885828" cy="305720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9446" y="2357190"/>
            <a:ext cx="388735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99446" y="3068960"/>
            <a:ext cx="3887354" cy="305720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/>
              <a:t>12/04/2018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6782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/>
              <a:t>12/04/2018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1938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/>
              <a:t>12/04/2018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7922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420888"/>
            <a:ext cx="3008313" cy="37052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/>
              <a:t>12/04/2018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0446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728" y="4800600"/>
            <a:ext cx="515496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23728" y="612775"/>
            <a:ext cx="515496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23728" y="5367338"/>
            <a:ext cx="515496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FAE-FC2F-47FD-82A7-D1DD5A1AC3E3}" type="datetimeFigureOut">
              <a:rPr lang="en-GB" smtClean="0"/>
              <a:t>12/04/2018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8261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1560" y="1268760"/>
            <a:ext cx="8075240" cy="9989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add title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560" y="2348880"/>
            <a:ext cx="8075240" cy="3777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C1102FAE-FC2F-47FD-82A7-D1DD5A1AC3E3}" type="datetimeFigureOut">
              <a:rPr lang="en-GB" smtClean="0"/>
              <a:pPr/>
              <a:t>12/04/2018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91E7B16-C11D-48A6-9FE1-93A9A96AC7E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6284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b="1" kern="1200">
          <a:solidFill>
            <a:srgbClr val="0098DB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rgbClr val="5E6A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5E6A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5E6A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5E6A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5E6A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1560" y="1268760"/>
            <a:ext cx="8075240" cy="9989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add title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560" y="2348880"/>
            <a:ext cx="8075240" cy="3777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C1102FAE-FC2F-47FD-82A7-D1DD5A1AC3E3}" type="datetimeFigureOut">
              <a:rPr lang="en-GB" smtClean="0"/>
              <a:pPr/>
              <a:t>12/04/2018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91E7B16-C11D-48A6-9FE1-93A9A96AC7E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7437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b="1" kern="1200">
          <a:solidFill>
            <a:srgbClr val="5E6A7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6412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b="1" kern="1200">
          <a:solidFill>
            <a:srgbClr val="5E6A7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5E6A71"/>
        </a:buClr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5E6A71"/>
        </a:buClr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5E6A7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5E6A71"/>
        </a:buClr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5E6A71"/>
        </a:buClr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2131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b="1" kern="1200">
          <a:solidFill>
            <a:srgbClr val="5E6A7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5E6A71"/>
        </a:buClr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5E6A71"/>
        </a:buClr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5E6A7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5E6A71"/>
        </a:buClr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5E6A71"/>
        </a:buClr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0265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b="1" kern="1200">
          <a:solidFill>
            <a:srgbClr val="5E6A7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5E6A71"/>
        </a:buClr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5E6A71"/>
        </a:buClr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5E6A7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5E6A71"/>
        </a:buClr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5E6A71"/>
        </a:buClr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Building Student Learning Communities at a Distance</a:t>
            </a:r>
            <a:endParaRPr lang="en-GB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719064" y="4045072"/>
            <a:ext cx="8424936" cy="17526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Dr Maggie King</a:t>
            </a:r>
          </a:p>
          <a:p>
            <a:pPr>
              <a:spcBef>
                <a:spcPts val="0"/>
              </a:spcBef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Head of Academic Quality</a:t>
            </a:r>
          </a:p>
          <a:p>
            <a:pPr>
              <a:spcBef>
                <a:spcPts val="0"/>
              </a:spcBef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GB" sz="2400" i="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QAA Focus On: Collaborative Activity, 19 May 2016</a:t>
            </a:r>
            <a:endParaRPr lang="en-GB" sz="2400" i="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687930" y="5465279"/>
            <a:ext cx="2251399" cy="1184275"/>
            <a:chOff x="6687930" y="5465279"/>
            <a:chExt cx="2251399" cy="1184275"/>
          </a:xfrm>
        </p:grpSpPr>
        <p:grpSp>
          <p:nvGrpSpPr>
            <p:cNvPr id="2" name="Group 2"/>
            <p:cNvGrpSpPr>
              <a:grpSpLocks/>
            </p:cNvGrpSpPr>
            <p:nvPr/>
          </p:nvGrpSpPr>
          <p:grpSpPr bwMode="auto">
            <a:xfrm>
              <a:off x="7607416" y="5465279"/>
              <a:ext cx="1331913" cy="1184275"/>
              <a:chOff x="116471700" y="105441012"/>
              <a:chExt cx="1332552" cy="1185578"/>
            </a:xfrm>
          </p:grpSpPr>
          <p:grpSp>
            <p:nvGrpSpPr>
              <p:cNvPr id="3" name="Group 3"/>
              <p:cNvGrpSpPr>
                <a:grpSpLocks/>
              </p:cNvGrpSpPr>
              <p:nvPr/>
            </p:nvGrpSpPr>
            <p:grpSpPr bwMode="auto">
              <a:xfrm>
                <a:off x="116561713" y="105441012"/>
                <a:ext cx="1211544" cy="1156862"/>
                <a:chOff x="110926245" y="103914100"/>
                <a:chExt cx="1695450" cy="1658302"/>
              </a:xfrm>
            </p:grpSpPr>
            <p:sp>
              <p:nvSpPr>
                <p:cNvPr id="10" name="Teardrop 4"/>
                <p:cNvSpPr>
                  <a:spLocks/>
                </p:cNvSpPr>
                <p:nvPr/>
              </p:nvSpPr>
              <p:spPr bwMode="auto">
                <a:xfrm>
                  <a:off x="110926245" y="104771032"/>
                  <a:ext cx="825500" cy="801370"/>
                </a:xfrm>
                <a:custGeom>
                  <a:avLst/>
                  <a:gdLst>
                    <a:gd name="T0" fmla="*/ 0 w 825332"/>
                    <a:gd name="T1" fmla="*/ 400641 h 801281"/>
                    <a:gd name="T2" fmla="*/ 412666 w 825332"/>
                    <a:gd name="T3" fmla="*/ 0 h 801281"/>
                    <a:gd name="T4" fmla="*/ 825332 w 825332"/>
                    <a:gd name="T5" fmla="*/ 0 h 801281"/>
                    <a:gd name="T6" fmla="*/ 825332 w 825332"/>
                    <a:gd name="T7" fmla="*/ 400641 h 801281"/>
                    <a:gd name="T8" fmla="*/ 412666 w 825332"/>
                    <a:gd name="T9" fmla="*/ 801282 h 801281"/>
                    <a:gd name="T10" fmla="*/ 0 w 825332"/>
                    <a:gd name="T11" fmla="*/ 400641 h 80128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25332" h="801281">
                      <a:moveTo>
                        <a:pt x="0" y="400641"/>
                      </a:moveTo>
                      <a:cubicBezTo>
                        <a:pt x="0" y="179373"/>
                        <a:pt x="184757" y="0"/>
                        <a:pt x="412666" y="0"/>
                      </a:cubicBezTo>
                      <a:lnTo>
                        <a:pt x="825332" y="0"/>
                      </a:lnTo>
                      <a:lnTo>
                        <a:pt x="825332" y="400641"/>
                      </a:lnTo>
                      <a:cubicBezTo>
                        <a:pt x="825332" y="621909"/>
                        <a:pt x="640575" y="801282"/>
                        <a:pt x="412666" y="801282"/>
                      </a:cubicBezTo>
                      <a:cubicBezTo>
                        <a:pt x="184757" y="801282"/>
                        <a:pt x="0" y="621909"/>
                        <a:pt x="0" y="400641"/>
                      </a:cubicBezTo>
                      <a:close/>
                    </a:path>
                  </a:pathLst>
                </a:custGeom>
                <a:solidFill>
                  <a:srgbClr val="ED7D31"/>
                </a:solidFill>
                <a:ln w="12700" algn="ctr">
                  <a:solidFill>
                    <a:srgbClr val="ED7D31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" name="Teardrop 5"/>
                <p:cNvSpPr>
                  <a:spLocks/>
                </p:cNvSpPr>
                <p:nvPr/>
              </p:nvSpPr>
              <p:spPr bwMode="auto">
                <a:xfrm rot="-5400000">
                  <a:off x="111795560" y="104771667"/>
                  <a:ext cx="801370" cy="799465"/>
                </a:xfrm>
                <a:custGeom>
                  <a:avLst/>
                  <a:gdLst>
                    <a:gd name="T0" fmla="*/ 0 w 801281"/>
                    <a:gd name="T1" fmla="*/ 399870 h 799740"/>
                    <a:gd name="T2" fmla="*/ 400641 w 801281"/>
                    <a:gd name="T3" fmla="*/ 0 h 799740"/>
                    <a:gd name="T4" fmla="*/ 801281 w 801281"/>
                    <a:gd name="T5" fmla="*/ 0 h 799740"/>
                    <a:gd name="T6" fmla="*/ 801281 w 801281"/>
                    <a:gd name="T7" fmla="*/ 399870 h 799740"/>
                    <a:gd name="T8" fmla="*/ 400640 w 801281"/>
                    <a:gd name="T9" fmla="*/ 799740 h 799740"/>
                    <a:gd name="T10" fmla="*/ -1 w 801281"/>
                    <a:gd name="T11" fmla="*/ 399870 h 799740"/>
                    <a:gd name="T12" fmla="*/ 0 w 801281"/>
                    <a:gd name="T13" fmla="*/ 399870 h 79974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801281" h="799740">
                      <a:moveTo>
                        <a:pt x="0" y="399870"/>
                      </a:moveTo>
                      <a:cubicBezTo>
                        <a:pt x="0" y="179028"/>
                        <a:pt x="179373" y="0"/>
                        <a:pt x="400641" y="0"/>
                      </a:cubicBezTo>
                      <a:lnTo>
                        <a:pt x="801281" y="0"/>
                      </a:lnTo>
                      <a:lnTo>
                        <a:pt x="801281" y="399870"/>
                      </a:lnTo>
                      <a:cubicBezTo>
                        <a:pt x="801281" y="620712"/>
                        <a:pt x="621908" y="799740"/>
                        <a:pt x="400640" y="799740"/>
                      </a:cubicBezTo>
                      <a:cubicBezTo>
                        <a:pt x="179372" y="799740"/>
                        <a:pt x="-1" y="620712"/>
                        <a:pt x="-1" y="399870"/>
                      </a:cubicBezTo>
                      <a:lnTo>
                        <a:pt x="0" y="399870"/>
                      </a:lnTo>
                      <a:close/>
                    </a:path>
                  </a:pathLst>
                </a:custGeom>
                <a:solidFill>
                  <a:srgbClr val="7030A0"/>
                </a:solidFill>
                <a:ln w="12700" algn="ctr">
                  <a:solidFill>
                    <a:srgbClr val="7030A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" name="Teardrop 6"/>
                <p:cNvSpPr>
                  <a:spLocks/>
                </p:cNvSpPr>
                <p:nvPr/>
              </p:nvSpPr>
              <p:spPr bwMode="auto">
                <a:xfrm rot="10800000">
                  <a:off x="111796195" y="103935372"/>
                  <a:ext cx="825500" cy="801370"/>
                </a:xfrm>
                <a:custGeom>
                  <a:avLst/>
                  <a:gdLst>
                    <a:gd name="T0" fmla="*/ 0 w 825332"/>
                    <a:gd name="T1" fmla="*/ 400641 h 801281"/>
                    <a:gd name="T2" fmla="*/ 412666 w 825332"/>
                    <a:gd name="T3" fmla="*/ 0 h 801281"/>
                    <a:gd name="T4" fmla="*/ 825332 w 825332"/>
                    <a:gd name="T5" fmla="*/ 0 h 801281"/>
                    <a:gd name="T6" fmla="*/ 825332 w 825332"/>
                    <a:gd name="T7" fmla="*/ 400641 h 801281"/>
                    <a:gd name="T8" fmla="*/ 412666 w 825332"/>
                    <a:gd name="T9" fmla="*/ 801282 h 801281"/>
                    <a:gd name="T10" fmla="*/ 0 w 825332"/>
                    <a:gd name="T11" fmla="*/ 400641 h 80128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25332" h="801281">
                      <a:moveTo>
                        <a:pt x="0" y="400641"/>
                      </a:moveTo>
                      <a:cubicBezTo>
                        <a:pt x="0" y="179373"/>
                        <a:pt x="184757" y="0"/>
                        <a:pt x="412666" y="0"/>
                      </a:cubicBezTo>
                      <a:lnTo>
                        <a:pt x="825332" y="0"/>
                      </a:lnTo>
                      <a:lnTo>
                        <a:pt x="825332" y="400641"/>
                      </a:lnTo>
                      <a:cubicBezTo>
                        <a:pt x="825332" y="621909"/>
                        <a:pt x="640575" y="801282"/>
                        <a:pt x="412666" y="801282"/>
                      </a:cubicBezTo>
                      <a:cubicBezTo>
                        <a:pt x="184757" y="801282"/>
                        <a:pt x="0" y="621909"/>
                        <a:pt x="0" y="400641"/>
                      </a:cubicBezTo>
                      <a:close/>
                    </a:path>
                  </a:pathLst>
                </a:custGeom>
                <a:solidFill>
                  <a:srgbClr val="70AD47"/>
                </a:solidFill>
                <a:ln w="12700" algn="ctr">
                  <a:solidFill>
                    <a:srgbClr val="70AD47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" name="Teardrop 7"/>
                <p:cNvSpPr>
                  <a:spLocks/>
                </p:cNvSpPr>
                <p:nvPr/>
              </p:nvSpPr>
              <p:spPr bwMode="auto">
                <a:xfrm rot="5400000">
                  <a:off x="110951010" y="103915052"/>
                  <a:ext cx="801370" cy="799465"/>
                </a:xfrm>
                <a:custGeom>
                  <a:avLst/>
                  <a:gdLst>
                    <a:gd name="T0" fmla="*/ 0 w 801281"/>
                    <a:gd name="T1" fmla="*/ 399870 h 799740"/>
                    <a:gd name="T2" fmla="*/ 400641 w 801281"/>
                    <a:gd name="T3" fmla="*/ 0 h 799740"/>
                    <a:gd name="T4" fmla="*/ 801281 w 801281"/>
                    <a:gd name="T5" fmla="*/ 0 h 799740"/>
                    <a:gd name="T6" fmla="*/ 801281 w 801281"/>
                    <a:gd name="T7" fmla="*/ 399870 h 799740"/>
                    <a:gd name="T8" fmla="*/ 400640 w 801281"/>
                    <a:gd name="T9" fmla="*/ 799740 h 799740"/>
                    <a:gd name="T10" fmla="*/ -1 w 801281"/>
                    <a:gd name="T11" fmla="*/ 399870 h 799740"/>
                    <a:gd name="T12" fmla="*/ 0 w 801281"/>
                    <a:gd name="T13" fmla="*/ 399870 h 79974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801281" h="799740">
                      <a:moveTo>
                        <a:pt x="0" y="399870"/>
                      </a:moveTo>
                      <a:cubicBezTo>
                        <a:pt x="0" y="179028"/>
                        <a:pt x="179373" y="0"/>
                        <a:pt x="400641" y="0"/>
                      </a:cubicBezTo>
                      <a:lnTo>
                        <a:pt x="801281" y="0"/>
                      </a:lnTo>
                      <a:lnTo>
                        <a:pt x="801281" y="399870"/>
                      </a:lnTo>
                      <a:cubicBezTo>
                        <a:pt x="801281" y="620712"/>
                        <a:pt x="621908" y="799740"/>
                        <a:pt x="400640" y="799740"/>
                      </a:cubicBezTo>
                      <a:cubicBezTo>
                        <a:pt x="179372" y="799740"/>
                        <a:pt x="-1" y="620712"/>
                        <a:pt x="-1" y="399870"/>
                      </a:cubicBezTo>
                      <a:lnTo>
                        <a:pt x="0" y="399870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 w="12700" algn="ctr">
                  <a:solidFill>
                    <a:srgbClr val="C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sp>
            <p:nvSpPr>
              <p:cNvPr id="4" name="Text Box 2"/>
              <p:cNvSpPr txBox="1">
                <a:spLocks noChangeArrowheads="1"/>
              </p:cNvSpPr>
              <p:nvPr/>
            </p:nvSpPr>
            <p:spPr bwMode="auto">
              <a:xfrm>
                <a:off x="117183367" y="105597345"/>
                <a:ext cx="620885" cy="2905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en-US" sz="600" b="0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ahoma" panose="020B0604030504040204" pitchFamily="34" charset="0"/>
                  </a:rPr>
                  <a:t>Quality  Assurance</a:t>
                </a: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" name="Text Box 9"/>
              <p:cNvSpPr txBox="1">
                <a:spLocks noChangeArrowheads="1"/>
              </p:cNvSpPr>
              <p:nvPr/>
            </p:nvSpPr>
            <p:spPr bwMode="auto">
              <a:xfrm>
                <a:off x="117239738" y="106122868"/>
                <a:ext cx="479305" cy="4224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en-US" sz="600" b="0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ahoma" panose="020B0604030504040204" pitchFamily="34" charset="0"/>
                  </a:rPr>
                  <a:t>External   Partnerships</a:t>
                </a: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8" name="Text Box 10"/>
              <p:cNvSpPr txBox="1">
                <a:spLocks noChangeArrowheads="1"/>
              </p:cNvSpPr>
              <p:nvPr/>
            </p:nvSpPr>
            <p:spPr bwMode="auto">
              <a:xfrm>
                <a:off x="116471700" y="106105243"/>
                <a:ext cx="768038" cy="521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en-US" sz="600" b="0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ahoma" panose="020B0604030504040204" pitchFamily="34" charset="0"/>
                  </a:rPr>
                  <a:t>Student 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en-US" sz="600" b="0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ahoma" panose="020B0604030504040204" pitchFamily="34" charset="0"/>
                  </a:rPr>
                  <a:t>Learning    Experience</a:t>
                </a: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9" name="Text Box 11"/>
              <p:cNvSpPr txBox="1">
                <a:spLocks noChangeArrowheads="1"/>
              </p:cNvSpPr>
              <p:nvPr/>
            </p:nvSpPr>
            <p:spPr bwMode="auto">
              <a:xfrm>
                <a:off x="116501976" y="105543903"/>
                <a:ext cx="755015" cy="561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en-US" sz="6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ahoma" panose="020B0604030504040204" pitchFamily="34" charset="0"/>
                  </a:rPr>
                  <a:t>Learning and Teaching/ Enhancement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4" name="Text Box 11"/>
            <p:cNvSpPr txBox="1">
              <a:spLocks noChangeArrowheads="1"/>
            </p:cNvSpPr>
            <p:nvPr/>
          </p:nvSpPr>
          <p:spPr bwMode="auto">
            <a:xfrm>
              <a:off x="6687930" y="5759320"/>
              <a:ext cx="1002665" cy="7835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A509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2A55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R="13970" algn="r"/>
              <a:r>
                <a:rPr lang="en-US" sz="1000" b="1" kern="1400" dirty="0">
                  <a:solidFill>
                    <a:srgbClr val="0070C0"/>
                  </a:solidFill>
                  <a:effectLst/>
                  <a:latin typeface="Tahoma" panose="020B0604030504040204" pitchFamily="34" charset="0"/>
                  <a:ea typeface="Times New Roman" panose="02020603050405020304" pitchFamily="18" charset="0"/>
                </a:rPr>
                <a:t>Quality and External Partnerships</a:t>
              </a:r>
              <a:endParaRPr lang="en-GB" sz="900" kern="1400" dirty="0">
                <a:solidFill>
                  <a:srgbClr val="4D4D4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70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712" y="476672"/>
            <a:ext cx="4248472" cy="998984"/>
          </a:xfrm>
        </p:spPr>
        <p:txBody>
          <a:bodyPr/>
          <a:lstStyle/>
          <a:p>
            <a:r>
              <a:rPr lang="en-GB" dirty="0" smtClean="0"/>
              <a:t>Teaching teams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074584"/>
            <a:ext cx="8075240" cy="3777283"/>
          </a:xfrm>
        </p:spPr>
        <p:txBody>
          <a:bodyPr/>
          <a:lstStyle/>
          <a:p>
            <a:r>
              <a:rPr lang="en-GB" dirty="0"/>
              <a:t>Visibility of cross campus teaching </a:t>
            </a:r>
            <a:r>
              <a:rPr lang="en-GB" dirty="0" smtClean="0"/>
              <a:t>teams</a:t>
            </a:r>
          </a:p>
          <a:p>
            <a:r>
              <a:rPr lang="en-GB" dirty="0" smtClean="0"/>
              <a:t>Working </a:t>
            </a:r>
            <a:r>
              <a:rPr lang="en-GB" dirty="0"/>
              <a:t>together to deliver and assess course </a:t>
            </a:r>
            <a:r>
              <a:rPr lang="en-GB" dirty="0" smtClean="0"/>
              <a:t>material</a:t>
            </a:r>
          </a:p>
          <a:p>
            <a:r>
              <a:rPr lang="en-GB" dirty="0" smtClean="0"/>
              <a:t>Collegiate working as if colleague is in the next room to you</a:t>
            </a:r>
          </a:p>
          <a:p>
            <a:r>
              <a:rPr lang="en-GB" dirty="0" smtClean="0"/>
              <a:t>Consistency of processes to establish methods of working together</a:t>
            </a:r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144" y="-50840"/>
            <a:ext cx="3179007" cy="211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08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266737"/>
            <a:ext cx="2880320" cy="998984"/>
          </a:xfrm>
        </p:spPr>
        <p:txBody>
          <a:bodyPr/>
          <a:lstStyle/>
          <a:p>
            <a:r>
              <a:rPr lang="en-GB" dirty="0" smtClean="0"/>
              <a:t>Go Global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83996" y="2348880"/>
            <a:ext cx="3302803" cy="3777283"/>
          </a:xfrm>
        </p:spPr>
        <p:txBody>
          <a:bodyPr/>
          <a:lstStyle/>
          <a:p>
            <a:r>
              <a:rPr lang="en-GB" dirty="0" smtClean="0"/>
              <a:t>working </a:t>
            </a:r>
            <a:r>
              <a:rPr lang="en-GB" dirty="0"/>
              <a:t>well with students who are undertaking exchange visits between campuses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3997" y="266737"/>
            <a:ext cx="3279121" cy="18417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64880" t="8177" r="13145" b="18702"/>
          <a:stretch/>
        </p:blipFill>
        <p:spPr>
          <a:xfrm>
            <a:off x="467544" y="1556792"/>
            <a:ext cx="4824536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40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Baku </a:t>
            </a:r>
            <a:r>
              <a:rPr lang="en-GB" dirty="0"/>
              <a:t>Higher Oil School – </a:t>
            </a:r>
            <a:br>
              <a:rPr lang="en-GB" dirty="0"/>
            </a:br>
            <a:r>
              <a:rPr lang="en-GB" dirty="0"/>
              <a:t>A</a:t>
            </a:r>
            <a:r>
              <a:rPr lang="en-GB" dirty="0" smtClean="0"/>
              <a:t>n </a:t>
            </a:r>
            <a:r>
              <a:rPr lang="en-GB" dirty="0"/>
              <a:t>Academic Partnership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719064" y="3782174"/>
            <a:ext cx="8424936" cy="1752600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ts val="0"/>
              </a:spcBef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Professor John Ford,</a:t>
            </a:r>
          </a:p>
          <a:p>
            <a:pPr>
              <a:spcBef>
                <a:spcPts val="0"/>
              </a:spcBef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School of Energy, Geoscience, Infrastructure and Society</a:t>
            </a:r>
          </a:p>
          <a:p>
            <a:pPr>
              <a:spcBef>
                <a:spcPts val="0"/>
              </a:spcBef>
            </a:pP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Professor Kevin McCullough,</a:t>
            </a:r>
          </a:p>
          <a:p>
            <a:pPr>
              <a:spcBef>
                <a:spcPts val="0"/>
              </a:spcBef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School of Engineering and Physical Sciences</a:t>
            </a:r>
          </a:p>
          <a:p>
            <a:pPr>
              <a:spcBef>
                <a:spcPts val="0"/>
              </a:spcBef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GB" sz="2400" i="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QAA Focus On: Collaborative Activity, 19 May 2016</a:t>
            </a:r>
            <a:endParaRPr lang="en-GB" sz="2400" i="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C:\Users\PC794\Desktop\Internationalisation\Baku Images\Baku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97804" y="112698"/>
            <a:ext cx="2307248" cy="20921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419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BHOS – The History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2348880"/>
            <a:ext cx="8075240" cy="4392488"/>
          </a:xfrm>
        </p:spPr>
        <p:txBody>
          <a:bodyPr>
            <a:normAutofit fontScale="47500" lnSpcReduction="20000"/>
          </a:bodyPr>
          <a:lstStyle/>
          <a:p>
            <a:r>
              <a:rPr lang="en-GB" sz="3800" b="1" dirty="0" smtClean="0"/>
              <a:t>SOCAR</a:t>
            </a:r>
            <a:r>
              <a:rPr lang="en-GB" sz="3800" dirty="0" smtClean="0"/>
              <a:t> Initiative:</a:t>
            </a:r>
          </a:p>
          <a:p>
            <a:pPr lvl="1"/>
            <a:r>
              <a:rPr lang="en-GB" sz="3800" dirty="0" smtClean="0"/>
              <a:t>Produce next generation of </a:t>
            </a:r>
            <a:r>
              <a:rPr lang="en-GB" sz="3800" b="1" dirty="0" smtClean="0"/>
              <a:t>leaders</a:t>
            </a:r>
            <a:r>
              <a:rPr lang="en-GB" sz="3800" dirty="0" smtClean="0"/>
              <a:t> in O&amp;G for Azerbaijan</a:t>
            </a:r>
          </a:p>
          <a:p>
            <a:pPr lvl="1"/>
            <a:r>
              <a:rPr lang="en-GB" sz="3800" dirty="0"/>
              <a:t>G</a:t>
            </a:r>
            <a:r>
              <a:rPr lang="en-GB" sz="3800" dirty="0" smtClean="0"/>
              <a:t>raduates with </a:t>
            </a:r>
            <a:r>
              <a:rPr lang="en-GB" sz="3800" b="1" dirty="0" smtClean="0"/>
              <a:t>knowledge, skills and attributes </a:t>
            </a:r>
            <a:r>
              <a:rPr lang="en-GB" sz="3800" dirty="0" smtClean="0"/>
              <a:t>of graduates from Western Universities</a:t>
            </a:r>
          </a:p>
          <a:p>
            <a:endParaRPr lang="en-GB" sz="3800" dirty="0" smtClean="0"/>
          </a:p>
          <a:p>
            <a:r>
              <a:rPr lang="en-GB" sz="3800" dirty="0" smtClean="0"/>
              <a:t>Selected HWU as partner based on </a:t>
            </a:r>
            <a:r>
              <a:rPr lang="en-GB" sz="3800" b="1" dirty="0" smtClean="0"/>
              <a:t>reputation</a:t>
            </a:r>
            <a:r>
              <a:rPr lang="en-GB" sz="3800" dirty="0" smtClean="0"/>
              <a:t> and </a:t>
            </a:r>
            <a:r>
              <a:rPr lang="en-GB" sz="3800" b="1" dirty="0" smtClean="0"/>
              <a:t>ability to deliver</a:t>
            </a:r>
          </a:p>
          <a:p>
            <a:endParaRPr lang="en-GB" sz="3800" dirty="0" smtClean="0"/>
          </a:p>
          <a:p>
            <a:r>
              <a:rPr lang="en-GB" sz="3800" dirty="0" smtClean="0"/>
              <a:t>Timeline:</a:t>
            </a:r>
          </a:p>
          <a:p>
            <a:pPr lvl="1"/>
            <a:r>
              <a:rPr lang="en-GB" sz="3800" dirty="0"/>
              <a:t>Dec. </a:t>
            </a:r>
            <a:r>
              <a:rPr lang="en-GB" sz="3800" dirty="0" smtClean="0"/>
              <a:t>2011: Initial enquiry to HWU</a:t>
            </a:r>
          </a:p>
          <a:p>
            <a:pPr lvl="1"/>
            <a:r>
              <a:rPr lang="en-GB" sz="3800" dirty="0" smtClean="0"/>
              <a:t>Mid 2012: </a:t>
            </a:r>
            <a:r>
              <a:rPr lang="en-GB" sz="3800" dirty="0"/>
              <a:t>BHOS established </a:t>
            </a:r>
            <a:endParaRPr lang="en-GB" sz="3800" dirty="0" smtClean="0"/>
          </a:p>
          <a:p>
            <a:pPr lvl="1"/>
            <a:r>
              <a:rPr lang="en-GB" sz="3800" dirty="0" smtClean="0"/>
              <a:t>Feb. 2013: Contract signed</a:t>
            </a:r>
          </a:p>
          <a:p>
            <a:pPr lvl="1"/>
            <a:r>
              <a:rPr lang="en-GB" sz="3800" dirty="0" smtClean="0"/>
              <a:t>Sept. 2013: </a:t>
            </a:r>
            <a:r>
              <a:rPr lang="en-GB" sz="3800" dirty="0"/>
              <a:t>First </a:t>
            </a:r>
            <a:r>
              <a:rPr lang="en-GB" sz="3800" dirty="0" smtClean="0"/>
              <a:t>Intake of 115 students</a:t>
            </a:r>
          </a:p>
          <a:p>
            <a:pPr lvl="1"/>
            <a:r>
              <a:rPr lang="en-GB" sz="3800" dirty="0" smtClean="0">
                <a:solidFill>
                  <a:srgbClr val="FF0000"/>
                </a:solidFill>
              </a:rPr>
              <a:t>Sept. 2016: Opening of new BHOS campus</a:t>
            </a:r>
          </a:p>
          <a:p>
            <a:pPr lvl="1"/>
            <a:r>
              <a:rPr lang="en-GB" sz="3800" dirty="0" smtClean="0">
                <a:solidFill>
                  <a:srgbClr val="FF0000"/>
                </a:solidFill>
              </a:rPr>
              <a:t>June 2017: </a:t>
            </a:r>
            <a:r>
              <a:rPr lang="en-GB" sz="3800" dirty="0">
                <a:solidFill>
                  <a:srgbClr val="FF0000"/>
                </a:solidFill>
              </a:rPr>
              <a:t>G</a:t>
            </a:r>
            <a:r>
              <a:rPr lang="en-GB" sz="3800" dirty="0" smtClean="0">
                <a:solidFill>
                  <a:srgbClr val="FF0000"/>
                </a:solidFill>
              </a:rPr>
              <a:t>raduation of 80+ students</a:t>
            </a:r>
          </a:p>
          <a:p>
            <a:endParaRPr lang="en-GB" dirty="0"/>
          </a:p>
        </p:txBody>
      </p:sp>
      <p:pic>
        <p:nvPicPr>
          <p:cNvPr id="10" name="Picture 9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5" t="5840" r="4423" b="10439"/>
          <a:stretch/>
        </p:blipFill>
        <p:spPr bwMode="auto">
          <a:xfrm>
            <a:off x="6084168" y="4365104"/>
            <a:ext cx="2885711" cy="18421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4870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Commitments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2348881"/>
            <a:ext cx="8075240" cy="3528392"/>
          </a:xfrm>
        </p:spPr>
        <p:txBody>
          <a:bodyPr>
            <a:normAutofit/>
          </a:bodyPr>
          <a:lstStyle/>
          <a:p>
            <a:r>
              <a:rPr lang="en-GB" sz="1700" dirty="0" smtClean="0"/>
              <a:t>HWU:</a:t>
            </a:r>
          </a:p>
          <a:p>
            <a:pPr lvl="1"/>
            <a:r>
              <a:rPr lang="en-GB" sz="1700" dirty="0" smtClean="0"/>
              <a:t>Develop and deliver L&amp;T materials for 2 BEng programmes - 45 Courses</a:t>
            </a:r>
          </a:p>
          <a:p>
            <a:pPr lvl="1"/>
            <a:r>
              <a:rPr lang="en-GB" sz="1700" dirty="0" smtClean="0"/>
              <a:t>Set and mark all assessments</a:t>
            </a:r>
          </a:p>
          <a:p>
            <a:pPr lvl="1"/>
            <a:r>
              <a:rPr lang="en-GB" sz="1700" dirty="0" smtClean="0"/>
              <a:t>Train and support BHOS staff</a:t>
            </a:r>
          </a:p>
          <a:p>
            <a:pPr lvl="1"/>
            <a:r>
              <a:rPr lang="en-GB" sz="1700" dirty="0" smtClean="0"/>
              <a:t>Award Degrees</a:t>
            </a:r>
          </a:p>
          <a:p>
            <a:pPr marL="0" indent="0">
              <a:buNone/>
            </a:pPr>
            <a:endParaRPr lang="en-GB" sz="1700" dirty="0"/>
          </a:p>
          <a:p>
            <a:r>
              <a:rPr lang="en-GB" sz="1700" dirty="0" smtClean="0"/>
              <a:t>BHOS:</a:t>
            </a:r>
          </a:p>
          <a:p>
            <a:pPr lvl="1"/>
            <a:r>
              <a:rPr lang="en-GB" sz="1700" dirty="0" smtClean="0"/>
              <a:t>Physical Infrastructure</a:t>
            </a:r>
          </a:p>
          <a:p>
            <a:pPr lvl="1"/>
            <a:r>
              <a:rPr lang="en-GB" sz="1700" dirty="0" smtClean="0"/>
              <a:t>Recruit </a:t>
            </a:r>
            <a:r>
              <a:rPr lang="en-GB" sz="1700" dirty="0"/>
              <a:t>100 </a:t>
            </a:r>
            <a:r>
              <a:rPr lang="en-GB" sz="1700" dirty="0" smtClean="0"/>
              <a:t>students p.a.</a:t>
            </a:r>
            <a:endParaRPr lang="en-GB" sz="1700" dirty="0"/>
          </a:p>
          <a:p>
            <a:pPr lvl="1"/>
            <a:r>
              <a:rPr lang="en-GB" sz="1700" dirty="0" smtClean="0"/>
              <a:t>Financial support for students</a:t>
            </a:r>
          </a:p>
          <a:p>
            <a:pPr lvl="1"/>
            <a:r>
              <a:rPr lang="en-GB" sz="1700" dirty="0" smtClean="0"/>
              <a:t>Delivery and support of Courses</a:t>
            </a:r>
          </a:p>
          <a:p>
            <a:pPr lvl="1"/>
            <a:endParaRPr lang="en-GB" sz="2100" dirty="0" smtClean="0"/>
          </a:p>
          <a:p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45212" y="3933056"/>
            <a:ext cx="3141588" cy="209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Staff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2348880"/>
            <a:ext cx="8075240" cy="3744416"/>
          </a:xfrm>
        </p:spPr>
        <p:txBody>
          <a:bodyPr>
            <a:normAutofit fontScale="25000" lnSpcReduction="20000"/>
          </a:bodyPr>
          <a:lstStyle/>
          <a:p>
            <a:r>
              <a:rPr lang="en-GB" sz="7200" dirty="0">
                <a:solidFill>
                  <a:schemeClr val="tx1">
                    <a:lumMod val="75000"/>
                  </a:schemeClr>
                </a:solidFill>
              </a:rPr>
              <a:t>C</a:t>
            </a:r>
            <a:r>
              <a:rPr lang="en-GB" sz="7200" dirty="0"/>
              <a:t>ommitment at all </a:t>
            </a:r>
            <a:r>
              <a:rPr lang="en-GB" sz="7200" dirty="0" smtClean="0"/>
              <a:t>levels in both BHOS and HWU</a:t>
            </a:r>
          </a:p>
          <a:p>
            <a:pPr marL="457200" lvl="1" indent="0">
              <a:buNone/>
            </a:pPr>
            <a:endParaRPr lang="en-GB" sz="7200" dirty="0"/>
          </a:p>
          <a:p>
            <a:r>
              <a:rPr lang="en-GB" sz="7200" dirty="0" smtClean="0"/>
              <a:t>BHOS:</a:t>
            </a:r>
          </a:p>
          <a:p>
            <a:pPr lvl="1"/>
            <a:r>
              <a:rPr lang="en-GB" sz="7200" dirty="0" smtClean="0"/>
              <a:t>Highly qualified academics</a:t>
            </a:r>
            <a:endParaRPr lang="en-GB" sz="7200" dirty="0"/>
          </a:p>
          <a:p>
            <a:pPr lvl="1"/>
            <a:r>
              <a:rPr lang="en-GB" sz="7200" dirty="0" smtClean="0"/>
              <a:t>Experience with</a:t>
            </a:r>
            <a:r>
              <a:rPr lang="en-GB" sz="7200" dirty="0"/>
              <a:t> </a:t>
            </a:r>
            <a:r>
              <a:rPr lang="en-GB" sz="7200" dirty="0" smtClean="0"/>
              <a:t>FSU style of teaching and assessment</a:t>
            </a:r>
          </a:p>
          <a:p>
            <a:pPr marL="457200" lvl="1" indent="0">
              <a:buNone/>
            </a:pPr>
            <a:endParaRPr lang="en-GB" sz="7200" dirty="0"/>
          </a:p>
          <a:p>
            <a:r>
              <a:rPr lang="en-GB" sz="7200" dirty="0" smtClean="0"/>
              <a:t>HWU:</a:t>
            </a:r>
          </a:p>
          <a:p>
            <a:pPr lvl="1"/>
            <a:r>
              <a:rPr lang="en-GB" sz="7200" dirty="0" smtClean="0"/>
              <a:t>Engagement across Schools/admin. units</a:t>
            </a:r>
          </a:p>
          <a:p>
            <a:pPr lvl="1"/>
            <a:r>
              <a:rPr lang="en-GB" sz="7200" dirty="0" smtClean="0"/>
              <a:t>Multi-school project </a:t>
            </a:r>
            <a:r>
              <a:rPr lang="en-GB" sz="7200" dirty="0"/>
              <a:t>t</a:t>
            </a:r>
            <a:r>
              <a:rPr lang="en-GB" sz="7200" dirty="0" smtClean="0"/>
              <a:t>eam</a:t>
            </a:r>
          </a:p>
          <a:p>
            <a:pPr lvl="1"/>
            <a:r>
              <a:rPr lang="en-GB" sz="7200" dirty="0" smtClean="0"/>
              <a:t>CRP Ownership of project</a:t>
            </a:r>
          </a:p>
          <a:p>
            <a:pPr lvl="2"/>
            <a:r>
              <a:rPr lang="en-GB" sz="7200" dirty="0" smtClean="0"/>
              <a:t>Development of materials </a:t>
            </a:r>
          </a:p>
          <a:p>
            <a:pPr lvl="2"/>
            <a:r>
              <a:rPr lang="en-GB" sz="7200" dirty="0" smtClean="0"/>
              <a:t>Global delivery and assessment</a:t>
            </a:r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2338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Students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1800" dirty="0" smtClean="0"/>
              <a:t>Academically - A</a:t>
            </a:r>
            <a:r>
              <a:rPr lang="en-GB" sz="1800" dirty="0"/>
              <a:t>* </a:t>
            </a:r>
            <a:r>
              <a:rPr lang="en-GB" sz="1800" dirty="0" smtClean="0"/>
              <a:t>Equiv. maths and Sciences</a:t>
            </a:r>
          </a:p>
          <a:p>
            <a:r>
              <a:rPr lang="en-GB" sz="1800" dirty="0" smtClean="0"/>
              <a:t>Practical, project and </a:t>
            </a:r>
            <a:r>
              <a:rPr lang="en-GB" sz="1800" dirty="0"/>
              <a:t>t</a:t>
            </a:r>
            <a:r>
              <a:rPr lang="en-GB" sz="1800" dirty="0" smtClean="0"/>
              <a:t>ransferable </a:t>
            </a:r>
            <a:r>
              <a:rPr lang="en-GB" sz="1800" dirty="0"/>
              <a:t>s</a:t>
            </a:r>
            <a:r>
              <a:rPr lang="en-GB" sz="1800" dirty="0" smtClean="0"/>
              <a:t>kills - Limited</a:t>
            </a:r>
          </a:p>
          <a:p>
            <a:r>
              <a:rPr lang="en-GB" sz="1800" dirty="0" smtClean="0"/>
              <a:t>UK Learning </a:t>
            </a:r>
            <a:r>
              <a:rPr lang="en-GB" sz="1800" dirty="0"/>
              <a:t>process/experience </a:t>
            </a:r>
            <a:r>
              <a:rPr lang="en-GB" sz="1800" dirty="0" smtClean="0"/>
              <a:t>- Unfamiliar </a:t>
            </a:r>
            <a:r>
              <a:rPr lang="en-GB" sz="1800" dirty="0"/>
              <a:t>but highly adaptable</a:t>
            </a:r>
          </a:p>
          <a:p>
            <a:r>
              <a:rPr lang="en-GB" sz="1800" dirty="0" smtClean="0"/>
              <a:t>Live with parents</a:t>
            </a:r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147922"/>
            <a:ext cx="3096344" cy="20664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164822"/>
            <a:ext cx="3203848" cy="206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Impact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GB" dirty="0" smtClean="0"/>
              <a:t>Student Population:</a:t>
            </a:r>
          </a:p>
          <a:p>
            <a:pPr lvl="1"/>
            <a:r>
              <a:rPr lang="en-GB" dirty="0" smtClean="0"/>
              <a:t>300+ students studying for HWU BEng Degrees (in English) in Baku</a:t>
            </a:r>
          </a:p>
          <a:p>
            <a:pPr lvl="1"/>
            <a:r>
              <a:rPr lang="en-GB" dirty="0" smtClean="0"/>
              <a:t>90+ entering 4</a:t>
            </a:r>
            <a:r>
              <a:rPr lang="en-GB" baseline="30000" dirty="0" smtClean="0"/>
              <a:t>th</a:t>
            </a:r>
            <a:r>
              <a:rPr lang="en-GB" dirty="0" smtClean="0"/>
              <a:t> Year </a:t>
            </a:r>
          </a:p>
          <a:p>
            <a:pPr lvl="1"/>
            <a:r>
              <a:rPr lang="en-GB" dirty="0" smtClean="0"/>
              <a:t>1</a:t>
            </a:r>
            <a:r>
              <a:rPr lang="en-GB" baseline="30000" dirty="0" smtClean="0"/>
              <a:t>st</a:t>
            </a:r>
            <a:r>
              <a:rPr lang="en-GB" dirty="0" smtClean="0"/>
              <a:t> 80+ graduates entering O&amp;G workforce in 2017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Approx. </a:t>
            </a:r>
            <a:r>
              <a:rPr lang="en-GB" dirty="0" smtClean="0"/>
              <a:t>45 BEng</a:t>
            </a:r>
            <a:r>
              <a:rPr lang="en-GB" dirty="0"/>
              <a:t>. L&amp;T Packages developed, delivered and </a:t>
            </a:r>
            <a:r>
              <a:rPr lang="en-GB" dirty="0" smtClean="0"/>
              <a:t>supported since 2013</a:t>
            </a:r>
            <a:endParaRPr lang="en-GB" dirty="0"/>
          </a:p>
          <a:p>
            <a:endParaRPr lang="en-GB" dirty="0" smtClean="0"/>
          </a:p>
          <a:p>
            <a:r>
              <a:rPr lang="en-GB" dirty="0" smtClean="0"/>
              <a:t>14 BHOS Academic staff and 5-10 support staff trained </a:t>
            </a:r>
            <a:r>
              <a:rPr lang="en-GB" dirty="0"/>
              <a:t>and </a:t>
            </a:r>
            <a:r>
              <a:rPr lang="en-GB" dirty="0" smtClean="0"/>
              <a:t>supported in delivery of HWU courses/programmes</a:t>
            </a:r>
          </a:p>
          <a:p>
            <a:endParaRPr lang="en-GB" dirty="0" smtClean="0"/>
          </a:p>
          <a:p>
            <a:r>
              <a:rPr lang="en-GB" dirty="0" smtClean="0"/>
              <a:t>4800+ Exams sat in Baku and marked in Edinburgh</a:t>
            </a:r>
            <a:endParaRPr lang="en-GB" dirty="0"/>
          </a:p>
          <a:p>
            <a:endParaRPr lang="en-GB" dirty="0" smtClean="0"/>
          </a:p>
          <a:p>
            <a:r>
              <a:rPr lang="en-GB" dirty="0" smtClean="0"/>
              <a:t>New Campus to Open in Sept 2016</a:t>
            </a:r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98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Impact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342" y="4705118"/>
            <a:ext cx="2771800" cy="18497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448" y="2547175"/>
            <a:ext cx="3022694" cy="20173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05118"/>
            <a:ext cx="2771800" cy="18497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547176"/>
            <a:ext cx="3022694" cy="20173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443" y="3666419"/>
            <a:ext cx="2915816" cy="193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0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8088" y="337828"/>
            <a:ext cx="6408712" cy="1038944"/>
          </a:xfrm>
        </p:spPr>
        <p:txBody>
          <a:bodyPr anchor="t">
            <a:noAutofit/>
          </a:bodyPr>
          <a:lstStyle/>
          <a:p>
            <a:r>
              <a:rPr lang="en-GB" sz="3200" dirty="0" smtClean="0"/>
              <a:t>A Global University</a:t>
            </a:r>
            <a:endParaRPr lang="en-GB" sz="3200" dirty="0"/>
          </a:p>
        </p:txBody>
      </p:sp>
      <p:grpSp>
        <p:nvGrpSpPr>
          <p:cNvPr id="6" name="Group 5"/>
          <p:cNvGrpSpPr/>
          <p:nvPr/>
        </p:nvGrpSpPr>
        <p:grpSpPr>
          <a:xfrm>
            <a:off x="6687930" y="5465279"/>
            <a:ext cx="2251399" cy="1184275"/>
            <a:chOff x="6687930" y="5465279"/>
            <a:chExt cx="2251399" cy="1184275"/>
          </a:xfrm>
        </p:grpSpPr>
        <p:grpSp>
          <p:nvGrpSpPr>
            <p:cNvPr id="7" name="Group 2"/>
            <p:cNvGrpSpPr>
              <a:grpSpLocks/>
            </p:cNvGrpSpPr>
            <p:nvPr/>
          </p:nvGrpSpPr>
          <p:grpSpPr bwMode="auto">
            <a:xfrm>
              <a:off x="7607416" y="5465279"/>
              <a:ext cx="1331913" cy="1184275"/>
              <a:chOff x="116471700" y="105441012"/>
              <a:chExt cx="1332552" cy="1185578"/>
            </a:xfrm>
          </p:grpSpPr>
          <p:grpSp>
            <p:nvGrpSpPr>
              <p:cNvPr id="12" name="Group 3"/>
              <p:cNvGrpSpPr>
                <a:grpSpLocks/>
              </p:cNvGrpSpPr>
              <p:nvPr/>
            </p:nvGrpSpPr>
            <p:grpSpPr bwMode="auto">
              <a:xfrm>
                <a:off x="116561713" y="105441012"/>
                <a:ext cx="1211544" cy="1156862"/>
                <a:chOff x="110926245" y="103914100"/>
                <a:chExt cx="1695450" cy="1658302"/>
              </a:xfrm>
            </p:grpSpPr>
            <p:sp>
              <p:nvSpPr>
                <p:cNvPr id="17" name="Teardrop 4"/>
                <p:cNvSpPr>
                  <a:spLocks/>
                </p:cNvSpPr>
                <p:nvPr/>
              </p:nvSpPr>
              <p:spPr bwMode="auto">
                <a:xfrm>
                  <a:off x="110926245" y="104771032"/>
                  <a:ext cx="825500" cy="801370"/>
                </a:xfrm>
                <a:custGeom>
                  <a:avLst/>
                  <a:gdLst>
                    <a:gd name="T0" fmla="*/ 0 w 825332"/>
                    <a:gd name="T1" fmla="*/ 400641 h 801281"/>
                    <a:gd name="T2" fmla="*/ 412666 w 825332"/>
                    <a:gd name="T3" fmla="*/ 0 h 801281"/>
                    <a:gd name="T4" fmla="*/ 825332 w 825332"/>
                    <a:gd name="T5" fmla="*/ 0 h 801281"/>
                    <a:gd name="T6" fmla="*/ 825332 w 825332"/>
                    <a:gd name="T7" fmla="*/ 400641 h 801281"/>
                    <a:gd name="T8" fmla="*/ 412666 w 825332"/>
                    <a:gd name="T9" fmla="*/ 801282 h 801281"/>
                    <a:gd name="T10" fmla="*/ 0 w 825332"/>
                    <a:gd name="T11" fmla="*/ 400641 h 80128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25332" h="801281">
                      <a:moveTo>
                        <a:pt x="0" y="400641"/>
                      </a:moveTo>
                      <a:cubicBezTo>
                        <a:pt x="0" y="179373"/>
                        <a:pt x="184757" y="0"/>
                        <a:pt x="412666" y="0"/>
                      </a:cubicBezTo>
                      <a:lnTo>
                        <a:pt x="825332" y="0"/>
                      </a:lnTo>
                      <a:lnTo>
                        <a:pt x="825332" y="400641"/>
                      </a:lnTo>
                      <a:cubicBezTo>
                        <a:pt x="825332" y="621909"/>
                        <a:pt x="640575" y="801282"/>
                        <a:pt x="412666" y="801282"/>
                      </a:cubicBezTo>
                      <a:cubicBezTo>
                        <a:pt x="184757" y="801282"/>
                        <a:pt x="0" y="621909"/>
                        <a:pt x="0" y="400641"/>
                      </a:cubicBezTo>
                      <a:close/>
                    </a:path>
                  </a:pathLst>
                </a:custGeom>
                <a:solidFill>
                  <a:srgbClr val="ED7D31"/>
                </a:solidFill>
                <a:ln w="12700" algn="ctr">
                  <a:solidFill>
                    <a:srgbClr val="ED7D31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8" name="Teardrop 5"/>
                <p:cNvSpPr>
                  <a:spLocks/>
                </p:cNvSpPr>
                <p:nvPr/>
              </p:nvSpPr>
              <p:spPr bwMode="auto">
                <a:xfrm rot="-5400000">
                  <a:off x="111795560" y="104771667"/>
                  <a:ext cx="801370" cy="799465"/>
                </a:xfrm>
                <a:custGeom>
                  <a:avLst/>
                  <a:gdLst>
                    <a:gd name="T0" fmla="*/ 0 w 801281"/>
                    <a:gd name="T1" fmla="*/ 399870 h 799740"/>
                    <a:gd name="T2" fmla="*/ 400641 w 801281"/>
                    <a:gd name="T3" fmla="*/ 0 h 799740"/>
                    <a:gd name="T4" fmla="*/ 801281 w 801281"/>
                    <a:gd name="T5" fmla="*/ 0 h 799740"/>
                    <a:gd name="T6" fmla="*/ 801281 w 801281"/>
                    <a:gd name="T7" fmla="*/ 399870 h 799740"/>
                    <a:gd name="T8" fmla="*/ 400640 w 801281"/>
                    <a:gd name="T9" fmla="*/ 799740 h 799740"/>
                    <a:gd name="T10" fmla="*/ -1 w 801281"/>
                    <a:gd name="T11" fmla="*/ 399870 h 799740"/>
                    <a:gd name="T12" fmla="*/ 0 w 801281"/>
                    <a:gd name="T13" fmla="*/ 399870 h 79974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801281" h="799740">
                      <a:moveTo>
                        <a:pt x="0" y="399870"/>
                      </a:moveTo>
                      <a:cubicBezTo>
                        <a:pt x="0" y="179028"/>
                        <a:pt x="179373" y="0"/>
                        <a:pt x="400641" y="0"/>
                      </a:cubicBezTo>
                      <a:lnTo>
                        <a:pt x="801281" y="0"/>
                      </a:lnTo>
                      <a:lnTo>
                        <a:pt x="801281" y="399870"/>
                      </a:lnTo>
                      <a:cubicBezTo>
                        <a:pt x="801281" y="620712"/>
                        <a:pt x="621908" y="799740"/>
                        <a:pt x="400640" y="799740"/>
                      </a:cubicBezTo>
                      <a:cubicBezTo>
                        <a:pt x="179372" y="799740"/>
                        <a:pt x="-1" y="620712"/>
                        <a:pt x="-1" y="399870"/>
                      </a:cubicBezTo>
                      <a:lnTo>
                        <a:pt x="0" y="399870"/>
                      </a:lnTo>
                      <a:close/>
                    </a:path>
                  </a:pathLst>
                </a:custGeom>
                <a:solidFill>
                  <a:srgbClr val="7030A0"/>
                </a:solidFill>
                <a:ln w="12700" algn="ctr">
                  <a:solidFill>
                    <a:srgbClr val="7030A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9" name="Teardrop 6"/>
                <p:cNvSpPr>
                  <a:spLocks/>
                </p:cNvSpPr>
                <p:nvPr/>
              </p:nvSpPr>
              <p:spPr bwMode="auto">
                <a:xfrm rot="10800000">
                  <a:off x="111796195" y="103935372"/>
                  <a:ext cx="825500" cy="801370"/>
                </a:xfrm>
                <a:custGeom>
                  <a:avLst/>
                  <a:gdLst>
                    <a:gd name="T0" fmla="*/ 0 w 825332"/>
                    <a:gd name="T1" fmla="*/ 400641 h 801281"/>
                    <a:gd name="T2" fmla="*/ 412666 w 825332"/>
                    <a:gd name="T3" fmla="*/ 0 h 801281"/>
                    <a:gd name="T4" fmla="*/ 825332 w 825332"/>
                    <a:gd name="T5" fmla="*/ 0 h 801281"/>
                    <a:gd name="T6" fmla="*/ 825332 w 825332"/>
                    <a:gd name="T7" fmla="*/ 400641 h 801281"/>
                    <a:gd name="T8" fmla="*/ 412666 w 825332"/>
                    <a:gd name="T9" fmla="*/ 801282 h 801281"/>
                    <a:gd name="T10" fmla="*/ 0 w 825332"/>
                    <a:gd name="T11" fmla="*/ 400641 h 80128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25332" h="801281">
                      <a:moveTo>
                        <a:pt x="0" y="400641"/>
                      </a:moveTo>
                      <a:cubicBezTo>
                        <a:pt x="0" y="179373"/>
                        <a:pt x="184757" y="0"/>
                        <a:pt x="412666" y="0"/>
                      </a:cubicBezTo>
                      <a:lnTo>
                        <a:pt x="825332" y="0"/>
                      </a:lnTo>
                      <a:lnTo>
                        <a:pt x="825332" y="400641"/>
                      </a:lnTo>
                      <a:cubicBezTo>
                        <a:pt x="825332" y="621909"/>
                        <a:pt x="640575" y="801282"/>
                        <a:pt x="412666" y="801282"/>
                      </a:cubicBezTo>
                      <a:cubicBezTo>
                        <a:pt x="184757" y="801282"/>
                        <a:pt x="0" y="621909"/>
                        <a:pt x="0" y="400641"/>
                      </a:cubicBezTo>
                      <a:close/>
                    </a:path>
                  </a:pathLst>
                </a:custGeom>
                <a:solidFill>
                  <a:srgbClr val="70AD47"/>
                </a:solidFill>
                <a:ln w="12700" algn="ctr">
                  <a:solidFill>
                    <a:srgbClr val="70AD47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" name="Teardrop 7"/>
                <p:cNvSpPr>
                  <a:spLocks/>
                </p:cNvSpPr>
                <p:nvPr/>
              </p:nvSpPr>
              <p:spPr bwMode="auto">
                <a:xfrm rot="5400000">
                  <a:off x="110951010" y="103915052"/>
                  <a:ext cx="801370" cy="799465"/>
                </a:xfrm>
                <a:custGeom>
                  <a:avLst/>
                  <a:gdLst>
                    <a:gd name="T0" fmla="*/ 0 w 801281"/>
                    <a:gd name="T1" fmla="*/ 399870 h 799740"/>
                    <a:gd name="T2" fmla="*/ 400641 w 801281"/>
                    <a:gd name="T3" fmla="*/ 0 h 799740"/>
                    <a:gd name="T4" fmla="*/ 801281 w 801281"/>
                    <a:gd name="T5" fmla="*/ 0 h 799740"/>
                    <a:gd name="T6" fmla="*/ 801281 w 801281"/>
                    <a:gd name="T7" fmla="*/ 399870 h 799740"/>
                    <a:gd name="T8" fmla="*/ 400640 w 801281"/>
                    <a:gd name="T9" fmla="*/ 799740 h 799740"/>
                    <a:gd name="T10" fmla="*/ -1 w 801281"/>
                    <a:gd name="T11" fmla="*/ 399870 h 799740"/>
                    <a:gd name="T12" fmla="*/ 0 w 801281"/>
                    <a:gd name="T13" fmla="*/ 399870 h 79974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801281" h="799740">
                      <a:moveTo>
                        <a:pt x="0" y="399870"/>
                      </a:moveTo>
                      <a:cubicBezTo>
                        <a:pt x="0" y="179028"/>
                        <a:pt x="179373" y="0"/>
                        <a:pt x="400641" y="0"/>
                      </a:cubicBezTo>
                      <a:lnTo>
                        <a:pt x="801281" y="0"/>
                      </a:lnTo>
                      <a:lnTo>
                        <a:pt x="801281" y="399870"/>
                      </a:lnTo>
                      <a:cubicBezTo>
                        <a:pt x="801281" y="620712"/>
                        <a:pt x="621908" y="799740"/>
                        <a:pt x="400640" y="799740"/>
                      </a:cubicBezTo>
                      <a:cubicBezTo>
                        <a:pt x="179372" y="799740"/>
                        <a:pt x="-1" y="620712"/>
                        <a:pt x="-1" y="399870"/>
                      </a:cubicBezTo>
                      <a:lnTo>
                        <a:pt x="0" y="399870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 w="12700" algn="ctr">
                  <a:solidFill>
                    <a:srgbClr val="C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sp>
            <p:nvSpPr>
              <p:cNvPr id="13" name="Text Box 2"/>
              <p:cNvSpPr txBox="1">
                <a:spLocks noChangeArrowheads="1"/>
              </p:cNvSpPr>
              <p:nvPr/>
            </p:nvSpPr>
            <p:spPr bwMode="auto">
              <a:xfrm>
                <a:off x="117183367" y="105597345"/>
                <a:ext cx="620885" cy="2905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en-US" sz="600" b="0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ahoma" panose="020B0604030504040204" pitchFamily="34" charset="0"/>
                  </a:rPr>
                  <a:t>Quality  Assurance</a:t>
                </a: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" name="Text Box 9"/>
              <p:cNvSpPr txBox="1">
                <a:spLocks noChangeArrowheads="1"/>
              </p:cNvSpPr>
              <p:nvPr/>
            </p:nvSpPr>
            <p:spPr bwMode="auto">
              <a:xfrm>
                <a:off x="117239738" y="106122868"/>
                <a:ext cx="479305" cy="4224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en-US" sz="600" b="0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ahoma" panose="020B0604030504040204" pitchFamily="34" charset="0"/>
                  </a:rPr>
                  <a:t>External   Partnerships</a:t>
                </a: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" name="Text Box 10"/>
              <p:cNvSpPr txBox="1">
                <a:spLocks noChangeArrowheads="1"/>
              </p:cNvSpPr>
              <p:nvPr/>
            </p:nvSpPr>
            <p:spPr bwMode="auto">
              <a:xfrm>
                <a:off x="116471700" y="106105243"/>
                <a:ext cx="768038" cy="521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en-US" sz="600" b="0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ahoma" panose="020B0604030504040204" pitchFamily="34" charset="0"/>
                  </a:rPr>
                  <a:t>Student 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en-US" sz="600" b="0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ahoma" panose="020B0604030504040204" pitchFamily="34" charset="0"/>
                  </a:rPr>
                  <a:t>Learning    Experience</a:t>
                </a: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6" name="Text Box 11"/>
              <p:cNvSpPr txBox="1">
                <a:spLocks noChangeArrowheads="1"/>
              </p:cNvSpPr>
              <p:nvPr/>
            </p:nvSpPr>
            <p:spPr bwMode="auto">
              <a:xfrm>
                <a:off x="116501976" y="105543903"/>
                <a:ext cx="755015" cy="561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en-US" sz="6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ahoma" panose="020B0604030504040204" pitchFamily="34" charset="0"/>
                  </a:rPr>
                  <a:t>Learning and Teaching/ Enhancement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0" name="Text Box 11"/>
            <p:cNvSpPr txBox="1">
              <a:spLocks noChangeArrowheads="1"/>
            </p:cNvSpPr>
            <p:nvPr/>
          </p:nvSpPr>
          <p:spPr bwMode="auto">
            <a:xfrm>
              <a:off x="6687930" y="5759320"/>
              <a:ext cx="1002665" cy="7835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A509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2A55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R="13970" algn="r"/>
              <a:r>
                <a:rPr lang="en-US" sz="1000" b="1" kern="1400" dirty="0">
                  <a:solidFill>
                    <a:srgbClr val="0070C0"/>
                  </a:solidFill>
                  <a:effectLst/>
                  <a:latin typeface="Tahoma" panose="020B0604030504040204" pitchFamily="34" charset="0"/>
                  <a:ea typeface="Times New Roman" panose="02020603050405020304" pitchFamily="18" charset="0"/>
                </a:rPr>
                <a:t>Quality and External Partnerships</a:t>
              </a:r>
              <a:endParaRPr lang="en-GB" sz="900" kern="1400" dirty="0">
                <a:solidFill>
                  <a:srgbClr val="4D4D4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755576" y="1579454"/>
            <a:ext cx="7531191" cy="398860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600" b="1" dirty="0" smtClean="0"/>
              <a:t>HWU </a:t>
            </a:r>
            <a:r>
              <a:rPr lang="en-GB" sz="2600" b="1" dirty="0"/>
              <a:t>has c.33,000 students:</a:t>
            </a:r>
          </a:p>
          <a:p>
            <a:endParaRPr lang="en-GB" sz="2000" dirty="0"/>
          </a:p>
          <a:p>
            <a:pPr lvl="0">
              <a:spcAft>
                <a:spcPts val="1800"/>
              </a:spcAft>
            </a:pPr>
            <a:r>
              <a:rPr lang="en-GB" sz="2600" b="1" dirty="0"/>
              <a:t>Five campuses</a:t>
            </a:r>
            <a:r>
              <a:rPr lang="en-GB" sz="2600" dirty="0"/>
              <a:t>: Edinburgh, Scottish Borders, Orkney, Dubai, Malaysia – c.14,000</a:t>
            </a:r>
          </a:p>
          <a:p>
            <a:pPr lvl="0">
              <a:spcAft>
                <a:spcPts val="1800"/>
              </a:spcAft>
            </a:pPr>
            <a:r>
              <a:rPr lang="en-GB" sz="2600" b="1" dirty="0"/>
              <a:t>Independent distance learning</a:t>
            </a:r>
            <a:r>
              <a:rPr lang="en-GB" sz="2600" dirty="0"/>
              <a:t>: c.8,000</a:t>
            </a:r>
          </a:p>
          <a:p>
            <a:pPr lvl="0">
              <a:spcAft>
                <a:spcPts val="1800"/>
              </a:spcAft>
            </a:pPr>
            <a:r>
              <a:rPr lang="en-GB" sz="2600" b="1" dirty="0" smtClean="0"/>
              <a:t>Partnerships</a:t>
            </a:r>
            <a:r>
              <a:rPr lang="en-GB" sz="2600" dirty="0" smtClean="0"/>
              <a:t>: c.11,000</a:t>
            </a:r>
          </a:p>
          <a:p>
            <a:pPr marL="0" indent="0">
              <a:buNone/>
            </a:pPr>
            <a:endParaRPr lang="en-GB" sz="2200" dirty="0" smtClean="0"/>
          </a:p>
          <a:p>
            <a:pPr marL="0" indent="0">
              <a:buNone/>
            </a:pPr>
            <a:r>
              <a:rPr lang="en-GB" sz="2200" dirty="0" smtClean="0"/>
              <a:t>So </a:t>
            </a:r>
            <a:r>
              <a:rPr lang="en-GB" sz="2200" dirty="0"/>
              <a:t>with </a:t>
            </a:r>
            <a:r>
              <a:rPr lang="en-GB" sz="2200" dirty="0" smtClean="0"/>
              <a:t>8,000 students </a:t>
            </a:r>
            <a:r>
              <a:rPr lang="en-GB" sz="2200" dirty="0"/>
              <a:t>in Edinburgh, the vast majority of our students are </a:t>
            </a:r>
            <a:r>
              <a:rPr lang="en-GB" sz="2200" dirty="0" smtClean="0"/>
              <a:t> “at a distance”.</a:t>
            </a:r>
            <a:endParaRPr lang="en-GB" sz="2200" dirty="0"/>
          </a:p>
          <a:p>
            <a:pPr marL="0" indent="0">
              <a:buNone/>
            </a:pPr>
            <a:endParaRPr lang="en-GB" sz="2600" i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78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8088" y="337828"/>
            <a:ext cx="6408712" cy="786916"/>
          </a:xfrm>
        </p:spPr>
        <p:txBody>
          <a:bodyPr anchor="t">
            <a:noAutofit/>
          </a:bodyPr>
          <a:lstStyle/>
          <a:p>
            <a:r>
              <a:rPr lang="en-GB" sz="3200" dirty="0" smtClean="0"/>
              <a:t>Five Campuses </a:t>
            </a:r>
            <a:endParaRPr lang="en-GB" sz="3200" dirty="0"/>
          </a:p>
        </p:txBody>
      </p:sp>
      <p:pic>
        <p:nvPicPr>
          <p:cNvPr id="1026" name="Picture 2" descr="http://www.erpe.ac.uk/sites/default/files/hw050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50035"/>
            <a:ext cx="3096344" cy="206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hw.ac.uk/img/STROMNESS-HARBOUR-3-for-w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926" y="449270"/>
            <a:ext cx="2845103" cy="159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hw.ac.uk/img/new-dubai-campus-800x4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07274"/>
            <a:ext cx="3720131" cy="2090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putrajayacity.com/wp-content/uploads/2015/04/heriot_watt_putrajaya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082" y="4444313"/>
            <a:ext cx="3045718" cy="228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hw.ac.uk/img/High-Mill-(17)forwe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201" y="2204864"/>
            <a:ext cx="3658197" cy="205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ular Callout 15"/>
          <p:cNvSpPr/>
          <p:nvPr/>
        </p:nvSpPr>
        <p:spPr>
          <a:xfrm>
            <a:off x="1873280" y="1063970"/>
            <a:ext cx="1137424" cy="586109"/>
          </a:xfrm>
          <a:prstGeom prst="wedgeRectCallout">
            <a:avLst>
              <a:gd name="adj1" fmla="val -50245"/>
              <a:gd name="adj2" fmla="val 126192"/>
            </a:avLst>
          </a:prstGeom>
          <a:solidFill>
            <a:schemeClr val="accent1"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Edinburgh</a:t>
            </a:r>
          </a:p>
          <a:p>
            <a:pPr algn="ctr"/>
            <a:r>
              <a:rPr lang="en-US" sz="1600" dirty="0" smtClean="0"/>
              <a:t>8,400</a:t>
            </a:r>
            <a:endParaRPr lang="en-US" sz="1600" dirty="0"/>
          </a:p>
        </p:txBody>
      </p:sp>
      <p:sp>
        <p:nvSpPr>
          <p:cNvPr id="17" name="Rectangular Callout 16"/>
          <p:cNvSpPr/>
          <p:nvPr/>
        </p:nvSpPr>
        <p:spPr>
          <a:xfrm>
            <a:off x="3598509" y="3736075"/>
            <a:ext cx="1137424" cy="586109"/>
          </a:xfrm>
          <a:prstGeom prst="wedgeRectCallout">
            <a:avLst>
              <a:gd name="adj1" fmla="val -57259"/>
              <a:gd name="adj2" fmla="val 167027"/>
            </a:avLst>
          </a:prstGeom>
          <a:solidFill>
            <a:schemeClr val="accent1"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Dubai</a:t>
            </a:r>
          </a:p>
          <a:p>
            <a:pPr algn="ctr"/>
            <a:r>
              <a:rPr lang="en-US" sz="1600" dirty="0" smtClean="0"/>
              <a:t>3,825</a:t>
            </a:r>
            <a:endParaRPr lang="en-US" sz="1600" dirty="0"/>
          </a:p>
        </p:txBody>
      </p:sp>
      <p:sp>
        <p:nvSpPr>
          <p:cNvPr id="19" name="Rectangular Callout 18"/>
          <p:cNvSpPr/>
          <p:nvPr/>
        </p:nvSpPr>
        <p:spPr>
          <a:xfrm flipH="1">
            <a:off x="3980012" y="2684774"/>
            <a:ext cx="1137424" cy="586109"/>
          </a:xfrm>
          <a:prstGeom prst="wedgeRectCallout">
            <a:avLst>
              <a:gd name="adj1" fmla="val -76683"/>
              <a:gd name="adj2" fmla="val 67557"/>
            </a:avLst>
          </a:prstGeom>
          <a:solidFill>
            <a:schemeClr val="accent1">
              <a:alpha val="85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Borders 645</a:t>
            </a:r>
            <a:endParaRPr lang="en-US" sz="1600" dirty="0"/>
          </a:p>
        </p:txBody>
      </p:sp>
      <p:sp>
        <p:nvSpPr>
          <p:cNvPr id="21" name="Rectangular Callout 20"/>
          <p:cNvSpPr/>
          <p:nvPr/>
        </p:nvSpPr>
        <p:spPr>
          <a:xfrm flipH="1">
            <a:off x="5641082" y="324135"/>
            <a:ext cx="1137424" cy="586109"/>
          </a:xfrm>
          <a:prstGeom prst="wedgeRectCallout">
            <a:avLst>
              <a:gd name="adj1" fmla="val -76683"/>
              <a:gd name="adj2" fmla="val 67557"/>
            </a:avLst>
          </a:prstGeom>
          <a:solidFill>
            <a:schemeClr val="accent1">
              <a:alpha val="85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Orkney</a:t>
            </a:r>
          </a:p>
          <a:p>
            <a:pPr algn="ctr"/>
            <a:r>
              <a:rPr lang="en-US" sz="1600" dirty="0" smtClean="0"/>
              <a:t>30</a:t>
            </a:r>
            <a:endParaRPr lang="en-US" sz="1600" dirty="0"/>
          </a:p>
        </p:txBody>
      </p:sp>
      <p:sp>
        <p:nvSpPr>
          <p:cNvPr id="22" name="Rectangular Callout 21"/>
          <p:cNvSpPr/>
          <p:nvPr/>
        </p:nvSpPr>
        <p:spPr>
          <a:xfrm flipH="1">
            <a:off x="5072370" y="4754187"/>
            <a:ext cx="1137424" cy="586109"/>
          </a:xfrm>
          <a:prstGeom prst="wedgeRectCallout">
            <a:avLst>
              <a:gd name="adj1" fmla="val -76683"/>
              <a:gd name="adj2" fmla="val 67557"/>
            </a:avLst>
          </a:prstGeom>
          <a:solidFill>
            <a:schemeClr val="accent1">
              <a:alpha val="85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Malaysia</a:t>
            </a:r>
          </a:p>
          <a:p>
            <a:pPr algn="ctr"/>
            <a:r>
              <a:rPr lang="en-US" sz="1600" dirty="0"/>
              <a:t>1,000</a:t>
            </a:r>
          </a:p>
        </p:txBody>
      </p:sp>
    </p:spTree>
    <p:extLst>
      <p:ext uri="{BB962C8B-B14F-4D97-AF65-F5344CB8AC3E}">
        <p14:creationId xmlns:p14="http://schemas.microsoft.com/office/powerpoint/2010/main" val="364451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8088" y="337828"/>
            <a:ext cx="6408712" cy="1038944"/>
          </a:xfrm>
        </p:spPr>
        <p:txBody>
          <a:bodyPr anchor="t">
            <a:noAutofit/>
          </a:bodyPr>
          <a:lstStyle/>
          <a:p>
            <a:r>
              <a:rPr lang="en-GB" sz="3200" dirty="0" smtClean="0"/>
              <a:t>Partnerships in 35 Countries</a:t>
            </a:r>
            <a:endParaRPr lang="en-GB" sz="3200" dirty="0"/>
          </a:p>
        </p:txBody>
      </p:sp>
      <p:grpSp>
        <p:nvGrpSpPr>
          <p:cNvPr id="6" name="Group 5"/>
          <p:cNvGrpSpPr/>
          <p:nvPr/>
        </p:nvGrpSpPr>
        <p:grpSpPr>
          <a:xfrm>
            <a:off x="6687930" y="5465279"/>
            <a:ext cx="2251399" cy="1184275"/>
            <a:chOff x="6687930" y="5465279"/>
            <a:chExt cx="2251399" cy="1184275"/>
          </a:xfrm>
        </p:grpSpPr>
        <p:grpSp>
          <p:nvGrpSpPr>
            <p:cNvPr id="7" name="Group 2"/>
            <p:cNvGrpSpPr>
              <a:grpSpLocks/>
            </p:cNvGrpSpPr>
            <p:nvPr/>
          </p:nvGrpSpPr>
          <p:grpSpPr bwMode="auto">
            <a:xfrm>
              <a:off x="7607416" y="5465279"/>
              <a:ext cx="1331913" cy="1184275"/>
              <a:chOff x="116471700" y="105441012"/>
              <a:chExt cx="1332552" cy="1185578"/>
            </a:xfrm>
          </p:grpSpPr>
          <p:grpSp>
            <p:nvGrpSpPr>
              <p:cNvPr id="12" name="Group 3"/>
              <p:cNvGrpSpPr>
                <a:grpSpLocks/>
              </p:cNvGrpSpPr>
              <p:nvPr/>
            </p:nvGrpSpPr>
            <p:grpSpPr bwMode="auto">
              <a:xfrm>
                <a:off x="116561713" y="105441012"/>
                <a:ext cx="1211544" cy="1156862"/>
                <a:chOff x="110926245" y="103914100"/>
                <a:chExt cx="1695450" cy="1658302"/>
              </a:xfrm>
            </p:grpSpPr>
            <p:sp>
              <p:nvSpPr>
                <p:cNvPr id="17" name="Teardrop 4"/>
                <p:cNvSpPr>
                  <a:spLocks/>
                </p:cNvSpPr>
                <p:nvPr/>
              </p:nvSpPr>
              <p:spPr bwMode="auto">
                <a:xfrm>
                  <a:off x="110926245" y="104771032"/>
                  <a:ext cx="825500" cy="801370"/>
                </a:xfrm>
                <a:custGeom>
                  <a:avLst/>
                  <a:gdLst>
                    <a:gd name="T0" fmla="*/ 0 w 825332"/>
                    <a:gd name="T1" fmla="*/ 400641 h 801281"/>
                    <a:gd name="T2" fmla="*/ 412666 w 825332"/>
                    <a:gd name="T3" fmla="*/ 0 h 801281"/>
                    <a:gd name="T4" fmla="*/ 825332 w 825332"/>
                    <a:gd name="T5" fmla="*/ 0 h 801281"/>
                    <a:gd name="T6" fmla="*/ 825332 w 825332"/>
                    <a:gd name="T7" fmla="*/ 400641 h 801281"/>
                    <a:gd name="T8" fmla="*/ 412666 w 825332"/>
                    <a:gd name="T9" fmla="*/ 801282 h 801281"/>
                    <a:gd name="T10" fmla="*/ 0 w 825332"/>
                    <a:gd name="T11" fmla="*/ 400641 h 80128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25332" h="801281">
                      <a:moveTo>
                        <a:pt x="0" y="400641"/>
                      </a:moveTo>
                      <a:cubicBezTo>
                        <a:pt x="0" y="179373"/>
                        <a:pt x="184757" y="0"/>
                        <a:pt x="412666" y="0"/>
                      </a:cubicBezTo>
                      <a:lnTo>
                        <a:pt x="825332" y="0"/>
                      </a:lnTo>
                      <a:lnTo>
                        <a:pt x="825332" y="400641"/>
                      </a:lnTo>
                      <a:cubicBezTo>
                        <a:pt x="825332" y="621909"/>
                        <a:pt x="640575" y="801282"/>
                        <a:pt x="412666" y="801282"/>
                      </a:cubicBezTo>
                      <a:cubicBezTo>
                        <a:pt x="184757" y="801282"/>
                        <a:pt x="0" y="621909"/>
                        <a:pt x="0" y="400641"/>
                      </a:cubicBezTo>
                      <a:close/>
                    </a:path>
                  </a:pathLst>
                </a:custGeom>
                <a:solidFill>
                  <a:srgbClr val="ED7D31"/>
                </a:solidFill>
                <a:ln w="12700" algn="ctr">
                  <a:solidFill>
                    <a:srgbClr val="ED7D31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8" name="Teardrop 5"/>
                <p:cNvSpPr>
                  <a:spLocks/>
                </p:cNvSpPr>
                <p:nvPr/>
              </p:nvSpPr>
              <p:spPr bwMode="auto">
                <a:xfrm rot="-5400000">
                  <a:off x="111795560" y="104771667"/>
                  <a:ext cx="801370" cy="799465"/>
                </a:xfrm>
                <a:custGeom>
                  <a:avLst/>
                  <a:gdLst>
                    <a:gd name="T0" fmla="*/ 0 w 801281"/>
                    <a:gd name="T1" fmla="*/ 399870 h 799740"/>
                    <a:gd name="T2" fmla="*/ 400641 w 801281"/>
                    <a:gd name="T3" fmla="*/ 0 h 799740"/>
                    <a:gd name="T4" fmla="*/ 801281 w 801281"/>
                    <a:gd name="T5" fmla="*/ 0 h 799740"/>
                    <a:gd name="T6" fmla="*/ 801281 w 801281"/>
                    <a:gd name="T7" fmla="*/ 399870 h 799740"/>
                    <a:gd name="T8" fmla="*/ 400640 w 801281"/>
                    <a:gd name="T9" fmla="*/ 799740 h 799740"/>
                    <a:gd name="T10" fmla="*/ -1 w 801281"/>
                    <a:gd name="T11" fmla="*/ 399870 h 799740"/>
                    <a:gd name="T12" fmla="*/ 0 w 801281"/>
                    <a:gd name="T13" fmla="*/ 399870 h 79974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801281" h="799740">
                      <a:moveTo>
                        <a:pt x="0" y="399870"/>
                      </a:moveTo>
                      <a:cubicBezTo>
                        <a:pt x="0" y="179028"/>
                        <a:pt x="179373" y="0"/>
                        <a:pt x="400641" y="0"/>
                      </a:cubicBezTo>
                      <a:lnTo>
                        <a:pt x="801281" y="0"/>
                      </a:lnTo>
                      <a:lnTo>
                        <a:pt x="801281" y="399870"/>
                      </a:lnTo>
                      <a:cubicBezTo>
                        <a:pt x="801281" y="620712"/>
                        <a:pt x="621908" y="799740"/>
                        <a:pt x="400640" y="799740"/>
                      </a:cubicBezTo>
                      <a:cubicBezTo>
                        <a:pt x="179372" y="799740"/>
                        <a:pt x="-1" y="620712"/>
                        <a:pt x="-1" y="399870"/>
                      </a:cubicBezTo>
                      <a:lnTo>
                        <a:pt x="0" y="399870"/>
                      </a:lnTo>
                      <a:close/>
                    </a:path>
                  </a:pathLst>
                </a:custGeom>
                <a:solidFill>
                  <a:srgbClr val="7030A0"/>
                </a:solidFill>
                <a:ln w="12700" algn="ctr">
                  <a:solidFill>
                    <a:srgbClr val="7030A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9" name="Teardrop 6"/>
                <p:cNvSpPr>
                  <a:spLocks/>
                </p:cNvSpPr>
                <p:nvPr/>
              </p:nvSpPr>
              <p:spPr bwMode="auto">
                <a:xfrm rot="10800000">
                  <a:off x="111796195" y="103935372"/>
                  <a:ext cx="825500" cy="801370"/>
                </a:xfrm>
                <a:custGeom>
                  <a:avLst/>
                  <a:gdLst>
                    <a:gd name="T0" fmla="*/ 0 w 825332"/>
                    <a:gd name="T1" fmla="*/ 400641 h 801281"/>
                    <a:gd name="T2" fmla="*/ 412666 w 825332"/>
                    <a:gd name="T3" fmla="*/ 0 h 801281"/>
                    <a:gd name="T4" fmla="*/ 825332 w 825332"/>
                    <a:gd name="T5" fmla="*/ 0 h 801281"/>
                    <a:gd name="T6" fmla="*/ 825332 w 825332"/>
                    <a:gd name="T7" fmla="*/ 400641 h 801281"/>
                    <a:gd name="T8" fmla="*/ 412666 w 825332"/>
                    <a:gd name="T9" fmla="*/ 801282 h 801281"/>
                    <a:gd name="T10" fmla="*/ 0 w 825332"/>
                    <a:gd name="T11" fmla="*/ 400641 h 80128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25332" h="801281">
                      <a:moveTo>
                        <a:pt x="0" y="400641"/>
                      </a:moveTo>
                      <a:cubicBezTo>
                        <a:pt x="0" y="179373"/>
                        <a:pt x="184757" y="0"/>
                        <a:pt x="412666" y="0"/>
                      </a:cubicBezTo>
                      <a:lnTo>
                        <a:pt x="825332" y="0"/>
                      </a:lnTo>
                      <a:lnTo>
                        <a:pt x="825332" y="400641"/>
                      </a:lnTo>
                      <a:cubicBezTo>
                        <a:pt x="825332" y="621909"/>
                        <a:pt x="640575" y="801282"/>
                        <a:pt x="412666" y="801282"/>
                      </a:cubicBezTo>
                      <a:cubicBezTo>
                        <a:pt x="184757" y="801282"/>
                        <a:pt x="0" y="621909"/>
                        <a:pt x="0" y="400641"/>
                      </a:cubicBezTo>
                      <a:close/>
                    </a:path>
                  </a:pathLst>
                </a:custGeom>
                <a:solidFill>
                  <a:srgbClr val="70AD47"/>
                </a:solidFill>
                <a:ln w="12700" algn="ctr">
                  <a:solidFill>
                    <a:srgbClr val="70AD47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" name="Teardrop 7"/>
                <p:cNvSpPr>
                  <a:spLocks/>
                </p:cNvSpPr>
                <p:nvPr/>
              </p:nvSpPr>
              <p:spPr bwMode="auto">
                <a:xfrm rot="5400000">
                  <a:off x="110951010" y="103915052"/>
                  <a:ext cx="801370" cy="799465"/>
                </a:xfrm>
                <a:custGeom>
                  <a:avLst/>
                  <a:gdLst>
                    <a:gd name="T0" fmla="*/ 0 w 801281"/>
                    <a:gd name="T1" fmla="*/ 399870 h 799740"/>
                    <a:gd name="T2" fmla="*/ 400641 w 801281"/>
                    <a:gd name="T3" fmla="*/ 0 h 799740"/>
                    <a:gd name="T4" fmla="*/ 801281 w 801281"/>
                    <a:gd name="T5" fmla="*/ 0 h 799740"/>
                    <a:gd name="T6" fmla="*/ 801281 w 801281"/>
                    <a:gd name="T7" fmla="*/ 399870 h 799740"/>
                    <a:gd name="T8" fmla="*/ 400640 w 801281"/>
                    <a:gd name="T9" fmla="*/ 799740 h 799740"/>
                    <a:gd name="T10" fmla="*/ -1 w 801281"/>
                    <a:gd name="T11" fmla="*/ 399870 h 799740"/>
                    <a:gd name="T12" fmla="*/ 0 w 801281"/>
                    <a:gd name="T13" fmla="*/ 399870 h 79974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801281" h="799740">
                      <a:moveTo>
                        <a:pt x="0" y="399870"/>
                      </a:moveTo>
                      <a:cubicBezTo>
                        <a:pt x="0" y="179028"/>
                        <a:pt x="179373" y="0"/>
                        <a:pt x="400641" y="0"/>
                      </a:cubicBezTo>
                      <a:lnTo>
                        <a:pt x="801281" y="0"/>
                      </a:lnTo>
                      <a:lnTo>
                        <a:pt x="801281" y="399870"/>
                      </a:lnTo>
                      <a:cubicBezTo>
                        <a:pt x="801281" y="620712"/>
                        <a:pt x="621908" y="799740"/>
                        <a:pt x="400640" y="799740"/>
                      </a:cubicBezTo>
                      <a:cubicBezTo>
                        <a:pt x="179372" y="799740"/>
                        <a:pt x="-1" y="620712"/>
                        <a:pt x="-1" y="399870"/>
                      </a:cubicBezTo>
                      <a:lnTo>
                        <a:pt x="0" y="399870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 w="12700" algn="ctr">
                  <a:solidFill>
                    <a:srgbClr val="C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sp>
            <p:nvSpPr>
              <p:cNvPr id="13" name="Text Box 2"/>
              <p:cNvSpPr txBox="1">
                <a:spLocks noChangeArrowheads="1"/>
              </p:cNvSpPr>
              <p:nvPr/>
            </p:nvSpPr>
            <p:spPr bwMode="auto">
              <a:xfrm>
                <a:off x="117183367" y="105597345"/>
                <a:ext cx="620885" cy="2905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en-US" sz="600" b="0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ahoma" panose="020B0604030504040204" pitchFamily="34" charset="0"/>
                  </a:rPr>
                  <a:t>Quality  Assurance</a:t>
                </a: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" name="Text Box 9"/>
              <p:cNvSpPr txBox="1">
                <a:spLocks noChangeArrowheads="1"/>
              </p:cNvSpPr>
              <p:nvPr/>
            </p:nvSpPr>
            <p:spPr bwMode="auto">
              <a:xfrm>
                <a:off x="117239738" y="106122868"/>
                <a:ext cx="479305" cy="4224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en-US" sz="600" b="0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ahoma" panose="020B0604030504040204" pitchFamily="34" charset="0"/>
                  </a:rPr>
                  <a:t>External   Partnerships</a:t>
                </a: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" name="Text Box 10"/>
              <p:cNvSpPr txBox="1">
                <a:spLocks noChangeArrowheads="1"/>
              </p:cNvSpPr>
              <p:nvPr/>
            </p:nvSpPr>
            <p:spPr bwMode="auto">
              <a:xfrm>
                <a:off x="116471700" y="106105243"/>
                <a:ext cx="768038" cy="521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en-US" sz="600" b="0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ahoma" panose="020B0604030504040204" pitchFamily="34" charset="0"/>
                  </a:rPr>
                  <a:t>Student 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en-US" sz="600" b="0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ahoma" panose="020B0604030504040204" pitchFamily="34" charset="0"/>
                  </a:rPr>
                  <a:t>Learning    Experience</a:t>
                </a: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6" name="Text Box 11"/>
              <p:cNvSpPr txBox="1">
                <a:spLocks noChangeArrowheads="1"/>
              </p:cNvSpPr>
              <p:nvPr/>
            </p:nvSpPr>
            <p:spPr bwMode="auto">
              <a:xfrm>
                <a:off x="116501976" y="105543903"/>
                <a:ext cx="755015" cy="561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en-US" sz="6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ahoma" panose="020B0604030504040204" pitchFamily="34" charset="0"/>
                  </a:rPr>
                  <a:t>Learning and Teaching/ Enhancement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0" name="Text Box 11"/>
            <p:cNvSpPr txBox="1">
              <a:spLocks noChangeArrowheads="1"/>
            </p:cNvSpPr>
            <p:nvPr/>
          </p:nvSpPr>
          <p:spPr bwMode="auto">
            <a:xfrm>
              <a:off x="6687930" y="5759320"/>
              <a:ext cx="1002665" cy="7835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A509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2A55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R="13970" algn="r"/>
              <a:r>
                <a:rPr lang="en-US" sz="1000" b="1" kern="1400" dirty="0">
                  <a:solidFill>
                    <a:srgbClr val="0070C0"/>
                  </a:solidFill>
                  <a:effectLst/>
                  <a:latin typeface="Tahoma" panose="020B0604030504040204" pitchFamily="34" charset="0"/>
                  <a:ea typeface="Times New Roman" panose="02020603050405020304" pitchFamily="18" charset="0"/>
                </a:rPr>
                <a:t>Quality and External Partnerships</a:t>
              </a:r>
              <a:endParaRPr lang="en-GB" sz="900" kern="1400" dirty="0">
                <a:solidFill>
                  <a:srgbClr val="4D4D4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369" y="1023721"/>
            <a:ext cx="8640960" cy="4870359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89138" y="5971499"/>
            <a:ext cx="3446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2014/15 Independent Distance Learners and Approved Learning Partner Student Headcount by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Continent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3879673" y="1576703"/>
            <a:ext cx="1713734" cy="1713734"/>
          </a:xfrm>
          <a:prstGeom prst="ellipse">
            <a:avLst/>
          </a:prstGeom>
          <a:solidFill>
            <a:schemeClr val="accent1"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Europe</a:t>
            </a:r>
          </a:p>
          <a:p>
            <a:pPr algn="ctr"/>
            <a:r>
              <a:rPr lang="en-US" sz="1600" dirty="0" smtClean="0"/>
              <a:t>4,765</a:t>
            </a:r>
            <a:br>
              <a:rPr lang="en-US" sz="1600" dirty="0" smtClean="0"/>
            </a:br>
            <a:r>
              <a:rPr lang="en-US" sz="1100" dirty="0" smtClean="0"/>
              <a:t>(including </a:t>
            </a:r>
            <a:br>
              <a:rPr lang="en-US" sz="1100" dirty="0" smtClean="0"/>
            </a:br>
            <a:r>
              <a:rPr lang="en-US" sz="1100" dirty="0" smtClean="0"/>
              <a:t>2,280 UK) </a:t>
            </a:r>
            <a:endParaRPr lang="en-US" sz="1000" dirty="0"/>
          </a:p>
          <a:p>
            <a:pPr algn="ctr"/>
            <a:endParaRPr lang="en-US" sz="1000" dirty="0"/>
          </a:p>
        </p:txBody>
      </p:sp>
      <p:sp>
        <p:nvSpPr>
          <p:cNvPr id="36" name="Oval 35"/>
          <p:cNvSpPr/>
          <p:nvPr/>
        </p:nvSpPr>
        <p:spPr>
          <a:xfrm>
            <a:off x="3977855" y="3394335"/>
            <a:ext cx="2012908" cy="2012908"/>
          </a:xfrm>
          <a:prstGeom prst="ellipse">
            <a:avLst/>
          </a:prstGeom>
          <a:solidFill>
            <a:schemeClr val="accent1"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Africa</a:t>
            </a:r>
          </a:p>
          <a:p>
            <a:pPr algn="ctr"/>
            <a:r>
              <a:rPr lang="en-US" sz="1600" dirty="0" smtClean="0"/>
              <a:t>5,430</a:t>
            </a:r>
            <a:endParaRPr lang="en-US" sz="1000" dirty="0"/>
          </a:p>
        </p:txBody>
      </p:sp>
      <p:sp>
        <p:nvSpPr>
          <p:cNvPr id="37" name="Oval 36"/>
          <p:cNvSpPr/>
          <p:nvPr/>
        </p:nvSpPr>
        <p:spPr>
          <a:xfrm>
            <a:off x="5998204" y="3009494"/>
            <a:ext cx="1448066" cy="1448066"/>
          </a:xfrm>
          <a:prstGeom prst="ellipse">
            <a:avLst/>
          </a:prstGeom>
          <a:solidFill>
            <a:schemeClr val="accent1"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Asia</a:t>
            </a:r>
          </a:p>
          <a:p>
            <a:pPr algn="ctr"/>
            <a:r>
              <a:rPr lang="en-US" sz="1600" dirty="0" smtClean="0"/>
              <a:t>3,175</a:t>
            </a:r>
            <a:endParaRPr lang="en-US" sz="1000" dirty="0"/>
          </a:p>
        </p:txBody>
      </p:sp>
      <p:sp>
        <p:nvSpPr>
          <p:cNvPr id="38" name="Oval 37"/>
          <p:cNvSpPr/>
          <p:nvPr/>
        </p:nvSpPr>
        <p:spPr>
          <a:xfrm>
            <a:off x="1926231" y="2527628"/>
            <a:ext cx="1549618" cy="1549618"/>
          </a:xfrm>
          <a:prstGeom prst="ellipse">
            <a:avLst/>
          </a:prstGeom>
          <a:solidFill>
            <a:schemeClr val="accent1"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/>
              <a:t>North America</a:t>
            </a:r>
          </a:p>
          <a:p>
            <a:pPr algn="ctr"/>
            <a:r>
              <a:rPr lang="en-US" sz="1600" dirty="0" smtClean="0"/>
              <a:t>3,545</a:t>
            </a:r>
            <a:endParaRPr lang="en-US" sz="1000" dirty="0"/>
          </a:p>
        </p:txBody>
      </p:sp>
      <p:sp>
        <p:nvSpPr>
          <p:cNvPr id="39" name="Oval 38"/>
          <p:cNvSpPr/>
          <p:nvPr/>
        </p:nvSpPr>
        <p:spPr>
          <a:xfrm>
            <a:off x="5181917" y="2727019"/>
            <a:ext cx="1006454" cy="1006454"/>
          </a:xfrm>
          <a:prstGeom prst="ellipse">
            <a:avLst/>
          </a:prstGeom>
          <a:solidFill>
            <a:schemeClr val="accent1"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/>
              <a:t>Middle East</a:t>
            </a:r>
          </a:p>
          <a:p>
            <a:pPr algn="ctr"/>
            <a:r>
              <a:rPr lang="en-US" sz="1600" dirty="0" smtClean="0"/>
              <a:t>925</a:t>
            </a:r>
            <a:endParaRPr lang="en-US" sz="1000" dirty="0"/>
          </a:p>
        </p:txBody>
      </p:sp>
      <p:sp>
        <p:nvSpPr>
          <p:cNvPr id="40" name="Oval 39"/>
          <p:cNvSpPr/>
          <p:nvPr/>
        </p:nvSpPr>
        <p:spPr>
          <a:xfrm>
            <a:off x="7343609" y="4214575"/>
            <a:ext cx="566127" cy="566127"/>
          </a:xfrm>
          <a:prstGeom prst="ellipse">
            <a:avLst/>
          </a:prstGeom>
          <a:solidFill>
            <a:schemeClr val="accent1"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smtClean="0"/>
              <a:t>380</a:t>
            </a:r>
            <a:endParaRPr lang="en-US" sz="1600" dirty="0"/>
          </a:p>
        </p:txBody>
      </p:sp>
      <p:sp>
        <p:nvSpPr>
          <p:cNvPr id="41" name="Oval 40"/>
          <p:cNvSpPr/>
          <p:nvPr/>
        </p:nvSpPr>
        <p:spPr>
          <a:xfrm>
            <a:off x="2769788" y="4465436"/>
            <a:ext cx="346246" cy="346246"/>
          </a:xfrm>
          <a:prstGeom prst="ellipse">
            <a:avLst/>
          </a:prstGeom>
          <a:solidFill>
            <a:schemeClr val="accent1"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 smtClean="0"/>
              <a:t>120</a:t>
            </a:r>
            <a:endParaRPr lang="en-US" sz="1200" dirty="0"/>
          </a:p>
        </p:txBody>
      </p:sp>
      <p:sp>
        <p:nvSpPr>
          <p:cNvPr id="42" name="Rectangle 41"/>
          <p:cNvSpPr/>
          <p:nvPr/>
        </p:nvSpPr>
        <p:spPr>
          <a:xfrm>
            <a:off x="1173209" y="4473128"/>
            <a:ext cx="15869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srgbClr val="0098DB"/>
                </a:solidFill>
              </a:rPr>
              <a:t>South </a:t>
            </a:r>
            <a:r>
              <a:rPr lang="en-US" sz="1600" dirty="0" smtClean="0">
                <a:solidFill>
                  <a:srgbClr val="0098DB"/>
                </a:solidFill>
              </a:rPr>
              <a:t>America</a:t>
            </a:r>
            <a:endParaRPr lang="en-US" sz="1400" dirty="0">
              <a:solidFill>
                <a:srgbClr val="0098D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59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8088" y="337828"/>
            <a:ext cx="6408712" cy="1038944"/>
          </a:xfrm>
        </p:spPr>
        <p:txBody>
          <a:bodyPr anchor="t">
            <a:noAutofit/>
          </a:bodyPr>
          <a:lstStyle/>
          <a:p>
            <a:r>
              <a:rPr lang="en-GB" sz="3200" dirty="0" smtClean="0"/>
              <a:t>“One Heriot-Watt”</a:t>
            </a:r>
            <a:endParaRPr lang="en-GB" sz="3200" dirty="0"/>
          </a:p>
        </p:txBody>
      </p:sp>
      <p:grpSp>
        <p:nvGrpSpPr>
          <p:cNvPr id="6" name="Group 5"/>
          <p:cNvGrpSpPr/>
          <p:nvPr/>
        </p:nvGrpSpPr>
        <p:grpSpPr>
          <a:xfrm>
            <a:off x="6687930" y="5465279"/>
            <a:ext cx="2251399" cy="1184275"/>
            <a:chOff x="6687930" y="5465279"/>
            <a:chExt cx="2251399" cy="1184275"/>
          </a:xfrm>
        </p:grpSpPr>
        <p:grpSp>
          <p:nvGrpSpPr>
            <p:cNvPr id="7" name="Group 2"/>
            <p:cNvGrpSpPr>
              <a:grpSpLocks/>
            </p:cNvGrpSpPr>
            <p:nvPr/>
          </p:nvGrpSpPr>
          <p:grpSpPr bwMode="auto">
            <a:xfrm>
              <a:off x="7607416" y="5465279"/>
              <a:ext cx="1331913" cy="1184275"/>
              <a:chOff x="116471700" y="105441012"/>
              <a:chExt cx="1332552" cy="1185578"/>
            </a:xfrm>
          </p:grpSpPr>
          <p:grpSp>
            <p:nvGrpSpPr>
              <p:cNvPr id="12" name="Group 3"/>
              <p:cNvGrpSpPr>
                <a:grpSpLocks/>
              </p:cNvGrpSpPr>
              <p:nvPr/>
            </p:nvGrpSpPr>
            <p:grpSpPr bwMode="auto">
              <a:xfrm>
                <a:off x="116561713" y="105441012"/>
                <a:ext cx="1211544" cy="1156862"/>
                <a:chOff x="110926245" y="103914100"/>
                <a:chExt cx="1695450" cy="1658302"/>
              </a:xfrm>
            </p:grpSpPr>
            <p:sp>
              <p:nvSpPr>
                <p:cNvPr id="17" name="Teardrop 4"/>
                <p:cNvSpPr>
                  <a:spLocks/>
                </p:cNvSpPr>
                <p:nvPr/>
              </p:nvSpPr>
              <p:spPr bwMode="auto">
                <a:xfrm>
                  <a:off x="110926245" y="104771032"/>
                  <a:ext cx="825500" cy="801370"/>
                </a:xfrm>
                <a:custGeom>
                  <a:avLst/>
                  <a:gdLst>
                    <a:gd name="T0" fmla="*/ 0 w 825332"/>
                    <a:gd name="T1" fmla="*/ 400641 h 801281"/>
                    <a:gd name="T2" fmla="*/ 412666 w 825332"/>
                    <a:gd name="T3" fmla="*/ 0 h 801281"/>
                    <a:gd name="T4" fmla="*/ 825332 w 825332"/>
                    <a:gd name="T5" fmla="*/ 0 h 801281"/>
                    <a:gd name="T6" fmla="*/ 825332 w 825332"/>
                    <a:gd name="T7" fmla="*/ 400641 h 801281"/>
                    <a:gd name="T8" fmla="*/ 412666 w 825332"/>
                    <a:gd name="T9" fmla="*/ 801282 h 801281"/>
                    <a:gd name="T10" fmla="*/ 0 w 825332"/>
                    <a:gd name="T11" fmla="*/ 400641 h 80128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25332" h="801281">
                      <a:moveTo>
                        <a:pt x="0" y="400641"/>
                      </a:moveTo>
                      <a:cubicBezTo>
                        <a:pt x="0" y="179373"/>
                        <a:pt x="184757" y="0"/>
                        <a:pt x="412666" y="0"/>
                      </a:cubicBezTo>
                      <a:lnTo>
                        <a:pt x="825332" y="0"/>
                      </a:lnTo>
                      <a:lnTo>
                        <a:pt x="825332" y="400641"/>
                      </a:lnTo>
                      <a:cubicBezTo>
                        <a:pt x="825332" y="621909"/>
                        <a:pt x="640575" y="801282"/>
                        <a:pt x="412666" y="801282"/>
                      </a:cubicBezTo>
                      <a:cubicBezTo>
                        <a:pt x="184757" y="801282"/>
                        <a:pt x="0" y="621909"/>
                        <a:pt x="0" y="400641"/>
                      </a:cubicBezTo>
                      <a:close/>
                    </a:path>
                  </a:pathLst>
                </a:custGeom>
                <a:solidFill>
                  <a:srgbClr val="ED7D31"/>
                </a:solidFill>
                <a:ln w="12700" algn="ctr">
                  <a:solidFill>
                    <a:srgbClr val="ED7D31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8" name="Teardrop 5"/>
                <p:cNvSpPr>
                  <a:spLocks/>
                </p:cNvSpPr>
                <p:nvPr/>
              </p:nvSpPr>
              <p:spPr bwMode="auto">
                <a:xfrm rot="-5400000">
                  <a:off x="111795560" y="104771667"/>
                  <a:ext cx="801370" cy="799465"/>
                </a:xfrm>
                <a:custGeom>
                  <a:avLst/>
                  <a:gdLst>
                    <a:gd name="T0" fmla="*/ 0 w 801281"/>
                    <a:gd name="T1" fmla="*/ 399870 h 799740"/>
                    <a:gd name="T2" fmla="*/ 400641 w 801281"/>
                    <a:gd name="T3" fmla="*/ 0 h 799740"/>
                    <a:gd name="T4" fmla="*/ 801281 w 801281"/>
                    <a:gd name="T5" fmla="*/ 0 h 799740"/>
                    <a:gd name="T6" fmla="*/ 801281 w 801281"/>
                    <a:gd name="T7" fmla="*/ 399870 h 799740"/>
                    <a:gd name="T8" fmla="*/ 400640 w 801281"/>
                    <a:gd name="T9" fmla="*/ 799740 h 799740"/>
                    <a:gd name="T10" fmla="*/ -1 w 801281"/>
                    <a:gd name="T11" fmla="*/ 399870 h 799740"/>
                    <a:gd name="T12" fmla="*/ 0 w 801281"/>
                    <a:gd name="T13" fmla="*/ 399870 h 79974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801281" h="799740">
                      <a:moveTo>
                        <a:pt x="0" y="399870"/>
                      </a:moveTo>
                      <a:cubicBezTo>
                        <a:pt x="0" y="179028"/>
                        <a:pt x="179373" y="0"/>
                        <a:pt x="400641" y="0"/>
                      </a:cubicBezTo>
                      <a:lnTo>
                        <a:pt x="801281" y="0"/>
                      </a:lnTo>
                      <a:lnTo>
                        <a:pt x="801281" y="399870"/>
                      </a:lnTo>
                      <a:cubicBezTo>
                        <a:pt x="801281" y="620712"/>
                        <a:pt x="621908" y="799740"/>
                        <a:pt x="400640" y="799740"/>
                      </a:cubicBezTo>
                      <a:cubicBezTo>
                        <a:pt x="179372" y="799740"/>
                        <a:pt x="-1" y="620712"/>
                        <a:pt x="-1" y="399870"/>
                      </a:cubicBezTo>
                      <a:lnTo>
                        <a:pt x="0" y="399870"/>
                      </a:lnTo>
                      <a:close/>
                    </a:path>
                  </a:pathLst>
                </a:custGeom>
                <a:solidFill>
                  <a:srgbClr val="7030A0"/>
                </a:solidFill>
                <a:ln w="12700" algn="ctr">
                  <a:solidFill>
                    <a:srgbClr val="7030A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9" name="Teardrop 6"/>
                <p:cNvSpPr>
                  <a:spLocks/>
                </p:cNvSpPr>
                <p:nvPr/>
              </p:nvSpPr>
              <p:spPr bwMode="auto">
                <a:xfrm rot="10800000">
                  <a:off x="111796195" y="103935372"/>
                  <a:ext cx="825500" cy="801370"/>
                </a:xfrm>
                <a:custGeom>
                  <a:avLst/>
                  <a:gdLst>
                    <a:gd name="T0" fmla="*/ 0 w 825332"/>
                    <a:gd name="T1" fmla="*/ 400641 h 801281"/>
                    <a:gd name="T2" fmla="*/ 412666 w 825332"/>
                    <a:gd name="T3" fmla="*/ 0 h 801281"/>
                    <a:gd name="T4" fmla="*/ 825332 w 825332"/>
                    <a:gd name="T5" fmla="*/ 0 h 801281"/>
                    <a:gd name="T6" fmla="*/ 825332 w 825332"/>
                    <a:gd name="T7" fmla="*/ 400641 h 801281"/>
                    <a:gd name="T8" fmla="*/ 412666 w 825332"/>
                    <a:gd name="T9" fmla="*/ 801282 h 801281"/>
                    <a:gd name="T10" fmla="*/ 0 w 825332"/>
                    <a:gd name="T11" fmla="*/ 400641 h 80128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25332" h="801281">
                      <a:moveTo>
                        <a:pt x="0" y="400641"/>
                      </a:moveTo>
                      <a:cubicBezTo>
                        <a:pt x="0" y="179373"/>
                        <a:pt x="184757" y="0"/>
                        <a:pt x="412666" y="0"/>
                      </a:cubicBezTo>
                      <a:lnTo>
                        <a:pt x="825332" y="0"/>
                      </a:lnTo>
                      <a:lnTo>
                        <a:pt x="825332" y="400641"/>
                      </a:lnTo>
                      <a:cubicBezTo>
                        <a:pt x="825332" y="621909"/>
                        <a:pt x="640575" y="801282"/>
                        <a:pt x="412666" y="801282"/>
                      </a:cubicBezTo>
                      <a:cubicBezTo>
                        <a:pt x="184757" y="801282"/>
                        <a:pt x="0" y="621909"/>
                        <a:pt x="0" y="400641"/>
                      </a:cubicBezTo>
                      <a:close/>
                    </a:path>
                  </a:pathLst>
                </a:custGeom>
                <a:solidFill>
                  <a:srgbClr val="70AD47"/>
                </a:solidFill>
                <a:ln w="12700" algn="ctr">
                  <a:solidFill>
                    <a:srgbClr val="70AD47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" name="Teardrop 7"/>
                <p:cNvSpPr>
                  <a:spLocks/>
                </p:cNvSpPr>
                <p:nvPr/>
              </p:nvSpPr>
              <p:spPr bwMode="auto">
                <a:xfrm rot="5400000">
                  <a:off x="110951010" y="103915052"/>
                  <a:ext cx="801370" cy="799465"/>
                </a:xfrm>
                <a:custGeom>
                  <a:avLst/>
                  <a:gdLst>
                    <a:gd name="T0" fmla="*/ 0 w 801281"/>
                    <a:gd name="T1" fmla="*/ 399870 h 799740"/>
                    <a:gd name="T2" fmla="*/ 400641 w 801281"/>
                    <a:gd name="T3" fmla="*/ 0 h 799740"/>
                    <a:gd name="T4" fmla="*/ 801281 w 801281"/>
                    <a:gd name="T5" fmla="*/ 0 h 799740"/>
                    <a:gd name="T6" fmla="*/ 801281 w 801281"/>
                    <a:gd name="T7" fmla="*/ 399870 h 799740"/>
                    <a:gd name="T8" fmla="*/ 400640 w 801281"/>
                    <a:gd name="T9" fmla="*/ 799740 h 799740"/>
                    <a:gd name="T10" fmla="*/ -1 w 801281"/>
                    <a:gd name="T11" fmla="*/ 399870 h 799740"/>
                    <a:gd name="T12" fmla="*/ 0 w 801281"/>
                    <a:gd name="T13" fmla="*/ 399870 h 79974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801281" h="799740">
                      <a:moveTo>
                        <a:pt x="0" y="399870"/>
                      </a:moveTo>
                      <a:cubicBezTo>
                        <a:pt x="0" y="179028"/>
                        <a:pt x="179373" y="0"/>
                        <a:pt x="400641" y="0"/>
                      </a:cubicBezTo>
                      <a:lnTo>
                        <a:pt x="801281" y="0"/>
                      </a:lnTo>
                      <a:lnTo>
                        <a:pt x="801281" y="399870"/>
                      </a:lnTo>
                      <a:cubicBezTo>
                        <a:pt x="801281" y="620712"/>
                        <a:pt x="621908" y="799740"/>
                        <a:pt x="400640" y="799740"/>
                      </a:cubicBezTo>
                      <a:cubicBezTo>
                        <a:pt x="179372" y="799740"/>
                        <a:pt x="-1" y="620712"/>
                        <a:pt x="-1" y="399870"/>
                      </a:cubicBezTo>
                      <a:lnTo>
                        <a:pt x="0" y="399870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 w="12700" algn="ctr">
                  <a:solidFill>
                    <a:srgbClr val="C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sp>
            <p:nvSpPr>
              <p:cNvPr id="13" name="Text Box 2"/>
              <p:cNvSpPr txBox="1">
                <a:spLocks noChangeArrowheads="1"/>
              </p:cNvSpPr>
              <p:nvPr/>
            </p:nvSpPr>
            <p:spPr bwMode="auto">
              <a:xfrm>
                <a:off x="117183367" y="105597345"/>
                <a:ext cx="620885" cy="2905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en-US" sz="600" b="0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ahoma" panose="020B0604030504040204" pitchFamily="34" charset="0"/>
                  </a:rPr>
                  <a:t>Quality  Assurance</a:t>
                </a: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" name="Text Box 9"/>
              <p:cNvSpPr txBox="1">
                <a:spLocks noChangeArrowheads="1"/>
              </p:cNvSpPr>
              <p:nvPr/>
            </p:nvSpPr>
            <p:spPr bwMode="auto">
              <a:xfrm>
                <a:off x="117239738" y="106122868"/>
                <a:ext cx="479305" cy="4224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en-US" sz="600" b="0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ahoma" panose="020B0604030504040204" pitchFamily="34" charset="0"/>
                  </a:rPr>
                  <a:t>External   Partnerships</a:t>
                </a: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" name="Text Box 10"/>
              <p:cNvSpPr txBox="1">
                <a:spLocks noChangeArrowheads="1"/>
              </p:cNvSpPr>
              <p:nvPr/>
            </p:nvSpPr>
            <p:spPr bwMode="auto">
              <a:xfrm>
                <a:off x="116471700" y="106105243"/>
                <a:ext cx="768038" cy="521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en-US" sz="600" b="0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ahoma" panose="020B0604030504040204" pitchFamily="34" charset="0"/>
                  </a:rPr>
                  <a:t>Student 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en-US" sz="600" b="0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ahoma" panose="020B0604030504040204" pitchFamily="34" charset="0"/>
                  </a:rPr>
                  <a:t>Learning    Experience</a:t>
                </a: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6" name="Text Box 11"/>
              <p:cNvSpPr txBox="1">
                <a:spLocks noChangeArrowheads="1"/>
              </p:cNvSpPr>
              <p:nvPr/>
            </p:nvSpPr>
            <p:spPr bwMode="auto">
              <a:xfrm>
                <a:off x="116501976" y="105543903"/>
                <a:ext cx="755015" cy="561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en-US" sz="6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ahoma" panose="020B0604030504040204" pitchFamily="34" charset="0"/>
                  </a:rPr>
                  <a:t>Learning and Teaching/ Enhancement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0" name="Text Box 11"/>
            <p:cNvSpPr txBox="1">
              <a:spLocks noChangeArrowheads="1"/>
            </p:cNvSpPr>
            <p:nvPr/>
          </p:nvSpPr>
          <p:spPr bwMode="auto">
            <a:xfrm>
              <a:off x="6687930" y="5759320"/>
              <a:ext cx="1002665" cy="7835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A509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2A55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R="13970" algn="r"/>
              <a:r>
                <a:rPr lang="en-US" sz="1000" b="1" kern="1400" dirty="0">
                  <a:solidFill>
                    <a:srgbClr val="0070C0"/>
                  </a:solidFill>
                  <a:effectLst/>
                  <a:latin typeface="Tahoma" panose="020B0604030504040204" pitchFamily="34" charset="0"/>
                  <a:ea typeface="Times New Roman" panose="02020603050405020304" pitchFamily="18" charset="0"/>
                </a:rPr>
                <a:t>Quality and External Partnerships</a:t>
              </a:r>
              <a:endParaRPr lang="en-GB" sz="900" kern="1400" dirty="0">
                <a:solidFill>
                  <a:srgbClr val="4D4D4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755576" y="1579454"/>
            <a:ext cx="7531191" cy="4332242"/>
          </a:xfrm>
        </p:spPr>
        <p:txBody>
          <a:bodyPr>
            <a:normAutofit lnSpcReduction="10000"/>
          </a:bodyPr>
          <a:lstStyle/>
          <a:p>
            <a:r>
              <a:rPr lang="en-GB" sz="2600" dirty="0" smtClean="0"/>
              <a:t>Initial focus on </a:t>
            </a:r>
            <a:r>
              <a:rPr lang="en-GB" sz="2600" b="1" dirty="0" smtClean="0"/>
              <a:t>Assurance: “identical academic standards”</a:t>
            </a:r>
            <a:endParaRPr lang="en-GB" sz="2600" b="1" dirty="0"/>
          </a:p>
          <a:p>
            <a:endParaRPr lang="en-GB" sz="2000" dirty="0"/>
          </a:p>
          <a:p>
            <a:pPr lvl="0">
              <a:spcAft>
                <a:spcPts val="1800"/>
              </a:spcAft>
            </a:pPr>
            <a:r>
              <a:rPr lang="en-GB" sz="2600" dirty="0" smtClean="0"/>
              <a:t>Now an increasing focus on </a:t>
            </a:r>
            <a:r>
              <a:rPr lang="en-GB" sz="2600" b="1" dirty="0" smtClean="0"/>
              <a:t>Enhancement:</a:t>
            </a:r>
            <a:endParaRPr lang="en-GB" sz="2600" dirty="0"/>
          </a:p>
          <a:p>
            <a:pPr lvl="1">
              <a:spcAft>
                <a:spcPts val="600"/>
              </a:spcAft>
            </a:pPr>
            <a:r>
              <a:rPr lang="en-GB" sz="2400" dirty="0" smtClean="0"/>
              <a:t>Campuses: </a:t>
            </a:r>
            <a:r>
              <a:rPr lang="en-GB" sz="2400" dirty="0" smtClean="0">
                <a:solidFill>
                  <a:srgbClr val="0098DB"/>
                </a:solidFill>
              </a:rPr>
              <a:t>Global teaching teams; Course Leaders in Dubai; cross-campus student projects;</a:t>
            </a:r>
          </a:p>
          <a:p>
            <a:pPr lvl="1">
              <a:spcAft>
                <a:spcPts val="600"/>
              </a:spcAft>
            </a:pPr>
            <a:r>
              <a:rPr lang="en-GB" sz="2400" dirty="0" smtClean="0"/>
              <a:t>Partnerships: </a:t>
            </a:r>
            <a:r>
              <a:rPr lang="en-GB" sz="2400" dirty="0" smtClean="0">
                <a:solidFill>
                  <a:srgbClr val="0098DB"/>
                </a:solidFill>
              </a:rPr>
              <a:t>Enhancement Plans; Enhancement as part of Annual Monitoring and Review</a:t>
            </a:r>
            <a:endParaRPr lang="en-GB" sz="2400" dirty="0">
              <a:solidFill>
                <a:srgbClr val="0098DB"/>
              </a:solidFill>
            </a:endParaRPr>
          </a:p>
          <a:p>
            <a:pPr marL="0" indent="0">
              <a:buNone/>
            </a:pPr>
            <a:endParaRPr lang="en-GB" sz="2600" i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5" r="13617" b="5304"/>
          <a:stretch/>
        </p:blipFill>
        <p:spPr bwMode="auto">
          <a:xfrm>
            <a:off x="6899499" y="432360"/>
            <a:ext cx="2232248" cy="1888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783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Inter Campus Student Engagement</a:t>
            </a:r>
            <a:endParaRPr lang="en-GB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719064" y="3782174"/>
            <a:ext cx="8424936" cy="1752600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Professor Fiona Grant</a:t>
            </a:r>
          </a:p>
          <a:p>
            <a:pPr>
              <a:spcBef>
                <a:spcPts val="0"/>
              </a:spcBef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Director of Academic Quality</a:t>
            </a:r>
          </a:p>
          <a:p>
            <a:pPr>
              <a:spcBef>
                <a:spcPts val="0"/>
              </a:spcBef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School of Energy, Geoscience, Infrastructure and Society</a:t>
            </a:r>
          </a:p>
          <a:p>
            <a:pPr>
              <a:spcBef>
                <a:spcPts val="0"/>
              </a:spcBef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GB" sz="2400" i="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QAA Focus On: Collaborative Activity, 19 May 2016</a:t>
            </a:r>
            <a:endParaRPr lang="en-GB" sz="2400" i="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00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4904" y="332656"/>
            <a:ext cx="4968552" cy="998984"/>
          </a:xfrm>
        </p:spPr>
        <p:txBody>
          <a:bodyPr>
            <a:normAutofit fontScale="90000"/>
          </a:bodyPr>
          <a:lstStyle/>
          <a:p>
            <a:r>
              <a:rPr lang="en-GB" dirty="0"/>
              <a:t>Inter Campus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Student </a:t>
            </a:r>
            <a:r>
              <a:rPr lang="en-GB" dirty="0"/>
              <a:t>Engagement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628800"/>
            <a:ext cx="8075240" cy="3777283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Focus on student engagement and sense of belonging to HWU community/ethos, regardless of mode of delivery or campus location. </a:t>
            </a:r>
          </a:p>
          <a:p>
            <a:endParaRPr lang="en-GB" dirty="0"/>
          </a:p>
          <a:p>
            <a:r>
              <a:rPr lang="en-GB" dirty="0"/>
              <a:t>Example of good practice will include: </a:t>
            </a:r>
          </a:p>
          <a:p>
            <a:endParaRPr lang="en-GB" dirty="0"/>
          </a:p>
          <a:p>
            <a:r>
              <a:rPr lang="en-GB" dirty="0"/>
              <a:t>UG - group work activities across </a:t>
            </a:r>
            <a:r>
              <a:rPr lang="en-GB" dirty="0" smtClean="0"/>
              <a:t>Edinburgh/Malaysia campuses</a:t>
            </a:r>
            <a:r>
              <a:rPr lang="en-GB" dirty="0"/>
              <a:t>,</a:t>
            </a:r>
          </a:p>
          <a:p>
            <a:r>
              <a:rPr lang="en-GB" dirty="0"/>
              <a:t>PG – group work activities across </a:t>
            </a:r>
            <a:r>
              <a:rPr lang="en-GB" dirty="0" smtClean="0"/>
              <a:t>Edinburgh/Dubai campuses</a:t>
            </a:r>
            <a:endParaRPr lang="en-GB" dirty="0"/>
          </a:p>
          <a:p>
            <a:endParaRPr lang="en-GB" dirty="0"/>
          </a:p>
          <a:p>
            <a:r>
              <a:rPr lang="en-GB" dirty="0"/>
              <a:t>Visibility of cross campus teaching teams working together to deliver and assess course material</a:t>
            </a:r>
          </a:p>
          <a:p>
            <a:endParaRPr lang="en-GB" dirty="0"/>
          </a:p>
          <a:p>
            <a:r>
              <a:rPr lang="en-GB" dirty="0"/>
              <a:t>Go global – </a:t>
            </a:r>
            <a:r>
              <a:rPr lang="en-GB" dirty="0" smtClean="0"/>
              <a:t>our initiatives to encourage students to have a truly international learning experience. </a:t>
            </a:r>
            <a:endParaRPr lang="en-GB" dirty="0"/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2649" y="4779318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7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720" y="188640"/>
            <a:ext cx="6408712" cy="998984"/>
          </a:xfrm>
        </p:spPr>
        <p:txBody>
          <a:bodyPr/>
          <a:lstStyle/>
          <a:p>
            <a:r>
              <a:rPr lang="en-GB" dirty="0" smtClean="0"/>
              <a:t>UG inter campus working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84785"/>
            <a:ext cx="8496944" cy="3096344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Undergraduate year two Edinburgh/Malaysia students</a:t>
            </a:r>
          </a:p>
          <a:p>
            <a:r>
              <a:rPr lang="en-GB" dirty="0" smtClean="0"/>
              <a:t>Working in groups of two to write a structured paper.</a:t>
            </a:r>
          </a:p>
          <a:p>
            <a:r>
              <a:rPr lang="en-GB" dirty="0" smtClean="0"/>
              <a:t>Develops awareness of cultural differences</a:t>
            </a:r>
          </a:p>
          <a:p>
            <a:r>
              <a:rPr lang="en-GB" dirty="0" smtClean="0"/>
              <a:t>Working in different time zones</a:t>
            </a:r>
          </a:p>
          <a:p>
            <a:r>
              <a:rPr lang="en-GB" dirty="0" smtClean="0"/>
              <a:t>Clear communication skills and different methods to communicate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875" y="4410075"/>
            <a:ext cx="3667125" cy="2447925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1136006" y="4410075"/>
            <a:ext cx="4680520" cy="2016223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547664" y="4725144"/>
            <a:ext cx="4104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Student Feedback – mixed, as it was difficult to communicate and work with someone you did not know but overall a good experience and would do it again.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71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720" y="188640"/>
            <a:ext cx="6408712" cy="998984"/>
          </a:xfrm>
        </p:spPr>
        <p:txBody>
          <a:bodyPr>
            <a:normAutofit/>
          </a:bodyPr>
          <a:lstStyle/>
          <a:p>
            <a:r>
              <a:rPr lang="en-GB" dirty="0" smtClean="0"/>
              <a:t>PG inter campus working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484785"/>
            <a:ext cx="8075240" cy="2736304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Postgraduate Edinburgh/Dubai students</a:t>
            </a:r>
          </a:p>
          <a:p>
            <a:r>
              <a:rPr lang="en-GB" dirty="0" smtClean="0"/>
              <a:t>Design Project using BIM – cloud bases</a:t>
            </a:r>
          </a:p>
          <a:p>
            <a:r>
              <a:rPr lang="en-GB" dirty="0" smtClean="0"/>
              <a:t>Communicate design details and changes</a:t>
            </a:r>
          </a:p>
          <a:p>
            <a:r>
              <a:rPr lang="en-GB" dirty="0" smtClean="0"/>
              <a:t>Similar to real world working practices in an international collaborative project.</a:t>
            </a:r>
          </a:p>
          <a:p>
            <a:r>
              <a:rPr lang="en-GB" dirty="0" smtClean="0"/>
              <a:t>Links closely to HWU Graduate Attributes</a:t>
            </a:r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4221089"/>
            <a:ext cx="4149076" cy="23762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773" y="3970017"/>
            <a:ext cx="4602563" cy="263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5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Heriot-Watt">
      <a:dk1>
        <a:srgbClr val="5E6A71"/>
      </a:dk1>
      <a:lt1>
        <a:srgbClr val="FFFFFF"/>
      </a:lt1>
      <a:dk2>
        <a:srgbClr val="0098DB"/>
      </a:dk2>
      <a:lt2>
        <a:srgbClr val="00549F"/>
      </a:lt2>
      <a:accent1>
        <a:srgbClr val="0098DB"/>
      </a:accent1>
      <a:accent2>
        <a:srgbClr val="A5ACAF"/>
      </a:accent2>
      <a:accent3>
        <a:srgbClr val="5E6A71"/>
      </a:accent3>
      <a:accent4>
        <a:srgbClr val="00549F"/>
      </a:accent4>
      <a:accent5>
        <a:srgbClr val="72BCFF"/>
      </a:accent5>
      <a:accent6>
        <a:srgbClr val="BCC3C7"/>
      </a:accent6>
      <a:hlink>
        <a:srgbClr val="0098DB"/>
      </a:hlink>
      <a:folHlink>
        <a:srgbClr val="A5ACA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Heriot-Watt">
      <a:dk1>
        <a:srgbClr val="5E6A71"/>
      </a:dk1>
      <a:lt1>
        <a:srgbClr val="FFFFFF"/>
      </a:lt1>
      <a:dk2>
        <a:srgbClr val="0098DB"/>
      </a:dk2>
      <a:lt2>
        <a:srgbClr val="00549F"/>
      </a:lt2>
      <a:accent1>
        <a:srgbClr val="0098DB"/>
      </a:accent1>
      <a:accent2>
        <a:srgbClr val="A5ACAF"/>
      </a:accent2>
      <a:accent3>
        <a:srgbClr val="5E6A71"/>
      </a:accent3>
      <a:accent4>
        <a:srgbClr val="00549F"/>
      </a:accent4>
      <a:accent5>
        <a:srgbClr val="72BCFF"/>
      </a:accent5>
      <a:accent6>
        <a:srgbClr val="BCC3C7"/>
      </a:accent6>
      <a:hlink>
        <a:srgbClr val="0098DB"/>
      </a:hlink>
      <a:folHlink>
        <a:srgbClr val="A5ACA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Heriot-Watt">
      <a:dk1>
        <a:srgbClr val="5E6A71"/>
      </a:dk1>
      <a:lt1>
        <a:srgbClr val="FFFFFF"/>
      </a:lt1>
      <a:dk2>
        <a:srgbClr val="0098DB"/>
      </a:dk2>
      <a:lt2>
        <a:srgbClr val="00549F"/>
      </a:lt2>
      <a:accent1>
        <a:srgbClr val="0098DB"/>
      </a:accent1>
      <a:accent2>
        <a:srgbClr val="FFFFFF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Heriot-Watt">
      <a:dk1>
        <a:srgbClr val="5E6A71"/>
      </a:dk1>
      <a:lt1>
        <a:srgbClr val="FFFFFF"/>
      </a:lt1>
      <a:dk2>
        <a:srgbClr val="0098DB"/>
      </a:dk2>
      <a:lt2>
        <a:srgbClr val="00549F"/>
      </a:lt2>
      <a:accent1>
        <a:srgbClr val="0098DB"/>
      </a:accent1>
      <a:accent2>
        <a:srgbClr val="FFFFFF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Heriot-Watt">
      <a:dk1>
        <a:srgbClr val="5E6A71"/>
      </a:dk1>
      <a:lt1>
        <a:srgbClr val="FFFFFF"/>
      </a:lt1>
      <a:dk2>
        <a:srgbClr val="0098DB"/>
      </a:dk2>
      <a:lt2>
        <a:srgbClr val="00549F"/>
      </a:lt2>
      <a:accent1>
        <a:srgbClr val="0098DB"/>
      </a:accent1>
      <a:accent2>
        <a:srgbClr val="FFFFFF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rand xmlns="25beefa3-6df1-42c8-984e-35dbf263528a">Learning communities</Strand>
    <Meeting_x0020_Date xmlns="25beefa3-6df1-42c8-984e-35dbf263528a">2016-05-18T23:00:00+00:00</Meeting_x0020_Date>
  </documentManagement>
</p:properties>
</file>

<file path=customXml/item2.xml><?xml version="1.0" encoding="utf-8"?>
<?mso-contentType ?>
<spe:Receivers xmlns:spe="http://schemas.microsoft.com/sharepoint/events">
  <Receiver>
    <Name>QAA Hold Item Deleting</Name>
    <Type>3</Type>
    <SequenceNumber>1000</SequenceNumber>
    <Assembly>BlueSource.QAA.LegalHold, Version=1.0.0.0, Culture=neutral, PublicKeyToken=98e5a19c401bc91c</Assembly>
    <Class>BlueSource.QAA.LegalHold.StopOnHoldDeleteEvents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Presentation" ma:contentTypeID="0x010100E524559A1B968C49BC07D9E1AA4E616600459591A892A8594E8DBFBABB16AF4F95" ma:contentTypeVersion="6" ma:contentTypeDescription="" ma:contentTypeScope="" ma:versionID="1869dc2eb5465127437d6dd4e15bf07b">
  <xsd:schema xmlns:xsd="http://www.w3.org/2001/XMLSchema" xmlns:p="http://schemas.microsoft.com/office/2006/metadata/properties" xmlns:ns2="25beefa3-6df1-42c8-984e-35dbf263528a" targetNamespace="http://schemas.microsoft.com/office/2006/metadata/properties" ma:root="true" ma:fieldsID="198049728a7397895f75724b53b843d1" ns2:_="">
    <xsd:import namespace="25beefa3-6df1-42c8-984e-35dbf263528a"/>
    <xsd:element name="properties">
      <xsd:complexType>
        <xsd:sequence>
          <xsd:element name="documentManagement">
            <xsd:complexType>
              <xsd:all>
                <xsd:element ref="ns2:Meeting_x0020_Date" minOccurs="0"/>
                <xsd:element ref="ns2:Strand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25beefa3-6df1-42c8-984e-35dbf263528a" elementFormDefault="qualified">
    <xsd:import namespace="http://schemas.microsoft.com/office/2006/documentManagement/types"/>
    <xsd:element name="Meeting_x0020_Date" ma:index="8" nillable="true" ma:displayName="Meeting Date" ma:format="DateOnly" ma:internalName="Meeting_x0020_Date">
      <xsd:simpleType>
        <xsd:restriction base="dms:DateTime"/>
      </xsd:simpleType>
    </xsd:element>
    <xsd:element name="Strand" ma:index="9" nillable="true" ma:displayName="Strand" ma:internalName="Strand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6F7ACEBA-99EE-4B9A-99FE-F9695B41FA99}">
  <ds:schemaRefs>
    <ds:schemaRef ds:uri="http://schemas.microsoft.com/office/2006/metadata/properties"/>
    <ds:schemaRef ds:uri="http://purl.org/dc/terms/"/>
    <ds:schemaRef ds:uri="25beefa3-6df1-42c8-984e-35dbf263528a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7638162-6137-467D-9D55-675EA24011E8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6FC14F33-A9A2-48F1-A0A9-DB146E88F93D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5486AE8C-A386-4976-A15C-843CCD726B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5beefa3-6df1-42c8-984e-35dbf263528a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2837</TotalTime>
  <Words>984</Words>
  <Application>Microsoft Office PowerPoint</Application>
  <PresentationFormat>On-screen Show (4:3)</PresentationFormat>
  <Paragraphs>224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Tahoma</vt:lpstr>
      <vt:lpstr>Times New Roman</vt:lpstr>
      <vt:lpstr>1_Office Theme</vt:lpstr>
      <vt:lpstr>2_Office Theme</vt:lpstr>
      <vt:lpstr>4_Office Theme</vt:lpstr>
      <vt:lpstr>3_Office Theme</vt:lpstr>
      <vt:lpstr>5_Office Theme</vt:lpstr>
      <vt:lpstr>Building Student Learning Communities at a Distance</vt:lpstr>
      <vt:lpstr>A Global University</vt:lpstr>
      <vt:lpstr>Five Campuses </vt:lpstr>
      <vt:lpstr>Partnerships in 35 Countries</vt:lpstr>
      <vt:lpstr>“One Heriot-Watt”</vt:lpstr>
      <vt:lpstr>Inter Campus Student Engagement</vt:lpstr>
      <vt:lpstr>Inter Campus  Student Engagement</vt:lpstr>
      <vt:lpstr>UG inter campus working</vt:lpstr>
      <vt:lpstr>PG inter campus working</vt:lpstr>
      <vt:lpstr>Teaching teams</vt:lpstr>
      <vt:lpstr>Go Global</vt:lpstr>
      <vt:lpstr>Baku Higher Oil School –  An Academic Partnership</vt:lpstr>
      <vt:lpstr>BHOS – The History</vt:lpstr>
      <vt:lpstr>Commitments</vt:lpstr>
      <vt:lpstr>Staff</vt:lpstr>
      <vt:lpstr>Students</vt:lpstr>
      <vt:lpstr>Impact</vt:lpstr>
      <vt:lpstr>Impact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Student Learning Communities at a Distance</dc:title>
  <dc:creator>Heriot-Watt University</dc:creator>
  <cp:lastModifiedBy>Oonagh Holland</cp:lastModifiedBy>
  <cp:revision>96</cp:revision>
  <cp:lastPrinted>2016-04-26T09:08:37Z</cp:lastPrinted>
  <dcterms:created xsi:type="dcterms:W3CDTF">2016-02-11T16:23:53Z</dcterms:created>
  <dcterms:modified xsi:type="dcterms:W3CDTF">2018-04-12T13:59:27Z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0x010100E524559A1B968C49BC07D9E1AA4E616600459591A892A8594E8DBFBABB16AF4F95</vt:lpwstr>
  </property>
</Properties>
</file>