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5"/>
    <p:sldMasterId id="2147483652" r:id="rId6"/>
    <p:sldMasterId id="2147483654" r:id="rId7"/>
    <p:sldMasterId id="2147483655" r:id="rId8"/>
    <p:sldMasterId id="2147483870" r:id="rId9"/>
    <p:sldMasterId id="2147484281" r:id="rId10"/>
    <p:sldMasterId id="2147484293" r:id="rId11"/>
    <p:sldMasterId id="2147484548" r:id="rId12"/>
    <p:sldMasterId id="2147484560" r:id="rId13"/>
    <p:sldMasterId id="2147484572" r:id="rId14"/>
    <p:sldMasterId id="2147484585" r:id="rId15"/>
    <p:sldMasterId id="2147484598" r:id="rId16"/>
    <p:sldMasterId id="2147484610" r:id="rId17"/>
    <p:sldMasterId id="2147484622" r:id="rId18"/>
    <p:sldMasterId id="2147484634" r:id="rId19"/>
  </p:sldMasterIdLst>
  <p:notesMasterIdLst>
    <p:notesMasterId r:id="rId37"/>
  </p:notesMasterIdLst>
  <p:handoutMasterIdLst>
    <p:handoutMasterId r:id="rId38"/>
  </p:handoutMasterIdLst>
  <p:sldIdLst>
    <p:sldId id="257" r:id="rId20"/>
    <p:sldId id="442" r:id="rId21"/>
    <p:sldId id="443" r:id="rId22"/>
    <p:sldId id="450" r:id="rId23"/>
    <p:sldId id="449" r:id="rId24"/>
    <p:sldId id="448" r:id="rId25"/>
    <p:sldId id="447" r:id="rId26"/>
    <p:sldId id="444" r:id="rId27"/>
    <p:sldId id="451" r:id="rId28"/>
    <p:sldId id="445" r:id="rId29"/>
    <p:sldId id="446" r:id="rId30"/>
    <p:sldId id="455" r:id="rId31"/>
    <p:sldId id="454" r:id="rId32"/>
    <p:sldId id="453" r:id="rId33"/>
    <p:sldId id="452" r:id="rId34"/>
    <p:sldId id="456" r:id="rId35"/>
    <p:sldId id="457" r:id="rId3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" Target="slides/slide7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31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640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814"/>
            <a:ext cx="294640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2405F83-7FB7-41DD-B843-D2F5651AA3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72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705"/>
            <a:ext cx="498475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640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814"/>
            <a:ext cx="294640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D4FF844-4BFE-4920-BB74-928ADD4515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498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685800" y="35052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6922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0990-F6C9-458C-A7F4-B87A2F8ABE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15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0E73-0D72-4D23-81B0-BC85D82302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1226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685800" y="35052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6922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AC0D-400E-4138-A7A0-1A2AAFE605E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1906B-0773-4BFF-8891-8CA585C6548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9D5E3-3B08-4EC0-9051-FEF588D7BB4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872B7-2313-4CEA-8361-644128F9031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E86AD-74A3-4A29-B7FB-E59C8742CE0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DC3EB-7E14-41F5-A1BA-C8C2EE714DC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2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C3A86-C407-40D6-8F8F-B378FA23181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0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A73BB-95E7-4459-95A6-F914315D7B2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0A2E3-44CC-45C2-8697-F91A00050E4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9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F0D2-1CA3-418C-947D-58342896DBB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0504A-A98E-4006-BE56-CF2EA11081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118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8F5FC-5870-4E7E-9D0F-9CA4105FBB5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itl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>
            <a:lvl1pPr>
              <a:defRPr sz="2000" b="1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67544" y="548680"/>
            <a:ext cx="8208912" cy="936104"/>
          </a:xfrm>
        </p:spPr>
        <p:txBody>
          <a:bodyPr vert="horz" lIns="91440" tIns="46800" rIns="36000" bIns="46800" rtlCol="0" anchor="b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008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7544" y="1484784"/>
            <a:ext cx="8100000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9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685800" y="35052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6922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AC0D-400E-4138-A7A0-1A2AAFE605E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8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1906B-0773-4BFF-8891-8CA585C6548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9D5E3-3B08-4EC0-9051-FEF588D7BB4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872B7-2313-4CEA-8361-644128F9031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1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E86AD-74A3-4A29-B7FB-E59C8742CE0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DC3EB-7E14-41F5-A1BA-C8C2EE714DC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C3A86-C407-40D6-8F8F-B378FA23181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0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A73BB-95E7-4459-95A6-F914315D7B2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0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685800" y="35052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6922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5DD6-A412-4AAE-9ED9-7EF0F2AF1B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67443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0A2E3-44CC-45C2-8697-F91A00050E4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2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F0D2-1CA3-418C-947D-58342896DBB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8F5FC-5870-4E7E-9D0F-9CA4105FBB5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itl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>
            <a:lvl1pPr>
              <a:defRPr sz="2000" b="1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67544" y="548680"/>
            <a:ext cx="8208912" cy="936104"/>
          </a:xfrm>
        </p:spPr>
        <p:txBody>
          <a:bodyPr vert="horz" lIns="91440" tIns="46800" rIns="36000" bIns="46800" rtlCol="0" anchor="b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008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7544" y="1484784"/>
            <a:ext cx="8100000" cy="0"/>
          </a:xfrm>
          <a:prstGeom prst="line">
            <a:avLst/>
          </a:prstGeom>
          <a:ln w="381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08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685800" y="35052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6922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FB70-2DC1-4555-B67A-1736D86DCF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992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C40DE-0ED7-4423-836A-EE41BC31E41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866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CD38-B5E5-47D9-90C8-9371DA9CC4B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651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14DB8-51B8-4473-B065-424D55DD4D8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053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BBD4-EA0E-4007-9ED2-E576A3497C3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967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D68AC-690C-48B6-A799-767A8FA6ED4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05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58AE3-6B6C-4041-B175-63D20E0AD0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8675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EA34-0710-476F-BE39-B631C7E82F2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944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A4D0A-130F-43D1-B478-9BF7A6C9CCB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58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34FBB-166A-43A4-81EC-47571B8E8B3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549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CCEC0-57C5-4BBA-8A5C-BD2122BCB59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131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5111-8633-4064-A38C-B5F087425A8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592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685800" y="35052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6922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FB70-2DC1-4555-B67A-1736D86DCF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234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C40DE-0ED7-4423-836A-EE41BC31E41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927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CD38-B5E5-47D9-90C8-9371DA9CC4B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917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14DB8-51B8-4473-B065-424D55DD4D8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123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BBD4-EA0E-4007-9ED2-E576A3497C3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28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DD621-317D-4710-81CF-612B4FDEAA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7638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D68AC-690C-48B6-A799-767A8FA6ED4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39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EA34-0710-476F-BE39-B631C7E82F2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331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A4D0A-130F-43D1-B478-9BF7A6C9CCB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5033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34FBB-166A-43A4-81EC-47571B8E8B3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67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CCEC0-57C5-4BBA-8A5C-BD2122BCB59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5130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5111-8633-4064-A38C-B5F087425A8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302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685800" y="35052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6922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FB70-2DC1-4555-B67A-1736D86DCF6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627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C40DE-0ED7-4423-836A-EE41BC31E41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131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CD38-B5E5-47D9-90C8-9371DA9CC4B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763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14DB8-51B8-4473-B065-424D55DD4D8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62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8962E-660B-4C5D-BD76-CB683DB97E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6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BBD4-EA0E-4007-9ED2-E576A3497C3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8807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D68AC-690C-48B6-A799-767A8FA6ED4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745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EA34-0710-476F-BE39-B631C7E82F2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288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A4D0A-130F-43D1-B478-9BF7A6C9CCB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9007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34FBB-166A-43A4-81EC-47571B8E8B3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910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CCEC0-57C5-4BBA-8A5C-BD2122BCB59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556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5111-8633-4064-A38C-B5F087425A8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455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685800" y="35052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6922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0990-F6C9-458C-A7F4-B87A2F8ABEE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400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CA119-9247-4683-AB00-66D976D7873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0196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0FF27-66F5-4A75-ACF1-CE52479B904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6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BC5A7-7A94-462A-BCF0-4C598AC72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5841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65399-A007-4BBE-A408-3FE80846CFC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868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565B9-F645-4877-A465-3C5A2097BA2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9923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1C4CA-89B6-4FD3-88D6-4EA6132D0AC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170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A67CD-586E-4878-8140-C7CCCDE6875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5120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93F8C-B6D6-46CC-A5C8-9D7F7BA3E8F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201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22CC9-D46F-40FB-951D-B199FDE0DB9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9271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0E73-0D72-4D23-81B0-BC85D823029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008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0504A-A98E-4006-BE56-CF2EA110817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75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1EF3E-19DD-4371-A95D-0DEB9638CD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780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DC767-BE72-4C80-A4E2-3B4653CA9C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476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766DA-9C4E-4133-A098-726CF56E94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15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CA119-9247-4683-AB00-66D976D787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674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DE272-1506-43FD-AE31-7191BC491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91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3A807-4031-47B2-8C37-A4C2A33A83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064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544B5-230A-4D4D-ABE1-DA797BBD99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9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47F87-C88E-4630-9A13-7003D4862B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681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2C0A0-0036-4C8D-A2F1-812DCC0243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397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83F44-DB67-4E97-A76F-B7C9EC05B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036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7E7F-8412-4DCD-8281-048F41AE53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233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17F7E-7FA3-4097-97D0-D450B778B5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670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31AD1-64E8-486C-8A0E-5B462A2F7D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900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8355A-280E-495C-BFAD-8C5F4753FD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0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0FF27-66F5-4A75-ACF1-CE52479B90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94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FC532-AA63-455B-8DA0-A38B06F343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145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F2194-61AB-4E30-8739-4376B82C2E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301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8B723-DCD4-4E70-B711-9EBFB891D8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636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96935-C2C7-4ED9-85C4-020D3BC0D9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91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E3A80-D50F-48BB-9D82-450BA6E33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563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4EDE-887F-45FE-B49C-96549CF532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444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2BE57-6F91-4DA6-BC8D-EA012FC693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624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3E5E-F32A-4861-8D9C-BF560C40A5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88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61A3-8AD1-4A72-932F-DC03BF9B1E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879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A5FF4-C966-4DD4-9242-62EF6D02A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9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65399-A007-4BBE-A408-3FE80846CF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314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4F10-8E04-478E-81F7-825D55A315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750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F4AB0-4961-483B-B1DB-90A38225E8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25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6458F-1814-447E-AA35-152D2BD13A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08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3F93A-AE32-4988-AE61-4F714CD393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230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8BD7C-902E-4320-8CF4-4AA5A835B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79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F8455-C6EA-4F9D-8B36-9A155657F3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207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5FA2A-609A-4234-830F-BC9DA9C9F6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54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4DC1F-B122-41AF-84E9-E81EB0F638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21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DA43E-AD5A-45B8-9BA5-B992EB6396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83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07149-CDA2-43F7-B876-69D56C1466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92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565B9-F645-4877-A465-3C5A2097BA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207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F7868-B512-453C-BC20-D49CFD910B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1091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CA46F-A447-4ECE-8E64-5726FC26A0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7320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A32E0-E579-4FF7-9542-BCD245AB88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788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4A38A-FCBF-4908-8653-CBB228339A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8240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79E73-66B8-4FF1-ACE2-3C360E7C16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373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F2E9B-EF92-49FD-9133-3245C9D806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8970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685800" y="35052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6922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2F0E-26F1-4CC4-A1E2-81FB33B17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75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88F0E-4499-420F-8068-5DCDB609C3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366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5E928-552B-49BA-92C9-111CEB1F02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107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C6D16-9BD5-4A21-8E7E-128F1D6509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9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1C4CA-89B6-4FD3-88D6-4EA6132D0A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155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B0421-57D9-423E-878D-E7515C5E07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309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6EBD5-45B1-44A3-99BA-08E4737B43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62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88355-7F14-4DB1-A157-05716E5892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3766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B35CF-2376-4004-BFDF-46DCAF3127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581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4AC3-585E-40E5-96CE-600DAD1ABE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2331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1FB73-E3A6-4FFA-BD7A-FE4A9DC6B3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213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24A6C-D74F-4255-89C2-4E798B7FF1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421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685800" y="35052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6922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B4FB-7333-42CA-96EC-4FA6676FA4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5395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C782C-B0C9-4D45-9D9F-FCEED917C8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5643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4BBA9-2A61-49E0-8CE3-4438BA2D38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90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A67CD-586E-4878-8140-C7CCCDE687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3518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705B8-D2F6-4A45-AB4F-323D9FDDED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873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62C30-6925-4D25-9A35-6E58A4C7A4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2444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364D9-FEAC-4C5E-A093-25A8250EFE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519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7233-EFF5-4B66-8127-517B194DAE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3013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250CF-5388-4727-8C1F-2666A5CF8D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023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B2079-B851-46F2-A040-ABF3A62CD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4723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7C2D6-CFFA-4789-8340-1B7C75269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294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9A18B-9BD7-4AEB-8284-FB94CE26DF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2283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685800" y="35052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6922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5DD6-A412-4AAE-9ED9-7EF0F2AF1BE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444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58AE3-6B6C-4041-B175-63D20E0AD02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8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93F8C-B6D6-46CC-A5C8-9D7F7BA3E8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258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DD621-317D-4710-81CF-612B4FDEAA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547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8962E-660B-4C5D-BD76-CB683DB97E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690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BC5A7-7A94-462A-BCF0-4C598AC729D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67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1EF3E-19DD-4371-A95D-0DEB9638CD7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71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DC767-BE72-4C80-A4E2-3B4653CA9C4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157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766DA-9C4E-4133-A098-726CF56E941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688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DE272-1506-43FD-AE31-7191BC491D4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938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3A807-4031-47B2-8C37-A4C2A33A839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312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544B5-230A-4D4D-ABE1-DA797BBD99E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550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685800" y="35052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6922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127F6-BD36-46FC-A94C-300121102D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23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22CC9-D46F-40FB-951D-B199FDE0DB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982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D060-6773-4610-9BBE-1D54A6F93E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620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9C87C-C725-42FB-AE3B-6BC6B2DA9D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744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DCEF3-9114-4EF6-8AA0-E7A586594A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783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A9870-3376-4B0A-81E3-A50B7B531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8379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8C9E1-6573-45D4-BBF0-BD99176044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1821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E6845-1DA3-4AD6-9F08-76CA3E5AFB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121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6843C-7446-4F40-8C98-AA65A4983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0978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66C9E-8D4B-45B1-8DD7-BA395F200C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9683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67057-68E8-4CBA-AC78-91BC1CCF05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382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B3092-C498-4E12-BAC4-217658B843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89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7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7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24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44B3D0-6ABC-405A-AF9C-9DC811B30B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8288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44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24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5C8B26-42B9-4EBB-A065-7EF5CD2FEAB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85800" y="18288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868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  <p:sldLayoutId id="214748458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24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5C8B26-42B9-4EBB-A065-7EF5CD2FEAB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85800" y="18288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621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  <p:sldLayoutId id="2147484595" r:id="rId10"/>
    <p:sldLayoutId id="2147484596" r:id="rId11"/>
    <p:sldLayoutId id="214748459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24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BA644A-D562-4838-BEB1-94DCA963D8B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85800" y="18288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4680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24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BA644A-D562-4838-BEB1-94DCA963D8B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85800" y="18288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976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24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BA644A-D562-4838-BEB1-94DCA963D8B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85800" y="18288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745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  <p:sldLayoutId id="214748463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24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44B3D0-6ABC-405A-AF9C-9DC811B30BB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8288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306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24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B745D0-7DA4-477D-BE4A-4168CE8293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85800" y="18288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45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  <p:sldLayoutId id="2147484487" r:id="rId8"/>
    <p:sldLayoutId id="2147484488" r:id="rId9"/>
    <p:sldLayoutId id="2147484489" r:id="rId10"/>
    <p:sldLayoutId id="2147484490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24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300A0E-1B59-440F-A45F-C02175A83B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685800" y="18288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24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38F5B4-C799-47A6-92A3-D4D20D42BB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85800" y="1828800"/>
            <a:ext cx="59420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24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883B90-F8BA-4672-AD24-28F6F3F805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685800" y="18288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24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68B7D1-4470-446D-955D-CFD59A9DC3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85800" y="18288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46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24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31DB27-3350-4515-99D2-B0D50E0B70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85800" y="18288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47" r:id="rId1"/>
    <p:sldLayoutId id="2147484534" r:id="rId2"/>
    <p:sldLayoutId id="2147484535" r:id="rId3"/>
    <p:sldLayoutId id="2147484536" r:id="rId4"/>
    <p:sldLayoutId id="2147484537" r:id="rId5"/>
    <p:sldLayoutId id="2147484538" r:id="rId6"/>
    <p:sldLayoutId id="2147484539" r:id="rId7"/>
    <p:sldLayoutId id="2147484540" r:id="rId8"/>
    <p:sldLayoutId id="2147484541" r:id="rId9"/>
    <p:sldLayoutId id="2147484542" r:id="rId10"/>
    <p:sldLayoutId id="214748454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24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B745D0-7DA4-477D-BE4A-4168CE82938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85800" y="18288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155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24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EE631-E799-4154-8F0F-CE4B331CBC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685800" y="1828800"/>
            <a:ext cx="7772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310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84784"/>
            <a:ext cx="7772400" cy="1944216"/>
          </a:xfrm>
        </p:spPr>
        <p:txBody>
          <a:bodyPr/>
          <a:lstStyle/>
          <a:p>
            <a:pPr eaLnBrk="1" hangingPunct="1"/>
            <a:r>
              <a:rPr lang="en-US" sz="3600" dirty="0" smtClean="0"/>
              <a:t>QAA Scotland: </a:t>
            </a:r>
            <a:br>
              <a:rPr lang="en-US" sz="3600" dirty="0" smtClean="0"/>
            </a:br>
            <a:r>
              <a:rPr lang="en-US" sz="3600" dirty="0" smtClean="0"/>
              <a:t>Focus on Assessment and Feedback</a:t>
            </a:r>
            <a:br>
              <a:rPr lang="en-US" sz="3600" dirty="0" smtClean="0"/>
            </a:br>
            <a:r>
              <a:rPr lang="en-US" sz="3600" dirty="0" smtClean="0"/>
              <a:t>Policy and Practice Summit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644900"/>
            <a:ext cx="7769225" cy="1752600"/>
          </a:xfrm>
        </p:spPr>
        <p:txBody>
          <a:bodyPr/>
          <a:lstStyle/>
          <a:p>
            <a:pPr eaLnBrk="1" hangingPunct="1"/>
            <a:endParaRPr lang="en-US" sz="1200" dirty="0" smtClean="0"/>
          </a:p>
          <a:p>
            <a:pPr eaLnBrk="1" hangingPunct="1"/>
            <a:endParaRPr lang="en-US" sz="1200" dirty="0" smtClean="0"/>
          </a:p>
          <a:p>
            <a:pPr eaLnBrk="1" hangingPunct="1">
              <a:spcBef>
                <a:spcPts val="0"/>
              </a:spcBef>
            </a:pPr>
            <a:r>
              <a:rPr lang="en-US" sz="2000" dirty="0"/>
              <a:t>Professor John W Sawkins, </a:t>
            </a:r>
          </a:p>
          <a:p>
            <a:pPr eaLnBrk="1" hangingPunct="1">
              <a:spcBef>
                <a:spcPts val="0"/>
              </a:spcBef>
            </a:pPr>
            <a:r>
              <a:rPr lang="en-US" sz="2000" dirty="0"/>
              <a:t>Deputy Principal (Learning and Teaching</a:t>
            </a:r>
            <a:r>
              <a:rPr lang="en-US" sz="2000" dirty="0" smtClean="0"/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2000" dirty="0" smtClean="0"/>
              <a:t>Heriot-Watt University</a:t>
            </a:r>
            <a:endParaRPr lang="en-US" sz="2000" dirty="0"/>
          </a:p>
          <a:p>
            <a:pPr eaLnBrk="1" hangingPunct="1">
              <a:spcBef>
                <a:spcPts val="0"/>
              </a:spcBef>
            </a:pPr>
            <a:endParaRPr lang="en-US" sz="2000" dirty="0" smtClean="0"/>
          </a:p>
          <a:p>
            <a:pPr eaLnBrk="1" hangingPunct="1">
              <a:spcBef>
                <a:spcPts val="0"/>
              </a:spcBef>
            </a:pPr>
            <a:r>
              <a:rPr lang="en-US" sz="2000" dirty="0" smtClean="0"/>
              <a:t>14 May 2015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4500" cy="1524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Heriot-Watt Experience	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6300"/>
            <a:ext cx="7772400" cy="39497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GB" altLang="en-US" sz="2400" smtClean="0"/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109788"/>
            <a:ext cx="77724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How have we gone about </a:t>
            </a:r>
            <a:r>
              <a:rPr lang="en-GB" sz="2400" u="sng" kern="0" dirty="0" smtClean="0">
                <a:solidFill>
                  <a:srgbClr val="000000"/>
                </a:solidFill>
              </a:rPr>
              <a:t>some</a:t>
            </a:r>
            <a:r>
              <a:rPr lang="en-GB" sz="2400" kern="0" dirty="0" smtClean="0">
                <a:solidFill>
                  <a:srgbClr val="000000"/>
                </a:solidFill>
              </a:rPr>
              <a:t> of this?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HWU Context</a:t>
            </a:r>
          </a:p>
          <a:p>
            <a:pPr lvl="1">
              <a:lnSpc>
                <a:spcPct val="90000"/>
              </a:lnSpc>
              <a:spcAft>
                <a:spcPct val="30000"/>
              </a:spcAft>
            </a:pPr>
            <a:r>
              <a:rPr lang="en-GB" altLang="en-US" sz="2000" kern="0" dirty="0">
                <a:solidFill>
                  <a:srgbClr val="000000"/>
                </a:solidFill>
              </a:rPr>
              <a:t>5 campus </a:t>
            </a:r>
            <a:r>
              <a:rPr lang="en-GB" altLang="en-US" sz="2000" kern="0" dirty="0" smtClean="0">
                <a:solidFill>
                  <a:srgbClr val="000000"/>
                </a:solidFill>
              </a:rPr>
              <a:t>locations (Scotland, Dubai, Malaysia)</a:t>
            </a:r>
            <a:endParaRPr lang="en-GB" altLang="en-US" sz="2000" kern="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Aft>
                <a:spcPct val="30000"/>
              </a:spcAft>
            </a:pPr>
            <a:r>
              <a:rPr lang="en-GB" altLang="en-US" sz="2000" kern="0" dirty="0">
                <a:solidFill>
                  <a:srgbClr val="000000"/>
                </a:solidFill>
              </a:rPr>
              <a:t>Approved Learning Partners (50 universities and college Partners, in 30 different countries - 9,000 students)</a:t>
            </a:r>
          </a:p>
          <a:p>
            <a:pPr lvl="1">
              <a:lnSpc>
                <a:spcPct val="90000"/>
              </a:lnSpc>
              <a:spcAft>
                <a:spcPct val="30000"/>
              </a:spcAft>
            </a:pPr>
            <a:r>
              <a:rPr lang="en-GB" altLang="en-US" sz="2000" kern="0" dirty="0">
                <a:solidFill>
                  <a:srgbClr val="000000"/>
                </a:solidFill>
              </a:rPr>
              <a:t>Independent Distance Learners (MBA, PG </a:t>
            </a:r>
            <a:r>
              <a:rPr lang="en-GB" altLang="en-US" sz="2000" kern="0" dirty="0" smtClean="0">
                <a:solidFill>
                  <a:srgbClr val="000000"/>
                </a:solidFill>
              </a:rPr>
              <a:t>provision &gt; 10,000 students)</a:t>
            </a:r>
            <a:endParaRPr lang="en-GB" altLang="en-US" sz="2000" kern="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Aft>
                <a:spcPct val="30000"/>
              </a:spcAft>
            </a:pPr>
            <a:r>
              <a:rPr lang="en-GB" altLang="en-US" sz="2000" kern="0" dirty="0">
                <a:solidFill>
                  <a:srgbClr val="000000"/>
                </a:solidFill>
              </a:rPr>
              <a:t>HWU degree programmes delivered in 150 countries world-wide</a:t>
            </a:r>
          </a:p>
          <a:p>
            <a:pPr lvl="1">
              <a:lnSpc>
                <a:spcPct val="90000"/>
              </a:lnSpc>
              <a:spcAft>
                <a:spcPct val="30000"/>
              </a:spcAft>
            </a:pPr>
            <a:r>
              <a:rPr lang="en-GB" altLang="en-US" sz="2000" kern="0" dirty="0">
                <a:solidFill>
                  <a:srgbClr val="000000"/>
                </a:solidFill>
              </a:rPr>
              <a:t>HWU examinations (2013/14) – Organised by our International Centre for Examinations </a:t>
            </a:r>
            <a:r>
              <a:rPr lang="en-GB" altLang="en-US" sz="2000" kern="0" dirty="0" smtClean="0">
                <a:solidFill>
                  <a:srgbClr val="000000"/>
                </a:solidFill>
              </a:rPr>
              <a:t>exams held in </a:t>
            </a:r>
            <a:r>
              <a:rPr lang="en-GB" altLang="en-US" sz="2000" kern="0" dirty="0">
                <a:solidFill>
                  <a:srgbClr val="000000"/>
                </a:solidFill>
              </a:rPr>
              <a:t>495 locations around the world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35846" name="AutoShape 10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76200" y="-1825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7" name="AutoShape 12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228600" y="-301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31702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4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4500" cy="1524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Developing the policies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6300"/>
            <a:ext cx="7772400" cy="39497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GB" altLang="en-US" sz="2400" smtClean="0"/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3402" y="1988840"/>
            <a:ext cx="77724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Clear strategy and policy framework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Priorities for HWU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Consultation must be inclusive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Academic and Professional Services staff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All campus locations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Consultation methods must be varied and appropriate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Obvious – different </a:t>
            </a:r>
            <a:r>
              <a:rPr lang="en-GB" sz="2000" kern="0" dirty="0" err="1" smtClean="0">
                <a:solidFill>
                  <a:srgbClr val="000000"/>
                </a:solidFill>
              </a:rPr>
              <a:t>timezones</a:t>
            </a:r>
            <a:endParaRPr lang="en-GB" sz="2000" kern="0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Less obvious – cultural differences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Due process vital for all to be engaged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35846" name="AutoShape 10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76200" y="-1825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7" name="AutoShape 12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228600" y="-301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50" y="4084637"/>
            <a:ext cx="3084760" cy="201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56" y="1916830"/>
            <a:ext cx="1656184" cy="2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4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4500" cy="1524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Articulating the policies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6300"/>
            <a:ext cx="7772400" cy="39497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GB" altLang="en-US" sz="2400" smtClean="0"/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109788"/>
            <a:ext cx="77724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Consider the users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Short policy documents </a:t>
            </a:r>
            <a:endParaRPr lang="en-GB" sz="2400" kern="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Longer procedural guidelines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>
                <a:solidFill>
                  <a:srgbClr val="000000"/>
                </a:solidFill>
              </a:rPr>
              <a:t>S</a:t>
            </a:r>
            <a:r>
              <a:rPr lang="en-GB" sz="2400" kern="0" dirty="0" smtClean="0">
                <a:solidFill>
                  <a:srgbClr val="000000"/>
                </a:solidFill>
              </a:rPr>
              <a:t>ummary briefing papers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400" kern="0" dirty="0">
                <a:solidFill>
                  <a:srgbClr val="000000"/>
                </a:solidFill>
              </a:rPr>
              <a:t> </a:t>
            </a:r>
            <a:r>
              <a:rPr lang="en-GB" sz="2400" kern="0" dirty="0" smtClean="0">
                <a:solidFill>
                  <a:srgbClr val="000000"/>
                </a:solidFill>
              </a:rPr>
              <a:t>    (for busy staff!)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35846" name="AutoShape 10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76200" y="-1825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7" name="AutoShape 12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228600" y="-301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94438"/>
            <a:ext cx="3299875" cy="482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8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4500" cy="1524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Communicating the policies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6300"/>
            <a:ext cx="7772400" cy="39497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GB" altLang="en-US" sz="2400" smtClean="0"/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109788"/>
            <a:ext cx="77724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Multiple methods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‘Usual’ channels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Paperwork passed through committees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Presentations to key committees Senate </a:t>
            </a:r>
            <a:r>
              <a:rPr lang="en-GB" sz="2000" kern="0" dirty="0" err="1" smtClean="0">
                <a:solidFill>
                  <a:srgbClr val="000000"/>
                </a:solidFill>
              </a:rPr>
              <a:t>etc</a:t>
            </a:r>
            <a:endParaRPr lang="en-GB" sz="20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Other channels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Workshops (at different campus locations)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Podcasts online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Senior management presentations at open meetings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35846" name="AutoShape 10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76200" y="-1825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7" name="AutoShape 12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228600" y="-301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7863"/>
            <a:ext cx="2635324" cy="147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8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4500" cy="1524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Monitoring implementation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6300"/>
            <a:ext cx="7772400" cy="39497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GB" altLang="en-US" sz="2400" smtClean="0"/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109788"/>
            <a:ext cx="77724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The importance of good structures and processes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35846" name="AutoShape 10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76200" y="-1825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7" name="AutoShape 12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228600" y="-301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4320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29946"/>
            <a:ext cx="28590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270892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26771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32713"/>
            <a:ext cx="2624137" cy="146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8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4500" cy="1524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Supporting and challenging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6300"/>
            <a:ext cx="7772400" cy="39497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GB" altLang="en-US" sz="2400" smtClean="0"/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109788"/>
            <a:ext cx="77724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Processes, checks and balances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Scrutiny and challenge built in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Role for senior management in intervention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35846" name="AutoShape 10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76200" y="-1825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7" name="AutoShape 12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228600" y="-301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57" y="4005064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8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4500" cy="1524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Reviewing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6300"/>
            <a:ext cx="7772400" cy="39497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GB" altLang="en-US" sz="2400" smtClean="0"/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109788"/>
            <a:ext cx="77724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Strive to continually learn and enhance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Use internal and external processes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35846" name="AutoShape 10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76200" y="-1825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7" name="AutoShape 12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228600" y="-301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37037"/>
            <a:ext cx="2292786" cy="19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72813"/>
            <a:ext cx="1728192" cy="82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7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644900"/>
            <a:ext cx="7769225" cy="1752600"/>
          </a:xfrm>
        </p:spPr>
        <p:txBody>
          <a:bodyPr/>
          <a:lstStyle/>
          <a:p>
            <a:pPr eaLnBrk="1" hangingPunct="1"/>
            <a:endParaRPr lang="en-US" sz="1200" dirty="0" smtClean="0"/>
          </a:p>
          <a:p>
            <a:pPr eaLnBrk="1" hangingPunct="1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3269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4500" cy="1524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Challenges of Institutional Implementation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6300"/>
            <a:ext cx="7772400" cy="39497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GB" altLang="en-US" sz="2400" smtClean="0"/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109788"/>
            <a:ext cx="77724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The challenges of implementing policy on assessment and feedback consistently across an institution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35846" name="AutoShape 10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76200" y="-1825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7" name="AutoShape 12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228600" y="-301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48167"/>
            <a:ext cx="3240360" cy="271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4500" cy="1524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Key Challenges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6300"/>
            <a:ext cx="7772400" cy="39497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GB" altLang="en-US" sz="2400" smtClean="0"/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109788"/>
            <a:ext cx="77724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Developing the policies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Articulating the policies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Communication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Monitoring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Supporting and challenging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Reviewing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35846" name="AutoShape 10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76200" y="-1825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7" name="AutoShape 12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228600" y="-301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90" y="285293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4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4500" cy="1524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Developing the Policies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6300"/>
            <a:ext cx="7772400" cy="39497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GB" altLang="en-US" sz="2400" smtClean="0"/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1431" y="1988840"/>
            <a:ext cx="77724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Preliminaries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Helpful to have clear strategy and overall policy framework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Who will have to understand and implement the policies?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Consultation is worth while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Listen to, and respect the views of consultees – they know more about it than you!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Build consensus and support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Due process is important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Avoid ‘short cuts’ – you never know where you 		will end up if you take one!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endParaRPr lang="en-GB" sz="20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35846" name="AutoShape 10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76200" y="-1825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7" name="AutoShape 12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228600" y="-301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1168"/>
            <a:ext cx="1872208" cy="124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4500" cy="1524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Articulating the Policies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6300"/>
            <a:ext cx="7772400" cy="39497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GB" altLang="en-US" sz="2400" smtClean="0"/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109788"/>
            <a:ext cx="77724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Articulate the policies clearly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Verbally – check, can you explain it clearly and succinctly to a user?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>
                <a:solidFill>
                  <a:srgbClr val="000000"/>
                </a:solidFill>
              </a:rPr>
              <a:t>W</a:t>
            </a:r>
            <a:r>
              <a:rPr lang="en-GB" sz="2000" kern="0" dirty="0" smtClean="0">
                <a:solidFill>
                  <a:srgbClr val="000000"/>
                </a:solidFill>
              </a:rPr>
              <a:t>ritten – style is important </a:t>
            </a:r>
            <a:endParaRPr lang="en-GB" sz="2400" kern="0" dirty="0" smtClean="0">
              <a:solidFill>
                <a:srgbClr val="000000"/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00" kern="0" dirty="0" smtClean="0">
                <a:solidFill>
                  <a:srgbClr val="000000"/>
                </a:solidFill>
              </a:rPr>
              <a:t>The virtues – simplicity, clarity, brevity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00" kern="0" dirty="0" smtClean="0">
                <a:solidFill>
                  <a:srgbClr val="000000"/>
                </a:solidFill>
              </a:rPr>
              <a:t>The vices – verbosity, pomposity, padding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Format is important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Think about the user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What formats are most user-friendly?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35846" name="AutoShape 10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76200" y="-1825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7" name="AutoShape 12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228600" y="-301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65573"/>
            <a:ext cx="2756057" cy="174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4500" cy="1524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Communicating the Policies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6300"/>
            <a:ext cx="7772400" cy="39497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GB" altLang="en-US" sz="2400" smtClean="0"/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109788"/>
            <a:ext cx="77724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Who needs to know about the policies?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What is the best type of communication for them?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Targeted? Multiple methods?</a:t>
            </a:r>
            <a:endParaRPr lang="en-GB" sz="2000" kern="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Check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When do they need to know about / use the policies?  Can they find them if they need them?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These policies will not be the single focus of their working day!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35846" name="AutoShape 10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76200" y="-1825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7" name="AutoShape 12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228600" y="-301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297488"/>
            <a:ext cx="3009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4500" cy="1524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Monitoring Implementation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6300"/>
            <a:ext cx="7772400" cy="39497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GB" altLang="en-US" sz="2400" smtClean="0"/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109788"/>
            <a:ext cx="77724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‘Hard-wire’ robust monitoring processes in place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Remember… </a:t>
            </a:r>
            <a:endParaRPr lang="en-GB" sz="2400" kern="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Security of academic standards is paramount and must never be compromised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The more complex and extensive the system the more difficult it is to communicate and run and </a:t>
            </a:r>
            <a:r>
              <a:rPr lang="en-GB" sz="2000" kern="0" smtClean="0">
                <a:solidFill>
                  <a:srgbClr val="000000"/>
                </a:solidFill>
              </a:rPr>
              <a:t>the more </a:t>
            </a:r>
            <a:r>
              <a:rPr lang="en-GB" sz="2000" kern="0" dirty="0" smtClean="0">
                <a:solidFill>
                  <a:srgbClr val="000000"/>
                </a:solidFill>
              </a:rPr>
              <a:t>points of potential failure there are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Processes must be clearly understood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35846" name="AutoShape 10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76200" y="-1825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7" name="AutoShape 12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228600" y="-301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53993"/>
            <a:ext cx="1814251" cy="181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4500" cy="1524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Supporting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and Challenging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6300"/>
            <a:ext cx="7772400" cy="39497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GB" altLang="en-US" sz="2400" smtClean="0"/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109788"/>
            <a:ext cx="77724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Processes must have checks and balances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Scrutiny and challenge built in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Senior management must offer support and challenge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Support implementation. Consistency of message and approach – close down conversations which seek to tinker with agreed policies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Challenge those seeking to undermine or subvert implementation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endParaRPr lang="en-GB" sz="20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35846" name="AutoShape 10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76200" y="-1825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7" name="AutoShape 12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228600" y="-301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178" y="5500807"/>
            <a:ext cx="2016224" cy="133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4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4500" cy="1524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Reviewing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6300"/>
            <a:ext cx="7772400" cy="39497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GB" altLang="en-US" sz="2400" smtClean="0"/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2109788"/>
            <a:ext cx="77724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Review regularly and systematically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Support the development of an institutional culture in which honesty, openness and transparency are valued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Welcome constructive feedback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endParaRPr lang="en-GB" sz="20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35846" name="AutoShape 10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76200" y="-1825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7" name="AutoShape 12" descr="http://www.google.co.uk/url?sa=i&amp;source=images&amp;cd=&amp;docid=c7cVp4pOxwcqWM&amp;tbnid=azGi9VJrhXEf3M&amp;ved=0CAUQjBw&amp;url=http%3A%2F%2Fengagesochi.org%2F%3FACT%3D45%26f%3Donline-surveys.jpg%26fid%3D19%26d%3D160%26&amp;ei=XMAmU6SZFcfMhAfP_4CoDg&amp;psig=AFQjCNEl5zBt-kXTMkx0VmQS8JLxfwGLoA&amp;ust=1395134940395328"/>
          <p:cNvSpPr>
            <a:spLocks noChangeAspect="1" noChangeArrowheads="1"/>
          </p:cNvSpPr>
          <p:nvPr/>
        </p:nvSpPr>
        <p:spPr bwMode="auto">
          <a:xfrm>
            <a:off x="228600" y="-30163"/>
            <a:ext cx="11382375" cy="8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"/>
              <a:defRPr sz="2800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"/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09" y="4509120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plate 1 screen">
  <a:themeElements>
    <a:clrScheme name="">
      <a:dk1>
        <a:srgbClr val="000000"/>
      </a:dk1>
      <a:lt1>
        <a:srgbClr val="FFFFFF"/>
      </a:lt1>
      <a:dk2>
        <a:srgbClr val="0041AD"/>
      </a:dk2>
      <a:lt2>
        <a:srgbClr val="41B2FF"/>
      </a:lt2>
      <a:accent1>
        <a:srgbClr val="FF9900"/>
      </a:accent1>
      <a:accent2>
        <a:srgbClr val="00FFFF"/>
      </a:accent2>
      <a:accent3>
        <a:srgbClr val="AAB0D3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Template 1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1_Template 1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1 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 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1 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1 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1 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1 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Template 1 screen">
  <a:themeElements>
    <a:clrScheme name="">
      <a:dk1>
        <a:srgbClr val="000000"/>
      </a:dk1>
      <a:lt1>
        <a:srgbClr val="FFFFFF"/>
      </a:lt1>
      <a:dk2>
        <a:srgbClr val="0041AD"/>
      </a:dk2>
      <a:lt2>
        <a:srgbClr val="41B2FF"/>
      </a:lt2>
      <a:accent1>
        <a:srgbClr val="FF9900"/>
      </a:accent1>
      <a:accent2>
        <a:srgbClr val="00FFFF"/>
      </a:accent2>
      <a:accent3>
        <a:srgbClr val="AAB0D3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_Template 1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ate 1 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Template 1 screen">
  <a:themeElements>
    <a:clrScheme name="">
      <a:dk1>
        <a:srgbClr val="000000"/>
      </a:dk1>
      <a:lt1>
        <a:srgbClr val="FFFFFF"/>
      </a:lt1>
      <a:dk2>
        <a:srgbClr val="0041AD"/>
      </a:dk2>
      <a:lt2>
        <a:srgbClr val="41B2FF"/>
      </a:lt2>
      <a:accent1>
        <a:srgbClr val="FF9900"/>
      </a:accent1>
      <a:accent2>
        <a:srgbClr val="00FFFF"/>
      </a:accent2>
      <a:accent3>
        <a:srgbClr val="AAB0D3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_Template 1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ate 1 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Template 1 screen">
  <a:themeElements>
    <a:clrScheme name="">
      <a:dk1>
        <a:srgbClr val="000000"/>
      </a:dk1>
      <a:lt1>
        <a:srgbClr val="FFFFFF"/>
      </a:lt1>
      <a:dk2>
        <a:srgbClr val="0041AD"/>
      </a:dk2>
      <a:lt2>
        <a:srgbClr val="41B2FF"/>
      </a:lt2>
      <a:accent1>
        <a:srgbClr val="FF9900"/>
      </a:accent1>
      <a:accent2>
        <a:srgbClr val="00FFFF"/>
      </a:accent2>
      <a:accent3>
        <a:srgbClr val="AAB0D3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Template 1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_Template 1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ate 1 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Template 1 screen">
  <a:themeElements>
    <a:clrScheme name="">
      <a:dk1>
        <a:srgbClr val="000000"/>
      </a:dk1>
      <a:lt1>
        <a:srgbClr val="FFFFFF"/>
      </a:lt1>
      <a:dk2>
        <a:srgbClr val="0041AD"/>
      </a:dk2>
      <a:lt2>
        <a:srgbClr val="41B2FF"/>
      </a:lt2>
      <a:accent1>
        <a:srgbClr val="FF9900"/>
      </a:accent1>
      <a:accent2>
        <a:srgbClr val="00FFFF"/>
      </a:accent2>
      <a:accent3>
        <a:srgbClr val="AAB0D3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Template 1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_Template 1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ate 1 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Template 1 screen">
  <a:themeElements>
    <a:clrScheme name="">
      <a:dk1>
        <a:srgbClr val="000000"/>
      </a:dk1>
      <a:lt1>
        <a:srgbClr val="FFFFFF"/>
      </a:lt1>
      <a:dk2>
        <a:srgbClr val="0041AD"/>
      </a:dk2>
      <a:lt2>
        <a:srgbClr val="41B2FF"/>
      </a:lt2>
      <a:accent1>
        <a:srgbClr val="FF9900"/>
      </a:accent1>
      <a:accent2>
        <a:srgbClr val="00FFFF"/>
      </a:accent2>
      <a:accent3>
        <a:srgbClr val="AAB0D3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Template 1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_Template 1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ate 1 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Template 1 screen">
  <a:themeElements>
    <a:clrScheme name="">
      <a:dk1>
        <a:srgbClr val="000000"/>
      </a:dk1>
      <a:lt1>
        <a:srgbClr val="FFFFFF"/>
      </a:lt1>
      <a:dk2>
        <a:srgbClr val="0041AD"/>
      </a:dk2>
      <a:lt2>
        <a:srgbClr val="41B2FF"/>
      </a:lt2>
      <a:accent1>
        <a:srgbClr val="FF9900"/>
      </a:accent1>
      <a:accent2>
        <a:srgbClr val="00FFFF"/>
      </a:accent2>
      <a:accent3>
        <a:srgbClr val="AAB0D3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Template 1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1_Template 1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1 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 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1 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1 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1 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1 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plate 1 screen">
  <a:themeElements>
    <a:clrScheme name="">
      <a:dk1>
        <a:srgbClr val="000000"/>
      </a:dk1>
      <a:lt1>
        <a:srgbClr val="FFFFFF"/>
      </a:lt1>
      <a:dk2>
        <a:srgbClr val="0041AD"/>
      </a:dk2>
      <a:lt2>
        <a:srgbClr val="41B2FF"/>
      </a:lt2>
      <a:accent1>
        <a:srgbClr val="FF9900"/>
      </a:accent1>
      <a:accent2>
        <a:srgbClr val="00FFFF"/>
      </a:accent2>
      <a:accent3>
        <a:srgbClr val="AAB0D3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Template 1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_Template 1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ate 1 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emplate 1 screen">
  <a:themeElements>
    <a:clrScheme name="">
      <a:dk1>
        <a:srgbClr val="000000"/>
      </a:dk1>
      <a:lt1>
        <a:srgbClr val="FFFFFF"/>
      </a:lt1>
      <a:dk2>
        <a:srgbClr val="0041AD"/>
      </a:dk2>
      <a:lt2>
        <a:srgbClr val="41B2FF"/>
      </a:lt2>
      <a:accent1>
        <a:srgbClr val="FF9900"/>
      </a:accent1>
      <a:accent2>
        <a:srgbClr val="00FFFF"/>
      </a:accent2>
      <a:accent3>
        <a:srgbClr val="AAB0D3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3_Template 1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3_Template 1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mplate 1 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emplate 1 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mplate 1 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mplate 1 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mplate 1 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mplate 1 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Template 1 screen">
  <a:themeElements>
    <a:clrScheme name="">
      <a:dk1>
        <a:srgbClr val="000000"/>
      </a:dk1>
      <a:lt1>
        <a:srgbClr val="FFFFFF"/>
      </a:lt1>
      <a:dk2>
        <a:srgbClr val="0041AD"/>
      </a:dk2>
      <a:lt2>
        <a:srgbClr val="41B2FF"/>
      </a:lt2>
      <a:accent1>
        <a:srgbClr val="FF9900"/>
      </a:accent1>
      <a:accent2>
        <a:srgbClr val="00FFFF"/>
      </a:accent2>
      <a:accent3>
        <a:srgbClr val="AAB0D3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4_Template 1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4_Template 1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emplate 1 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emplate 1 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emplate 1 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emplate 1 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emplate 1 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emplate 1 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Template 1 screen">
  <a:themeElements>
    <a:clrScheme name="">
      <a:dk1>
        <a:srgbClr val="000000"/>
      </a:dk1>
      <a:lt1>
        <a:srgbClr val="FFFFFF"/>
      </a:lt1>
      <a:dk2>
        <a:srgbClr val="0041AD"/>
      </a:dk2>
      <a:lt2>
        <a:srgbClr val="41B2FF"/>
      </a:lt2>
      <a:accent1>
        <a:srgbClr val="FF9900"/>
      </a:accent1>
      <a:accent2>
        <a:srgbClr val="00FFFF"/>
      </a:accent2>
      <a:accent3>
        <a:srgbClr val="AAB0D3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3_Template 1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3_Template 1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mplate 1 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emplate 1 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mplate 1 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mplate 1 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mplate 1 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mplate 1 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Template 1 screen">
  <a:themeElements>
    <a:clrScheme name="">
      <a:dk1>
        <a:srgbClr val="000000"/>
      </a:dk1>
      <a:lt1>
        <a:srgbClr val="FFFFFF"/>
      </a:lt1>
      <a:dk2>
        <a:srgbClr val="0041AD"/>
      </a:dk2>
      <a:lt2>
        <a:srgbClr val="41B2FF"/>
      </a:lt2>
      <a:accent1>
        <a:srgbClr val="FF9900"/>
      </a:accent1>
      <a:accent2>
        <a:srgbClr val="00FFFF"/>
      </a:accent2>
      <a:accent3>
        <a:srgbClr val="AAB0D3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Template 1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_Template 1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ate 1 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Template 1 screen">
  <a:themeElements>
    <a:clrScheme name="">
      <a:dk1>
        <a:srgbClr val="000000"/>
      </a:dk1>
      <a:lt1>
        <a:srgbClr val="FFFFFF"/>
      </a:lt1>
      <a:dk2>
        <a:srgbClr val="0041AD"/>
      </a:dk2>
      <a:lt2>
        <a:srgbClr val="41B2FF"/>
      </a:lt2>
      <a:accent1>
        <a:srgbClr val="FF9900"/>
      </a:accent1>
      <a:accent2>
        <a:srgbClr val="00FFFF"/>
      </a:accent2>
      <a:accent3>
        <a:srgbClr val="AAB0D3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Template 1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_Template 1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ate 1 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Template 1 screen">
  <a:themeElements>
    <a:clrScheme name="">
      <a:dk1>
        <a:srgbClr val="000000"/>
      </a:dk1>
      <a:lt1>
        <a:srgbClr val="FFFFFF"/>
      </a:lt1>
      <a:dk2>
        <a:srgbClr val="0041AD"/>
      </a:dk2>
      <a:lt2>
        <a:srgbClr val="41B2FF"/>
      </a:lt2>
      <a:accent1>
        <a:srgbClr val="FF9900"/>
      </a:accent1>
      <a:accent2>
        <a:srgbClr val="00FFFF"/>
      </a:accent2>
      <a:accent3>
        <a:srgbClr val="AAB0D3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Template 1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_Template 1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ate 1 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Template 1 screen">
  <a:themeElements>
    <a:clrScheme name="">
      <a:dk1>
        <a:srgbClr val="000000"/>
      </a:dk1>
      <a:lt1>
        <a:srgbClr val="FFFFFF"/>
      </a:lt1>
      <a:dk2>
        <a:srgbClr val="0041AD"/>
      </a:dk2>
      <a:lt2>
        <a:srgbClr val="41B2FF"/>
      </a:lt2>
      <a:accent1>
        <a:srgbClr val="FF9900"/>
      </a:accent1>
      <a:accent2>
        <a:srgbClr val="00FFFF"/>
      </a:accent2>
      <a:accent3>
        <a:srgbClr val="AAB0D3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Template 1 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_Template 1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ate 1 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 1 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E524559A1B968C49BC07D9E1AA4E616600D68D7919E81CCC428F7D9EE1570554A4" ma:contentTypeVersion="6" ma:contentTypeDescription="" ma:contentTypeScope="" ma:versionID="6a1752e4ee1436c57d78544334b7d81b">
  <xsd:schema xmlns:xsd="http://www.w3.org/2001/XMLSchema" xmlns:p="http://schemas.microsoft.com/office/2006/metadata/properties" xmlns:ns2="25beefa3-6df1-42c8-984e-35dbf263528a" targetNamespace="http://schemas.microsoft.com/office/2006/metadata/properties" ma:root="true" ma:fieldsID="d415dcd42e15bbb3a4157cf8a5cb51d8" ns2:_="">
    <xsd:import namespace="25beefa3-6df1-42c8-984e-35dbf263528a"/>
    <xsd:element name="properties">
      <xsd:complexType>
        <xsd:sequence>
          <xsd:element name="documentManagement">
            <xsd:complexType>
              <xsd:all>
                <xsd:element ref="ns2:Event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5beefa3-6df1-42c8-984e-35dbf263528a" elementFormDefault="qualified">
    <xsd:import namespace="http://schemas.microsoft.com/office/2006/documentManagement/types"/>
    <xsd:element name="Event_x0020_Date" ma:index="8" nillable="true" ma:displayName="Event Date" ma:format="DateOnly" ma:internalName="Event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spe:Receivers xmlns:spe="http://schemas.microsoft.com/sharepoint/events">
  <Receiver>
    <Name>QAA Hold Item Deleting</Name>
    <Type>3</Type>
    <SequenceNumber>1000</SequenceNumber>
    <Assembly>BlueSource.QAA.LegalHold, Version=1.0.0.0, Culture=neutral, PublicKeyToken=98e5a19c401bc91c</Assembly>
    <Class>BlueSource.QAA.LegalHold.StopOnHoldDeleteEvents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Event_x0020_Date xmlns="25beefa3-6df1-42c8-984e-35dbf263528a">2015-05-13T23:00:00+00:00</Event_x0020_Date>
  </documentManagement>
</p:properties>
</file>

<file path=customXml/itemProps1.xml><?xml version="1.0" encoding="utf-8"?>
<ds:datastoreItem xmlns:ds="http://schemas.openxmlformats.org/officeDocument/2006/customXml" ds:itemID="{1D94EDFE-891B-4FE6-B0CB-B005033F06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eefa3-6df1-42c8-984e-35dbf263528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229C229-C319-49DF-8D7A-1F272E38B96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2FBEFEC-2497-4C71-A263-F3454A148B9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3AAEDC3-B4AB-49D2-8E5D-5AE85604F6CC}">
  <ds:schemaRefs>
    <ds:schemaRef ds:uri="http://purl.org/dc/elements/1.1/"/>
    <ds:schemaRef ds:uri="http://schemas.microsoft.com/office/2006/metadata/properties"/>
    <ds:schemaRef ds:uri="http://purl.org/dc/terms/"/>
    <ds:schemaRef ds:uri="25beefa3-6df1-42c8-984e-35dbf263528a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ambitious3</Template>
  <TotalTime>2603</TotalTime>
  <Words>583</Words>
  <Application>Microsoft Office PowerPoint</Application>
  <PresentationFormat>On-screen Show (4:3)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Arial</vt:lpstr>
      <vt:lpstr>Century Gothic</vt:lpstr>
      <vt:lpstr>Times New Roman</vt:lpstr>
      <vt:lpstr>Wingdings</vt:lpstr>
      <vt:lpstr>1_Template 1 screen</vt:lpstr>
      <vt:lpstr>2_Template 1 screen</vt:lpstr>
      <vt:lpstr>3_Template 1 screen</vt:lpstr>
      <vt:lpstr>4_Template 1 screen</vt:lpstr>
      <vt:lpstr>5_Template 1 screen</vt:lpstr>
      <vt:lpstr>6_Template 1 screen</vt:lpstr>
      <vt:lpstr>7_Template 1 screen</vt:lpstr>
      <vt:lpstr>8_Template 1 screen</vt:lpstr>
      <vt:lpstr>11_Template 1 screen</vt:lpstr>
      <vt:lpstr>9_Template 1 screen</vt:lpstr>
      <vt:lpstr>10_Template 1 screen</vt:lpstr>
      <vt:lpstr>12_Template 1 screen</vt:lpstr>
      <vt:lpstr>13_Template 1 screen</vt:lpstr>
      <vt:lpstr>14_Template 1 screen</vt:lpstr>
      <vt:lpstr>15_Template 1 screen</vt:lpstr>
      <vt:lpstr>QAA Scotland:  Focus on Assessment and Feedback Policy and Practice Summit</vt:lpstr>
      <vt:lpstr>Challenges of Institutional Implementation</vt:lpstr>
      <vt:lpstr>Key Challenges</vt:lpstr>
      <vt:lpstr>Developing the Policies</vt:lpstr>
      <vt:lpstr>Articulating the Policies</vt:lpstr>
      <vt:lpstr>Communicating the Policies</vt:lpstr>
      <vt:lpstr>Monitoring Implementation</vt:lpstr>
      <vt:lpstr>Supporting and Challenging</vt:lpstr>
      <vt:lpstr>Reviewing</vt:lpstr>
      <vt:lpstr>Heriot-Watt Experience </vt:lpstr>
      <vt:lpstr>Developing the policies</vt:lpstr>
      <vt:lpstr>Articulating the policies</vt:lpstr>
      <vt:lpstr>Communicating the policies</vt:lpstr>
      <vt:lpstr>Monitoring implementation</vt:lpstr>
      <vt:lpstr>Supporting and challenging</vt:lpstr>
      <vt:lpstr>Reviewing</vt:lpstr>
      <vt:lpstr>PowerPoint Presentation</vt:lpstr>
    </vt:vector>
  </TitlesOfParts>
  <Company>Heriot-Watt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on Assessment and Feedback Policy and Practice Summit</dc:title>
  <dc:creator>Heriot-Watt University</dc:creator>
  <cp:lastModifiedBy>Oonagh Holland</cp:lastModifiedBy>
  <cp:revision>157</cp:revision>
  <cp:lastPrinted>2013-09-24T07:51:25Z</cp:lastPrinted>
  <dcterms:created xsi:type="dcterms:W3CDTF">2012-03-05T14:31:25Z</dcterms:created>
  <dcterms:modified xsi:type="dcterms:W3CDTF">2018-04-23T10:10:56Z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0x010100E524559A1B968C49BC07D9E1AA4E616600D68D7919E81CCC428F7D9EE1570554A4</vt:lpwstr>
  </property>
</Properties>
</file>