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67" r:id="rId5"/>
    <p:sldId id="258" r:id="rId6"/>
    <p:sldId id="260" r:id="rId7"/>
    <p:sldId id="261" r:id="rId8"/>
    <p:sldId id="262" r:id="rId9"/>
    <p:sldId id="263" r:id="rId10"/>
    <p:sldId id="265" r:id="rId11"/>
    <p:sldId id="268" r:id="rId12"/>
    <p:sldId id="269" r:id="rId13"/>
    <p:sldId id="270" r:id="rId14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96753"/>
            <a:ext cx="7315200" cy="1944216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284984"/>
            <a:ext cx="7315200" cy="79208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C9CB-E68D-48F8-8D3E-FB7964840436}" type="datetimeFigureOut">
              <a:rPr lang="en-GB" smtClean="0"/>
              <a:pPr/>
              <a:t>23/04/2018</a:t>
            </a:fld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Borders College, Galashiels, TD1 3HE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C9CB-E68D-48F8-8D3E-FB7964840436}" type="datetimeFigureOut">
              <a:rPr lang="en-GB" smtClean="0"/>
              <a:pPr/>
              <a:t>23/04/2018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C9CB-E68D-48F8-8D3E-FB7964840436}" type="datetimeFigureOut">
              <a:rPr lang="en-GB" smtClean="0"/>
              <a:pPr/>
              <a:t>23/04/2018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96753"/>
            <a:ext cx="7315200" cy="100811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48881"/>
            <a:ext cx="7315200" cy="3960480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spcBef>
                <a:spcPts val="600"/>
              </a:spcBef>
              <a:spcAft>
                <a:spcPts val="600"/>
              </a:spcAft>
              <a:defRPr/>
            </a:lvl2pPr>
            <a:lvl3pPr>
              <a:spcBef>
                <a:spcPts val="600"/>
              </a:spcBef>
              <a:spcAft>
                <a:spcPts val="600"/>
              </a:spcAft>
              <a:defRPr/>
            </a:lvl3pPr>
            <a:lvl4pPr>
              <a:spcBef>
                <a:spcPts val="600"/>
              </a:spcBef>
              <a:spcAft>
                <a:spcPts val="600"/>
              </a:spcAft>
              <a:defRPr/>
            </a:lvl4pPr>
            <a:lvl5pPr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C9CB-E68D-48F8-8D3E-FB7964840436}" type="datetimeFigureOut">
              <a:rPr lang="en-GB" smtClean="0"/>
              <a:pPr/>
              <a:t>23/04/2018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C9CB-E68D-48F8-8D3E-FB7964840436}" type="datetimeFigureOut">
              <a:rPr lang="en-GB" smtClean="0"/>
              <a:pPr/>
              <a:t>23/04/2018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C9CB-E68D-48F8-8D3E-FB7964840436}" type="datetimeFigureOut">
              <a:rPr lang="en-GB" smtClean="0"/>
              <a:pPr/>
              <a:t>23/04/2018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C9CB-E68D-48F8-8D3E-FB7964840436}" type="datetimeFigureOut">
              <a:rPr lang="en-GB" smtClean="0"/>
              <a:pPr/>
              <a:t>23/04/2018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C9CB-E68D-48F8-8D3E-FB7964840436}" type="datetimeFigureOut">
              <a:rPr lang="en-GB" smtClean="0"/>
              <a:pPr/>
              <a:t>23/04/2018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C9CB-E68D-48F8-8D3E-FB7964840436}" type="datetimeFigureOut">
              <a:rPr lang="en-GB" smtClean="0"/>
              <a:pPr/>
              <a:t>23/04/2018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C9CB-E68D-48F8-8D3E-FB7964840436}" type="datetimeFigureOut">
              <a:rPr lang="en-GB" smtClean="0"/>
              <a:pPr/>
              <a:t>23/04/2018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C9CB-E68D-48F8-8D3E-FB7964840436}" type="datetimeFigureOut">
              <a:rPr lang="en-GB" smtClean="0"/>
              <a:pPr/>
              <a:t>23/04/2018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918C9CB-E68D-48F8-8D3E-FB7964840436}" type="datetimeFigureOut">
              <a:rPr lang="en-GB" smtClean="0"/>
              <a:pPr/>
              <a:t>23/04/2018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3701F00-DF26-476D-A013-E2071189675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CIT </a:t>
            </a:r>
            <a:r>
              <a:rPr lang="en-GB" dirty="0" err="1" smtClean="0"/>
              <a:t>eA</a:t>
            </a:r>
            <a:r>
              <a:rPr lang="en-GB" dirty="0" smtClean="0"/>
              <a:t>-project</a:t>
            </a:r>
            <a:br>
              <a:rPr lang="en-GB" dirty="0" smtClean="0"/>
            </a:br>
            <a:r>
              <a:rPr lang="en-GB" sz="3600" dirty="0" smtClean="0"/>
              <a:t>(</a:t>
            </a:r>
            <a:r>
              <a:rPr lang="en-GB" sz="3600" dirty="0" smtClean="0">
                <a:effectLst/>
              </a:rPr>
              <a:t>Creating </a:t>
            </a:r>
            <a:r>
              <a:rPr lang="en-GB" sz="3600" dirty="0">
                <a:effectLst/>
              </a:rPr>
              <a:t>Innovative </a:t>
            </a:r>
            <a:r>
              <a:rPr lang="en-GB" sz="3600" dirty="0" smtClean="0">
                <a:effectLst/>
              </a:rPr>
              <a:t>Technology enhanced </a:t>
            </a:r>
            <a:r>
              <a:rPr lang="en-GB" sz="3600" dirty="0">
                <a:effectLst/>
              </a:rPr>
              <a:t>Assessment </a:t>
            </a:r>
            <a:r>
              <a:rPr lang="en-GB" sz="3600" dirty="0" smtClean="0">
                <a:effectLst/>
              </a:rPr>
              <a:t>Project)</a:t>
            </a:r>
            <a:br>
              <a:rPr lang="en-GB" sz="3600" dirty="0" smtClean="0">
                <a:effectLst/>
              </a:rPr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708921"/>
            <a:ext cx="7324328" cy="1224136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Russell Taylor</a:t>
            </a:r>
          </a:p>
          <a:p>
            <a:r>
              <a:rPr lang="en-GB" sz="1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Computing &amp; Interactive Media Lecturer / </a:t>
            </a:r>
          </a:p>
          <a:p>
            <a:r>
              <a:rPr lang="en-GB" sz="18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Technology Enhanced Learning Specialist</a:t>
            </a:r>
          </a:p>
          <a:p>
            <a:r>
              <a:rPr lang="en-GB" sz="1800" b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Borders College</a:t>
            </a:r>
            <a:endParaRPr lang="en-GB" sz="18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94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816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25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259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 &amp;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Culture change for lecturers as great as it is for students</a:t>
            </a:r>
          </a:p>
          <a:p>
            <a:r>
              <a:rPr lang="en-GB" dirty="0" smtClean="0"/>
              <a:t>Some e-assessment may be more time consuming to mark than paper-based methods</a:t>
            </a:r>
          </a:p>
          <a:p>
            <a:r>
              <a:rPr lang="en-GB" dirty="0" smtClean="0"/>
              <a:t>Lack of learning analytics (tracking tools particularly)</a:t>
            </a:r>
          </a:p>
          <a:p>
            <a:pPr lvl="1"/>
            <a:r>
              <a:rPr lang="en-GB" dirty="0" smtClean="0"/>
              <a:t>Profound in </a:t>
            </a:r>
            <a:r>
              <a:rPr lang="en-GB" dirty="0" err="1" smtClean="0"/>
              <a:t>Mahara</a:t>
            </a:r>
            <a:endParaRPr lang="en-GB" dirty="0" smtClean="0"/>
          </a:p>
          <a:p>
            <a:pPr lvl="1"/>
            <a:r>
              <a:rPr lang="en-GB" dirty="0" smtClean="0"/>
              <a:t>Less so in Moodle</a:t>
            </a:r>
          </a:p>
          <a:p>
            <a:r>
              <a:rPr lang="en-GB" dirty="0" smtClean="0"/>
              <a:t>Students like a variety of assessment methods – including paper!</a:t>
            </a:r>
          </a:p>
          <a:p>
            <a:pPr lvl="1"/>
            <a:r>
              <a:rPr lang="en-GB" dirty="0" smtClean="0"/>
              <a:t>Separation of technology for ‘fun’ versus ‘work’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74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Developments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Feed into the CIT </a:t>
            </a:r>
            <a:r>
              <a:rPr lang="en-GB" dirty="0" err="1" smtClean="0"/>
              <a:t>eA</a:t>
            </a:r>
            <a:r>
              <a:rPr lang="en-GB" dirty="0" smtClean="0"/>
              <a:t>-project until June 2015</a:t>
            </a:r>
          </a:p>
          <a:p>
            <a:r>
              <a:rPr lang="en-GB" dirty="0" smtClean="0"/>
              <a:t>Working with SQA on new e-assessment programme over  2015/16</a:t>
            </a:r>
          </a:p>
          <a:p>
            <a:r>
              <a:rPr lang="en-GB" dirty="0" smtClean="0"/>
              <a:t>Evaluate local development of </a:t>
            </a:r>
            <a:r>
              <a:rPr lang="en-GB" dirty="0" err="1" smtClean="0"/>
              <a:t>Mahara</a:t>
            </a:r>
            <a:r>
              <a:rPr lang="en-GB" dirty="0" smtClean="0"/>
              <a:t> </a:t>
            </a:r>
          </a:p>
          <a:p>
            <a:pPr lvl="1"/>
            <a:r>
              <a:rPr lang="en-GB" dirty="0"/>
              <a:t>o</a:t>
            </a:r>
            <a:r>
              <a:rPr lang="en-GB" dirty="0" smtClean="0"/>
              <a:t>r join consortium led by City of Glasgow College</a:t>
            </a:r>
          </a:p>
          <a:p>
            <a:pPr lvl="1"/>
            <a:r>
              <a:rPr lang="en-GB" dirty="0" smtClean="0"/>
              <a:t>Continue to feed into FE’s </a:t>
            </a:r>
            <a:r>
              <a:rPr lang="en-GB" dirty="0" err="1" smtClean="0"/>
              <a:t>Machara</a:t>
            </a:r>
            <a:r>
              <a:rPr lang="en-GB" dirty="0" smtClean="0"/>
              <a:t> Group</a:t>
            </a:r>
          </a:p>
          <a:p>
            <a:r>
              <a:rPr lang="en-GB" dirty="0" smtClean="0"/>
              <a:t>Feed into Moodle developments through FE’s Moodle User Group</a:t>
            </a:r>
          </a:p>
          <a:p>
            <a:r>
              <a:rPr lang="en-GB" dirty="0" smtClean="0"/>
              <a:t>Continue to roll-our e-assessment where appropriate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Jisc</a:t>
            </a:r>
            <a:r>
              <a:rPr lang="en-US" dirty="0" smtClean="0"/>
              <a:t>-funded CIT </a:t>
            </a:r>
            <a:r>
              <a:rPr lang="en-US" dirty="0" err="1" smtClean="0"/>
              <a:t>eA</a:t>
            </a:r>
            <a:r>
              <a:rPr lang="en-US" dirty="0" smtClean="0"/>
              <a:t>-project led by City </a:t>
            </a:r>
            <a:r>
              <a:rPr lang="en-US" dirty="0"/>
              <a:t>of Glasgow </a:t>
            </a:r>
            <a:r>
              <a:rPr lang="en-US" dirty="0" smtClean="0"/>
              <a:t>College</a:t>
            </a:r>
          </a:p>
          <a:p>
            <a:pPr lvl="1"/>
            <a:r>
              <a:rPr lang="en-US" dirty="0" smtClean="0"/>
              <a:t>part </a:t>
            </a:r>
            <a:r>
              <a:rPr lang="en-US" dirty="0"/>
              <a:t>of the Colleges’ e-Assessment Group (CEAG</a:t>
            </a:r>
            <a:r>
              <a:rPr lang="en-US" dirty="0" smtClean="0"/>
              <a:t>),</a:t>
            </a:r>
          </a:p>
          <a:p>
            <a:pPr lvl="1"/>
            <a:r>
              <a:rPr lang="en-US" dirty="0" smtClean="0"/>
              <a:t>CEAG includes </a:t>
            </a:r>
            <a:r>
              <a:rPr lang="en-US" dirty="0"/>
              <a:t>the Scottish Qualifications Authority (SQA), </a:t>
            </a:r>
            <a:r>
              <a:rPr lang="en-US" dirty="0" smtClean="0"/>
              <a:t>the </a:t>
            </a:r>
            <a:r>
              <a:rPr lang="en-US" dirty="0"/>
              <a:t>College Development </a:t>
            </a:r>
            <a:r>
              <a:rPr lang="en-US" dirty="0" smtClean="0"/>
              <a:t>Network, Education </a:t>
            </a:r>
            <a:r>
              <a:rPr lang="en-US" dirty="0"/>
              <a:t>Scotland, </a:t>
            </a:r>
            <a:r>
              <a:rPr lang="en-US" dirty="0" smtClean="0"/>
              <a:t>the </a:t>
            </a:r>
            <a:r>
              <a:rPr lang="en-US" dirty="0"/>
              <a:t>Student Participation in Quality Scotland (</a:t>
            </a:r>
            <a:r>
              <a:rPr lang="en-US" dirty="0" err="1"/>
              <a:t>sparqs</a:t>
            </a:r>
            <a:r>
              <a:rPr lang="en-US" dirty="0"/>
              <a:t>), and </a:t>
            </a:r>
            <a:r>
              <a:rPr lang="en-US" dirty="0" err="1" smtClean="0"/>
              <a:t>Jisc</a:t>
            </a:r>
            <a:r>
              <a:rPr lang="en-US" dirty="0" smtClean="0"/>
              <a:t> RSC Scotland (as was)</a:t>
            </a:r>
          </a:p>
          <a:p>
            <a:r>
              <a:rPr lang="en-GB" dirty="0" smtClean="0"/>
              <a:t>Borders College, as part of CEAG was asked to collaborate, having completed an earlier </a:t>
            </a:r>
            <a:r>
              <a:rPr lang="en-GB" dirty="0" err="1" smtClean="0"/>
              <a:t>Jisc</a:t>
            </a:r>
            <a:r>
              <a:rPr lang="en-GB" dirty="0" smtClean="0"/>
              <a:t>-funded e-learning project</a:t>
            </a:r>
          </a:p>
          <a:p>
            <a:pPr lvl="1"/>
            <a:r>
              <a:rPr lang="en-GB" dirty="0" smtClean="0"/>
              <a:t>Borders Online Transformation project (BOLT) – completed  December 2014</a:t>
            </a:r>
          </a:p>
          <a:p>
            <a:r>
              <a:rPr lang="en-GB" dirty="0" smtClean="0"/>
              <a:t>This new project </a:t>
            </a:r>
            <a:r>
              <a:rPr lang="en-GB" dirty="0"/>
              <a:t>focusses on </a:t>
            </a:r>
            <a:r>
              <a:rPr lang="en-GB" dirty="0" smtClean="0"/>
              <a:t>the new Higher </a:t>
            </a:r>
            <a:r>
              <a:rPr lang="en-GB" dirty="0"/>
              <a:t>National Diploma for </a:t>
            </a:r>
            <a:r>
              <a:rPr lang="en-GB" dirty="0" smtClean="0"/>
              <a:t>Business </a:t>
            </a:r>
          </a:p>
          <a:p>
            <a:r>
              <a:rPr lang="en-GB" dirty="0" smtClean="0"/>
              <a:t>Project duration: September </a:t>
            </a:r>
            <a:r>
              <a:rPr lang="en-GB" dirty="0"/>
              <a:t>2014 to June </a:t>
            </a:r>
            <a:r>
              <a:rPr lang="en-GB" dirty="0" smtClean="0"/>
              <a:t>2015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49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&amp; Objectives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Identify barriers to adoption</a:t>
            </a:r>
          </a:p>
          <a:p>
            <a:r>
              <a:rPr lang="en-US" sz="1800" dirty="0" smtClean="0"/>
              <a:t>Create a series of processes to improve uptake of existing e-assessment options</a:t>
            </a:r>
          </a:p>
          <a:p>
            <a:r>
              <a:rPr lang="en-US" sz="1800" dirty="0" smtClean="0"/>
              <a:t>Drive future development of new e-assessment options</a:t>
            </a:r>
          </a:p>
          <a:p>
            <a:r>
              <a:rPr lang="en-US" sz="1800" dirty="0"/>
              <a:t>Create a replicable, scalable, sustainable, framework for e-assessment implementation in </a:t>
            </a:r>
            <a:r>
              <a:rPr lang="en-US" sz="1800" dirty="0" smtClean="0"/>
              <a:t>further education (which may be applicable in other sub-sectors)</a:t>
            </a:r>
            <a:endParaRPr lang="en-US" sz="1800" dirty="0"/>
          </a:p>
          <a:p>
            <a:pPr lvl="1"/>
            <a:r>
              <a:rPr lang="en-US" sz="1600" dirty="0" smtClean="0"/>
              <a:t>This </a:t>
            </a:r>
            <a:r>
              <a:rPr lang="en-US" sz="1600" dirty="0"/>
              <a:t>framework will support institutions to identify and overcome barriers now and in the future.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79948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 &amp; Objectives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A toolkit </a:t>
            </a:r>
            <a:r>
              <a:rPr lang="en-US" dirty="0"/>
              <a:t>of </a:t>
            </a:r>
            <a:r>
              <a:rPr lang="en-US" dirty="0" smtClean="0"/>
              <a:t>resources</a:t>
            </a:r>
          </a:p>
          <a:p>
            <a:pPr lvl="1"/>
            <a:r>
              <a:rPr lang="en-US" sz="1600" dirty="0" smtClean="0"/>
              <a:t>which </a:t>
            </a:r>
            <a:r>
              <a:rPr lang="en-US" sz="1600" dirty="0"/>
              <a:t>will encourage the use of technology in the assessment process. </a:t>
            </a:r>
            <a:endParaRPr lang="en-US" sz="1600" dirty="0" smtClean="0"/>
          </a:p>
          <a:p>
            <a:r>
              <a:rPr lang="en-US" dirty="0" smtClean="0"/>
              <a:t>Enhancing the learning </a:t>
            </a:r>
            <a:r>
              <a:rPr lang="en-US" dirty="0"/>
              <a:t>and assessment </a:t>
            </a:r>
            <a:r>
              <a:rPr lang="en-US" dirty="0" smtClean="0"/>
              <a:t>experience</a:t>
            </a:r>
          </a:p>
          <a:p>
            <a:r>
              <a:rPr lang="en-US" dirty="0" smtClean="0"/>
              <a:t>Improve </a:t>
            </a:r>
            <a:r>
              <a:rPr lang="en-US" dirty="0"/>
              <a:t>learner </a:t>
            </a:r>
            <a:r>
              <a:rPr lang="en-US" dirty="0" smtClean="0"/>
              <a:t>engagement</a:t>
            </a:r>
          </a:p>
          <a:p>
            <a:r>
              <a:rPr lang="en-US" dirty="0" smtClean="0"/>
              <a:t>Promote </a:t>
            </a:r>
            <a:r>
              <a:rPr lang="en-US" dirty="0"/>
              <a:t>greater efficiency through flexible and authentic </a:t>
            </a:r>
            <a:r>
              <a:rPr lang="en-US" dirty="0" smtClean="0"/>
              <a:t>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65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History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BOLT project was an 18-month long project to embed e-learning methods into an FE college</a:t>
            </a:r>
          </a:p>
          <a:p>
            <a:pPr lvl="1"/>
            <a:r>
              <a:rPr lang="en-GB" dirty="0" smtClean="0"/>
              <a:t>led to the establishment of a permanent multi-disciplinary e-Learning Team (now Technology Enhanced Learning Unit - TELU) comprising Learning Technologists, Lecturers, Web Designers and a Software Developer</a:t>
            </a:r>
          </a:p>
          <a:p>
            <a:r>
              <a:rPr lang="en-GB" dirty="0" smtClean="0"/>
              <a:t>The BOLT project’s aim was to implement a major shift in learning culture towards innovative digital methods</a:t>
            </a:r>
          </a:p>
          <a:p>
            <a:pPr lvl="1"/>
            <a:r>
              <a:rPr lang="en-GB" dirty="0" smtClean="0"/>
              <a:t>Built on an earlier ‘Blended Learning’ project</a:t>
            </a:r>
          </a:p>
          <a:p>
            <a:r>
              <a:rPr lang="en-GB" dirty="0" smtClean="0"/>
              <a:t>The TELU support lecturing staff in the delivery of new e-learning and e-assessment activities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50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Systems at Borders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Moodle VLE system has been in place since 2003 and v2.7 is currently used to deliver course content for the vast majority of courses</a:t>
            </a:r>
          </a:p>
          <a:p>
            <a:pPr lvl="1"/>
            <a:r>
              <a:rPr lang="en-GB" dirty="0" smtClean="0"/>
              <a:t>This use is variable (but becoming less so) and not all lecturing staff use the more advanced functions regularly</a:t>
            </a:r>
          </a:p>
          <a:p>
            <a:r>
              <a:rPr lang="en-GB" dirty="0" smtClean="0"/>
              <a:t>The </a:t>
            </a:r>
            <a:r>
              <a:rPr lang="en-GB" dirty="0" err="1" smtClean="0"/>
              <a:t>Mahara</a:t>
            </a:r>
            <a:r>
              <a:rPr lang="en-GB" dirty="0" smtClean="0"/>
              <a:t> e-Portfolio system is also used extensively and the expertise in this system has grown rapidly amongst both lecturing staff and students</a:t>
            </a:r>
          </a:p>
          <a:p>
            <a:r>
              <a:rPr lang="en-GB" dirty="0" smtClean="0"/>
              <a:t>Moodle-linked ‘</a:t>
            </a:r>
            <a:r>
              <a:rPr lang="en-GB" dirty="0" err="1" smtClean="0"/>
              <a:t>Turnitin</a:t>
            </a:r>
            <a:r>
              <a:rPr lang="en-GB" dirty="0" smtClean="0"/>
              <a:t>’ assessments had been used in the past for essay-based work but college policy recently changed to mandate its use for all summative written work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984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Borders College’s Contribution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HND Business – recently introduced</a:t>
            </a:r>
          </a:p>
          <a:p>
            <a:pPr lvl="1"/>
            <a:r>
              <a:rPr lang="en-GB" dirty="0" smtClean="0"/>
              <a:t>Replaces the BC delivered / Heriot Watt accredited, BSc Business programme</a:t>
            </a:r>
          </a:p>
          <a:p>
            <a:r>
              <a:rPr lang="en-GB" dirty="0" smtClean="0"/>
              <a:t>Provides direct articulation into 3</a:t>
            </a:r>
            <a:r>
              <a:rPr lang="en-GB" baseline="30000" dirty="0" smtClean="0"/>
              <a:t>rd</a:t>
            </a:r>
            <a:r>
              <a:rPr lang="en-GB" dirty="0" smtClean="0"/>
              <a:t> year H/W Business degree at Edinburgh’s </a:t>
            </a:r>
            <a:r>
              <a:rPr lang="en-GB" dirty="0" err="1" smtClean="0"/>
              <a:t>Riccarton</a:t>
            </a:r>
            <a:r>
              <a:rPr lang="en-GB" dirty="0" smtClean="0"/>
              <a:t> Campus (2+2 model)</a:t>
            </a:r>
          </a:p>
          <a:p>
            <a:r>
              <a:rPr lang="en-GB" dirty="0" smtClean="0"/>
              <a:t>4 HND Units selected for Borders components:</a:t>
            </a:r>
          </a:p>
          <a:p>
            <a:pPr lvl="1"/>
            <a:r>
              <a:rPr lang="en-GB" dirty="0" smtClean="0"/>
              <a:t>Human Resource Management Practice</a:t>
            </a:r>
          </a:p>
          <a:p>
            <a:pPr lvl="1"/>
            <a:r>
              <a:rPr lang="en-GB" dirty="0" smtClean="0"/>
              <a:t>Developing Entrepreneurial Skills</a:t>
            </a:r>
          </a:p>
          <a:p>
            <a:pPr lvl="1"/>
            <a:r>
              <a:rPr lang="en-GB" dirty="0" smtClean="0"/>
              <a:t>Combined Unit – Behavioural Skills for Business &amp; Business Culture and Strategy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41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Assessment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Previously….</a:t>
            </a:r>
          </a:p>
          <a:p>
            <a:pPr lvl="1"/>
            <a:r>
              <a:rPr lang="en-GB" sz="2400" dirty="0" smtClean="0"/>
              <a:t>Paper-based document production</a:t>
            </a:r>
          </a:p>
          <a:p>
            <a:pPr lvl="1"/>
            <a:r>
              <a:rPr lang="en-GB" sz="2400" dirty="0" smtClean="0"/>
              <a:t>Laborious</a:t>
            </a:r>
          </a:p>
          <a:p>
            <a:pPr lvl="1"/>
            <a:r>
              <a:rPr lang="en-GB" sz="2400" dirty="0" smtClean="0"/>
              <a:t>Error-prone evaluation</a:t>
            </a:r>
          </a:p>
          <a:p>
            <a:pPr lvl="1"/>
            <a:r>
              <a:rPr lang="en-GB" sz="2400" dirty="0" smtClean="0"/>
              <a:t>Error-prone document management (version control)</a:t>
            </a:r>
            <a:endParaRPr lang="en-GB" sz="2400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95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E-Assessment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A </a:t>
            </a:r>
            <a:r>
              <a:rPr lang="en-GB" sz="2800" dirty="0"/>
              <a:t>variety of methods used </a:t>
            </a:r>
            <a:r>
              <a:rPr lang="en-GB" sz="2800" dirty="0" smtClean="0"/>
              <a:t>including:</a:t>
            </a:r>
          </a:p>
          <a:p>
            <a:pPr lvl="1"/>
            <a:r>
              <a:rPr lang="en-GB" sz="2400" dirty="0" smtClean="0"/>
              <a:t>Online tests using Moodle quizzes – multiple choice and extended response questions</a:t>
            </a:r>
          </a:p>
          <a:p>
            <a:pPr lvl="1"/>
            <a:r>
              <a:rPr lang="en-GB" sz="2400" dirty="0" err="1" smtClean="0"/>
              <a:t>Turnitin</a:t>
            </a:r>
            <a:r>
              <a:rPr lang="en-GB" sz="2400" dirty="0" smtClean="0"/>
              <a:t> for all discrete written work using Originality Reporting and Gradebook functions</a:t>
            </a:r>
          </a:p>
          <a:p>
            <a:pPr lvl="1"/>
            <a:r>
              <a:rPr lang="en-GB" sz="2400" dirty="0" err="1" smtClean="0"/>
              <a:t>Mahara</a:t>
            </a:r>
            <a:r>
              <a:rPr lang="en-GB" sz="2400" dirty="0" smtClean="0"/>
              <a:t> for multiple-document portfolio elements, such as:</a:t>
            </a:r>
          </a:p>
          <a:p>
            <a:pPr lvl="2"/>
            <a:r>
              <a:rPr lang="en-GB" sz="2000" dirty="0" smtClean="0"/>
              <a:t>HRMP: Staff Handbook</a:t>
            </a:r>
          </a:p>
          <a:p>
            <a:pPr lvl="2"/>
            <a:r>
              <a:rPr lang="en-GB" sz="2000" dirty="0" smtClean="0"/>
              <a:t>Developing Entrepreneurial Skills: New Business Start-up Portfolio e.g. Business Plan, Marketing Analysis, Recruitment Strategy, etc.</a:t>
            </a:r>
          </a:p>
          <a:p>
            <a:pPr lvl="1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69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ARTICULATE_PROJECT_OPEN" val="0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IT eA-project (Creating Innovative Technology enhanced Assessment Project) 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Background&amp;quot;&quot;/&gt;&lt;property id=&quot;20307&quot; value=&quot;257&quot;/&gt;&lt;/object&gt;&lt;object type=&quot;3&quot; unique_id=&quot;10006&quot;&gt;&lt;property id=&quot;20148&quot; value=&quot;5&quot;/&gt;&lt;property id=&quot;20300&quot; value=&quot;Slide 3 - &amp;quot;Aims &amp;amp; Objectives&amp;quot;&quot;/&gt;&lt;property id=&quot;20307&quot; value=&quot;266&quot;/&gt;&lt;/object&gt;&lt;object type=&quot;3&quot; unique_id=&quot;10007&quot;&gt;&lt;property id=&quot;20148&quot; value=&quot;5&quot;/&gt;&lt;property id=&quot;20300&quot; value=&quot;Slide 5 - &amp;quot;History&amp;quot;&quot;/&gt;&lt;property id=&quot;20307&quot; value=&quot;258&quot;/&gt;&lt;/object&gt;&lt;object type=&quot;3&quot; unique_id=&quot;10008&quot;&gt;&lt;property id=&quot;20148&quot; value=&quot;5&quot;/&gt;&lt;property id=&quot;20300&quot; value=&quot;Slide 6 - &amp;quot;Learning Systems at Borders&amp;quot;&quot;/&gt;&lt;property id=&quot;20307&quot; value=&quot;260&quot;/&gt;&lt;/object&gt;&lt;object type=&quot;3&quot; unique_id=&quot;10009&quot;&gt;&lt;property id=&quot;20148&quot; value=&quot;5&quot;/&gt;&lt;property id=&quot;20300&quot; value=&quot;Slide 7 - &amp;quot;Borders College’s Contribution&amp;quot;&quot;/&gt;&lt;property id=&quot;20307&quot; value=&quot;261&quot;/&gt;&lt;/object&gt;&lt;object type=&quot;3&quot; unique_id=&quot;10010&quot;&gt;&lt;property id=&quot;20148&quot; value=&quot;5&quot;/&gt;&lt;property id=&quot;20300&quot; value=&quot;Slide 8 - &amp;quot;Assessment Method&amp;quot;&quot;/&gt;&lt;property id=&quot;20307&quot; value=&quot;262&quot;/&gt;&lt;/object&gt;&lt;object type=&quot;3&quot; unique_id=&quot;10011&quot;&gt;&lt;property id=&quot;20148&quot; value=&quot;5&quot;/&gt;&lt;property id=&quot;20300&quot; value=&quot;Slide 9 - &amp;quot;E-Assessment&amp;quot;&quot;/&gt;&lt;property id=&quot;20307&quot; value=&quot;263&quot;/&gt;&lt;/object&gt;&lt;object type=&quot;3&quot; unique_id=&quot;10012&quot;&gt;&lt;property id=&quot;20148&quot; value=&quot;5&quot;/&gt;&lt;property id=&quot;20300&quot; value=&quot;Slide 10&quot;/&gt;&lt;property id=&quot;20307&quot; value=&quot;265&quot;/&gt;&lt;/object&gt;&lt;object type=&quot;3&quot; unique_id=&quot;10079&quot;&gt;&lt;property id=&quot;20148&quot; value=&quot;5&quot;/&gt;&lt;property id=&quot;20300&quot; value=&quot;Slide 4 - &amp;quot;Aims &amp;amp; Objectives&amp;quot;&quot;/&gt;&lt;property id=&quot;20307&quot; value=&quot;267&quot;/&gt;&lt;/object&gt;&lt;object type=&quot;3&quot; unique_id=&quot;10080&quot;&gt;&lt;property id=&quot;20148&quot; value=&quot;5&quot;/&gt;&lt;property id=&quot;20300&quot; value=&quot;Slide 11&quot;/&gt;&lt;property id=&quot;20307&quot; value=&quot;268&quot;/&gt;&lt;/object&gt;&lt;object type=&quot;3&quot; unique_id=&quot;10081&quot;&gt;&lt;property id=&quot;20148&quot; value=&quot;5&quot;/&gt;&lt;property id=&quot;20300&quot; value=&quot;Slide 12 - &amp;quot;Issues &amp;amp; Feedback&amp;quot;&quot;/&gt;&lt;property id=&quot;20307&quot; value=&quot;269&quot;/&gt;&lt;/object&gt;&lt;object type=&quot;3&quot; unique_id=&quot;10082&quot;&gt;&lt;property id=&quot;20148&quot; value=&quot;5&quot;/&gt;&lt;property id=&quot;20300&quot; value=&quot;Slide 13 - &amp;quot;Future Developments&amp;quot;&quot;/&gt;&lt;property id=&quot;20307&quot; value=&quot;27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531</TotalTime>
  <Words>677</Words>
  <Application>Microsoft Office PowerPoint</Application>
  <PresentationFormat>On-screen Show (4:3)</PresentationFormat>
  <Paragraphs>73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Wingdings</vt:lpstr>
      <vt:lpstr>Perspective</vt:lpstr>
      <vt:lpstr>CIT eA-project (Creating Innovative Technology enhanced Assessment Project) </vt:lpstr>
      <vt:lpstr>Background</vt:lpstr>
      <vt:lpstr>Aims &amp; Objectives</vt:lpstr>
      <vt:lpstr>Aims &amp; Objectives</vt:lpstr>
      <vt:lpstr>History</vt:lpstr>
      <vt:lpstr>Learning Systems at Borders</vt:lpstr>
      <vt:lpstr>Borders College’s Contribution</vt:lpstr>
      <vt:lpstr>Assessment Method</vt:lpstr>
      <vt:lpstr>E-Assessment</vt:lpstr>
      <vt:lpstr>PowerPoint Presentation</vt:lpstr>
      <vt:lpstr>PowerPoint Presentation</vt:lpstr>
      <vt:lpstr>Issues &amp; Feedback</vt:lpstr>
      <vt:lpstr>Future Developments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eA-project (Creating Innovative Technology enhanced Assessment Project)</dc:title>
  <dc:creator>Borders College Scotland</dc:creator>
  <cp:lastModifiedBy>Oonagh Holland</cp:lastModifiedBy>
  <cp:revision>22</cp:revision>
  <dcterms:created xsi:type="dcterms:W3CDTF">2015-03-12T10:26:33Z</dcterms:created>
  <dcterms:modified xsi:type="dcterms:W3CDTF">2018-04-23T10:04:52Z</dcterms:modified>
</cp:coreProperties>
</file>