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sldIdLst>
    <p:sldId id="261" r:id="rId6"/>
    <p:sldId id="256" r:id="rId7"/>
    <p:sldId id="257" r:id="rId8"/>
    <p:sldId id="258" r:id="rId9"/>
    <p:sldId id="259" r:id="rId10"/>
    <p:sldId id="263" r:id="rId11"/>
    <p:sldId id="266" r:id="rId12"/>
    <p:sldId id="264" r:id="rId13"/>
    <p:sldId id="267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51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9A4F-1BC7-954B-A6E3-27E5E0C4DF7B}" type="datetimeFigureOut">
              <a:rPr lang="en-US" smtClean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475D-E2ED-A44E-8449-A24976CBD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823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9A4F-1BC7-954B-A6E3-27E5E0C4DF7B}" type="datetimeFigureOut">
              <a:rPr lang="en-US" smtClean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475D-E2ED-A44E-8449-A24976CBD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65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9A4F-1BC7-954B-A6E3-27E5E0C4DF7B}" type="datetimeFigureOut">
              <a:rPr lang="en-US" smtClean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475D-E2ED-A44E-8449-A24976CBD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78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9A4F-1BC7-954B-A6E3-27E5E0C4DF7B}" type="datetimeFigureOut">
              <a:rPr lang="en-US" smtClean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475D-E2ED-A44E-8449-A24976CBD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411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9A4F-1BC7-954B-A6E3-27E5E0C4DF7B}" type="datetimeFigureOut">
              <a:rPr lang="en-US" smtClean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475D-E2ED-A44E-8449-A24976CBD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466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9A4F-1BC7-954B-A6E3-27E5E0C4DF7B}" type="datetimeFigureOut">
              <a:rPr lang="en-US" smtClean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475D-E2ED-A44E-8449-A24976CBD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916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9A4F-1BC7-954B-A6E3-27E5E0C4DF7B}" type="datetimeFigureOut">
              <a:rPr lang="en-US" smtClean="0"/>
              <a:t>4/24/2018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475D-E2ED-A44E-8449-A24976CBD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348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9A4F-1BC7-954B-A6E3-27E5E0C4DF7B}" type="datetimeFigureOut">
              <a:rPr lang="en-US" smtClean="0"/>
              <a:t>4/24/2018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475D-E2ED-A44E-8449-A24976CBD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0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9A4F-1BC7-954B-A6E3-27E5E0C4DF7B}" type="datetimeFigureOut">
              <a:rPr lang="en-US" smtClean="0"/>
              <a:t>4/24/2018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475D-E2ED-A44E-8449-A24976CBD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87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9A4F-1BC7-954B-A6E3-27E5E0C4DF7B}" type="datetimeFigureOut">
              <a:rPr lang="en-US" smtClean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475D-E2ED-A44E-8449-A24976CBD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73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9A4F-1BC7-954B-A6E3-27E5E0C4DF7B}" type="datetimeFigureOut">
              <a:rPr lang="en-US" smtClean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475D-E2ED-A44E-8449-A24976CBD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48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B9A4F-1BC7-954B-A6E3-27E5E0C4DF7B}" type="datetimeFigureOut">
              <a:rPr lang="en-US" smtClean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E475D-E2ED-A44E-8449-A24976CBD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57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2190" y="119018"/>
            <a:ext cx="2880000" cy="7955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915" y="1794643"/>
            <a:ext cx="7853876" cy="1470025"/>
          </a:xfrm>
        </p:spPr>
        <p:txBody>
          <a:bodyPr>
            <a:noAutofit/>
          </a:bodyPr>
          <a:lstStyle/>
          <a:p>
            <a:r>
              <a:rPr lang="en-US" sz="3600" dirty="0"/>
              <a:t>Development of </a:t>
            </a:r>
            <a:r>
              <a:rPr lang="en-US" sz="3600" dirty="0" smtClean="0"/>
              <a:t>New Teaching and Assessment Arrangements: Introduction of Compensation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9277" y="3769405"/>
            <a:ext cx="7708532" cy="1752600"/>
          </a:xfrm>
        </p:spPr>
        <p:txBody>
          <a:bodyPr/>
          <a:lstStyle/>
          <a:p>
            <a:r>
              <a:rPr lang="en-US" dirty="0" smtClean="0"/>
              <a:t>Dr. Tim Whalley, Dean for Student Affairs</a:t>
            </a:r>
          </a:p>
          <a:p>
            <a:r>
              <a:rPr lang="en-US" dirty="0" smtClean="0"/>
              <a:t>Donna Agnew, Senior Officer, Policy, Planning </a:t>
            </a:r>
            <a:r>
              <a:rPr lang="en-US" smtClean="0"/>
              <a:t>and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13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2190" y="119018"/>
            <a:ext cx="2880000" cy="7955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542"/>
            <a:ext cx="8229600" cy="685658"/>
          </a:xfrm>
        </p:spPr>
        <p:txBody>
          <a:bodyPr>
            <a:normAutofit fontScale="90000"/>
          </a:bodyPr>
          <a:lstStyle/>
          <a:p>
            <a:r>
              <a:rPr lang="en-US" i="1" u="sng" dirty="0" smtClean="0"/>
              <a:t>Discussions and consultation</a:t>
            </a:r>
            <a:endParaRPr lang="en-US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8705"/>
            <a:ext cx="8229600" cy="425745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consultations with School LTCs and open-access forums</a:t>
            </a:r>
          </a:p>
          <a:p>
            <a:pPr lvl="1"/>
            <a:r>
              <a:rPr lang="en-US" dirty="0" smtClean="0"/>
              <a:t>is there any area of the proposals with which you strongly disagree</a:t>
            </a:r>
          </a:p>
          <a:p>
            <a:pPr lvl="2">
              <a:buFont typeface="Wingdings" charset="2"/>
              <a:buChar char="Ø"/>
            </a:pPr>
            <a:r>
              <a:rPr lang="en-US" dirty="0" smtClean="0"/>
              <a:t>if so, outline your concerns and offer alternative approaches</a:t>
            </a:r>
          </a:p>
          <a:p>
            <a:pPr lvl="1"/>
            <a:r>
              <a:rPr lang="en-US" dirty="0" smtClean="0"/>
              <a:t>are there any special implications for your area, whether in resource terms or in relation to students</a:t>
            </a:r>
          </a:p>
          <a:p>
            <a:pPr lvl="2">
              <a:buFont typeface="Wingdings" charset="2"/>
              <a:buChar char="Ø"/>
            </a:pPr>
            <a:r>
              <a:rPr lang="en-US" dirty="0" smtClean="0"/>
              <a:t>professional degrees/accreditation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772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2190" y="119018"/>
            <a:ext cx="2880000" cy="79552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914542"/>
            <a:ext cx="8229600" cy="614679"/>
          </a:xfrm>
        </p:spPr>
        <p:txBody>
          <a:bodyPr>
            <a:normAutofit fontScale="90000"/>
          </a:bodyPr>
          <a:lstStyle/>
          <a:p>
            <a:r>
              <a:rPr lang="en-US" i="1" u="sng" dirty="0" smtClean="0"/>
              <a:t>Aims of the new structure</a:t>
            </a:r>
            <a:endParaRPr lang="en-US" i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804590"/>
            <a:ext cx="8229600" cy="4525963"/>
          </a:xfrm>
        </p:spPr>
        <p:txBody>
          <a:bodyPr/>
          <a:lstStyle/>
          <a:p>
            <a:r>
              <a:rPr lang="en-US" dirty="0" smtClean="0"/>
              <a:t>to provide an effective curricular, teaching and assessment structure that supports student learning, retention and achievement</a:t>
            </a:r>
          </a:p>
          <a:p>
            <a:r>
              <a:rPr lang="en-US" dirty="0" smtClean="0"/>
              <a:t>provide clear and streamlined structures</a:t>
            </a:r>
          </a:p>
          <a:p>
            <a:r>
              <a:rPr lang="en-US" dirty="0" smtClean="0"/>
              <a:t>promote academic collaboration and student mobility both nationally and internationally</a:t>
            </a:r>
          </a:p>
          <a:p>
            <a:r>
              <a:rPr lang="en-US" dirty="0" smtClean="0"/>
              <a:t>be compliant with SCQF, QAA and professional accreditation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54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2190" y="119018"/>
            <a:ext cx="2880000" cy="7955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542"/>
            <a:ext cx="8229600" cy="818177"/>
          </a:xfrm>
        </p:spPr>
        <p:txBody>
          <a:bodyPr>
            <a:normAutofit/>
          </a:bodyPr>
          <a:lstStyle/>
          <a:p>
            <a:r>
              <a:rPr lang="en-US" sz="4000" i="1" u="sng" dirty="0" smtClean="0"/>
              <a:t>Background and history</a:t>
            </a:r>
            <a:endParaRPr lang="en-US" sz="4000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87" y="1897904"/>
            <a:ext cx="9027214" cy="4655278"/>
          </a:xfrm>
        </p:spPr>
        <p:txBody>
          <a:bodyPr>
            <a:normAutofit/>
          </a:bodyPr>
          <a:lstStyle/>
          <a:p>
            <a:r>
              <a:rPr lang="en-GB" dirty="0" smtClean="0"/>
              <a:t>Stirling degrees have comprised 22 x 22 credit modules</a:t>
            </a:r>
          </a:p>
          <a:p>
            <a:r>
              <a:rPr lang="en-GB" dirty="0" smtClean="0"/>
              <a:t>Bachelor or General degrees were 352 credits, honours degrees 484 credits</a:t>
            </a:r>
          </a:p>
          <a:p>
            <a:r>
              <a:rPr lang="en-GB" dirty="0" smtClean="0"/>
              <a:t>“spare slots” in semesters 3 and 8 allowed “catch up” or change in direction, critical to retention and progression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0932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2190" y="119018"/>
            <a:ext cx="2880000" cy="7955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9943"/>
            <a:ext cx="8229600" cy="627767"/>
          </a:xfrm>
        </p:spPr>
        <p:txBody>
          <a:bodyPr>
            <a:normAutofit fontScale="90000"/>
          </a:bodyPr>
          <a:lstStyle/>
          <a:p>
            <a:r>
              <a:rPr lang="en-US" i="1" u="sng" dirty="0" smtClean="0"/>
              <a:t>Key reasons for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4908"/>
            <a:ext cx="8229600" cy="4301256"/>
          </a:xfrm>
        </p:spPr>
        <p:txBody>
          <a:bodyPr>
            <a:normAutofit/>
          </a:bodyPr>
          <a:lstStyle/>
          <a:p>
            <a:r>
              <a:rPr lang="en-GB" dirty="0" smtClean="0"/>
              <a:t>352 credit Bachelor or General degrees considered “credit-light” by some partner institutions</a:t>
            </a:r>
          </a:p>
          <a:p>
            <a:r>
              <a:rPr lang="en-GB" dirty="0" smtClean="0"/>
              <a:t>the 132-110-132-110 credit pattern created complexity and confusion in KIS </a:t>
            </a:r>
          </a:p>
          <a:p>
            <a:r>
              <a:rPr lang="en-GB" dirty="0" smtClean="0"/>
              <a:t>year 3 grades contributed more to a student’s honours classification than year 4 (132 vs. 110)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32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2190" y="119018"/>
            <a:ext cx="2880000" cy="7955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3741"/>
            <a:ext cx="8229600" cy="856143"/>
          </a:xfrm>
        </p:spPr>
        <p:txBody>
          <a:bodyPr>
            <a:normAutofit fontScale="90000"/>
          </a:bodyPr>
          <a:lstStyle/>
          <a:p>
            <a:r>
              <a:rPr lang="en-US" i="1" u="sng" dirty="0" smtClean="0"/>
              <a:t>New undergraduate degree structure</a:t>
            </a:r>
            <a:endParaRPr lang="en-US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0286"/>
            <a:ext cx="8229600" cy="4145877"/>
          </a:xfrm>
        </p:spPr>
        <p:txBody>
          <a:bodyPr/>
          <a:lstStyle/>
          <a:p>
            <a:r>
              <a:rPr lang="en-US" dirty="0" smtClean="0"/>
              <a:t>existing 22 credit modules become 20 credits</a:t>
            </a:r>
          </a:p>
          <a:p>
            <a:r>
              <a:rPr lang="en-US" dirty="0" smtClean="0"/>
              <a:t>existing 11 credit modules become 10 credits</a:t>
            </a:r>
          </a:p>
          <a:p>
            <a:r>
              <a:rPr lang="en-US" dirty="0" smtClean="0"/>
              <a:t>existing 44 credit dissertations/extended pieces of work are augmented to 60 credits and are required for all </a:t>
            </a:r>
          </a:p>
          <a:p>
            <a:r>
              <a:rPr lang="en-US" dirty="0" smtClean="0"/>
              <a:t>programme of 480 credits with no “spare slots”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32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2190" y="119018"/>
            <a:ext cx="2880000" cy="795524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rcRect l="-17281" r="-17281"/>
          <a:stretch>
            <a:fillRect/>
          </a:stretch>
        </p:blipFill>
        <p:spPr>
          <a:xfrm>
            <a:off x="457200" y="914542"/>
            <a:ext cx="8229600" cy="5211763"/>
          </a:xfrm>
        </p:spPr>
      </p:pic>
    </p:spTree>
    <p:extLst>
      <p:ext uri="{BB962C8B-B14F-4D97-AF65-F5344CB8AC3E}">
        <p14:creationId xmlns:p14="http://schemas.microsoft.com/office/powerpoint/2010/main" val="302377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2190" y="119018"/>
            <a:ext cx="2880000" cy="7955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67" y="914541"/>
            <a:ext cx="8724823" cy="653265"/>
          </a:xfrm>
        </p:spPr>
        <p:txBody>
          <a:bodyPr>
            <a:noAutofit/>
          </a:bodyPr>
          <a:lstStyle/>
          <a:p>
            <a:r>
              <a:rPr lang="en-US" sz="3600" i="1" u="sng" dirty="0" smtClean="0"/>
              <a:t>Coping with failure and programme changes</a:t>
            </a:r>
            <a:endParaRPr lang="en-US" sz="3600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8706"/>
            <a:ext cx="8229600" cy="4257458"/>
          </a:xfrm>
        </p:spPr>
        <p:txBody>
          <a:bodyPr/>
          <a:lstStyle/>
          <a:p>
            <a:r>
              <a:rPr lang="en-US" dirty="0" smtClean="0"/>
              <a:t>the 2 “spare slots” were commonly used to make up failed modules or take “catch up” module to change degree</a:t>
            </a:r>
          </a:p>
          <a:p>
            <a:r>
              <a:rPr lang="en-US" dirty="0" smtClean="0"/>
              <a:t>loss of the “spare slots” prevents catching up without extending duration of studies</a:t>
            </a:r>
          </a:p>
          <a:p>
            <a:r>
              <a:rPr lang="en-US" dirty="0" smtClean="0"/>
              <a:t>necessitated a change in regulations to accommodate students who fail or wish to change degree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57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2190" y="119018"/>
            <a:ext cx="2880000" cy="7955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9141"/>
            <a:ext cx="8229600" cy="723799"/>
          </a:xfrm>
        </p:spPr>
        <p:txBody>
          <a:bodyPr>
            <a:normAutofit fontScale="90000"/>
          </a:bodyPr>
          <a:lstStyle/>
          <a:p>
            <a:r>
              <a:rPr lang="en-US" i="1" u="sng" dirty="0" smtClean="0"/>
              <a:t>Compensation or condonement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6510"/>
            <a:ext cx="8229600" cy="4359653"/>
          </a:xfrm>
        </p:spPr>
        <p:txBody>
          <a:bodyPr/>
          <a:lstStyle/>
          <a:p>
            <a:r>
              <a:rPr lang="en-US" sz="2800" dirty="0" smtClean="0"/>
              <a:t>compensation</a:t>
            </a:r>
          </a:p>
          <a:p>
            <a:pPr lvl="1"/>
            <a:r>
              <a:rPr lang="en-US" sz="2400" dirty="0" smtClean="0"/>
              <a:t>awarding a pass where the module mark is just below the pass mark based on performance in other modules</a:t>
            </a:r>
          </a:p>
          <a:p>
            <a:r>
              <a:rPr lang="en-US" sz="2800" dirty="0" smtClean="0"/>
              <a:t>condonement</a:t>
            </a:r>
          </a:p>
          <a:p>
            <a:pPr lvl="1"/>
            <a:r>
              <a:rPr lang="en-US" sz="2400" dirty="0" smtClean="0"/>
              <a:t>allowing a fail to be disregarded in determining progression or eligibility for the award</a:t>
            </a:r>
          </a:p>
          <a:p>
            <a:r>
              <a:rPr lang="en-US" sz="2800" dirty="0" smtClean="0"/>
              <a:t>change to this is in line with most Scottish HEIs</a:t>
            </a:r>
          </a:p>
          <a:p>
            <a:r>
              <a:rPr lang="en-US" sz="2800" dirty="0" smtClean="0"/>
              <a:t>depends on meeting the learning outcomes of modules, therefore limited to marginal fails grades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2377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2190" y="119018"/>
            <a:ext cx="2880000" cy="7955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541"/>
            <a:ext cx="8229600" cy="653265"/>
          </a:xfrm>
        </p:spPr>
        <p:txBody>
          <a:bodyPr>
            <a:noAutofit/>
          </a:bodyPr>
          <a:lstStyle/>
          <a:p>
            <a:r>
              <a:rPr lang="en-US" sz="4000" i="1" u="sng" dirty="0" smtClean="0"/>
              <a:t>Compensation rules</a:t>
            </a:r>
            <a:endParaRPr lang="en-US" sz="4000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8706"/>
            <a:ext cx="8229600" cy="4257458"/>
          </a:xfrm>
        </p:spPr>
        <p:txBody>
          <a:bodyPr>
            <a:normAutofit/>
          </a:bodyPr>
          <a:lstStyle/>
          <a:p>
            <a:r>
              <a:rPr lang="en-US" dirty="0" smtClean="0"/>
              <a:t>in years 1 and 2, a marginal fail of 20 credits is permitted each year</a:t>
            </a:r>
          </a:p>
          <a:p>
            <a:r>
              <a:rPr lang="en-US" dirty="0" smtClean="0"/>
              <a:t>in years 3 and 4, only 20 credits can be passed by compensation</a:t>
            </a:r>
          </a:p>
          <a:p>
            <a:r>
              <a:rPr lang="en-US" dirty="0" smtClean="0"/>
              <a:t>compensation is not permitted for core modules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206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Event_x0020_Date xmlns="25beefa3-6df1-42c8-984e-35dbf263528a">2015-05-13T23:00:00+00:00</Event_x0020_Date>
  </documentManagement>
</p:properties>
</file>

<file path=customXml/item3.xml><?xml version="1.0" encoding="utf-8"?>
<?mso-contentType ?>
<spe:Receivers xmlns:spe="http://schemas.microsoft.com/sharepoint/events">
  <Receiver>
    <Name>QAA Hold Item Deleting</Name>
    <Type>3</Type>
    <SequenceNumber>1000</SequenceNumber>
    <Assembly>BlueSource.QAA.LegalHold, Version=1.0.0.0, Culture=neutral, PublicKeyToken=98e5a19c401bc91c</Assembly>
    <Class>BlueSource.QAA.LegalHold.StopOnHoldDeleteEvents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Presentation" ma:contentTypeID="0x010100E524559A1B968C49BC07D9E1AA4E616600D68D7919E81CCC428F7D9EE1570554A4" ma:contentTypeVersion="6" ma:contentTypeDescription="" ma:contentTypeScope="" ma:versionID="6a1752e4ee1436c57d78544334b7d81b">
  <xsd:schema xmlns:xsd="http://www.w3.org/2001/XMLSchema" xmlns:p="http://schemas.microsoft.com/office/2006/metadata/properties" xmlns:ns2="25beefa3-6df1-42c8-984e-35dbf263528a" targetNamespace="http://schemas.microsoft.com/office/2006/metadata/properties" ma:root="true" ma:fieldsID="d415dcd42e15bbb3a4157cf8a5cb51d8" ns2:_="">
    <xsd:import namespace="25beefa3-6df1-42c8-984e-35dbf263528a"/>
    <xsd:element name="properties">
      <xsd:complexType>
        <xsd:sequence>
          <xsd:element name="documentManagement">
            <xsd:complexType>
              <xsd:all>
                <xsd:element ref="ns2:Event_x0020_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25beefa3-6df1-42c8-984e-35dbf263528a" elementFormDefault="qualified">
    <xsd:import namespace="http://schemas.microsoft.com/office/2006/documentManagement/types"/>
    <xsd:element name="Event_x0020_Date" ma:index="8" nillable="true" ma:displayName="Event Date" ma:format="DateOnly" ma:internalName="Event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346976B-B85D-4A59-81C1-EAEA674926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F5FD11-2493-453E-92C3-FCDD9BB2194A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25beefa3-6df1-42c8-984e-35dbf263528a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60E89EB-A88B-4B1F-AEF0-3D7D8462E030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6FD70E2-8BAD-4FF6-99AC-E24CFA11E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eefa3-6df1-42c8-984e-35dbf263528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434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Development of New Teaching and Assessment Arrangements: Introduction of Compensation</vt:lpstr>
      <vt:lpstr>Aims of the new structure</vt:lpstr>
      <vt:lpstr>Background and history</vt:lpstr>
      <vt:lpstr>Key reasons for change</vt:lpstr>
      <vt:lpstr>New undergraduate degree structure</vt:lpstr>
      <vt:lpstr>PowerPoint Presentation</vt:lpstr>
      <vt:lpstr>Coping with failure and programme changes</vt:lpstr>
      <vt:lpstr>Compensation or condonement</vt:lpstr>
      <vt:lpstr>Compensation rules</vt:lpstr>
      <vt:lpstr>Discussions and consultation</vt:lpstr>
    </vt:vector>
  </TitlesOfParts>
  <Company>University of Stirling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New Teaching and Assessment Arrangements</dc:title>
  <dc:creator>University of Stirling</dc:creator>
  <cp:lastModifiedBy>Oonagh Holland</cp:lastModifiedBy>
  <cp:revision>28</cp:revision>
  <dcterms:created xsi:type="dcterms:W3CDTF">2015-05-13T17:51:46Z</dcterms:created>
  <dcterms:modified xsi:type="dcterms:W3CDTF">2018-04-24T09:58:45Z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0x010100E524559A1B968C49BC07D9E1AA4E616600D68D7919E81CCC428F7D9EE1570554A4</vt:lpwstr>
  </property>
</Properties>
</file>