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328" r:id="rId6"/>
    <p:sldId id="323" r:id="rId7"/>
    <p:sldId id="327" r:id="rId8"/>
    <p:sldId id="319" r:id="rId9"/>
    <p:sldId id="318" r:id="rId10"/>
    <p:sldId id="337" r:id="rId11"/>
    <p:sldId id="335" r:id="rId12"/>
    <p:sldId id="336" r:id="rId13"/>
    <p:sldId id="333" r:id="rId14"/>
    <p:sldId id="334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163"/>
    <a:srgbClr val="717073"/>
    <a:srgbClr val="711471"/>
    <a:srgbClr val="642566"/>
    <a:srgbClr val="642066"/>
    <a:srgbClr val="030101"/>
    <a:srgbClr val="B2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3326" autoAdjust="0"/>
  </p:normalViewPr>
  <p:slideViewPr>
    <p:cSldViewPr>
      <p:cViewPr varScale="1">
        <p:scale>
          <a:sx n="109" d="100"/>
          <a:sy n="109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E0532-CE7D-4557-BAD8-7C9CDAD1D828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19B35-69AD-4D72-B5DF-E7703935FC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3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9B35-69AD-4D72-B5DF-E7703935FC6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9B35-69AD-4D72-B5DF-E7703935FC6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26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19B35-69AD-4D72-B5DF-E7703935FC6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56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HI Logo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3838"/>
            <a:ext cx="3575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388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fld id="{10FCD4DD-47A1-4E29-A5D5-F9622AC957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8572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 baseline="0">
                <a:solidFill>
                  <a:srgbClr val="4A4C4E"/>
                </a:solidFill>
              </a:defRPr>
            </a:lvl1pPr>
            <a:lvl2pPr>
              <a:defRPr sz="2800" baseline="0">
                <a:solidFill>
                  <a:srgbClr val="4A4C4E"/>
                </a:solidFill>
              </a:defRPr>
            </a:lvl2pPr>
            <a:lvl3pPr>
              <a:defRPr sz="2400" baseline="0">
                <a:solidFill>
                  <a:srgbClr val="4A4C4E"/>
                </a:solidFill>
              </a:defRPr>
            </a:lvl3pPr>
            <a:lvl4pPr>
              <a:defRPr sz="2000" baseline="0">
                <a:solidFill>
                  <a:srgbClr val="4A4C4E"/>
                </a:solidFill>
              </a:defRPr>
            </a:lvl4pPr>
            <a:lvl5pPr>
              <a:defRPr sz="2000" baseline="0">
                <a:solidFill>
                  <a:srgbClr val="4A4C4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4A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A4C4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500188"/>
            <a:ext cx="9144000" cy="0"/>
          </a:xfrm>
          <a:prstGeom prst="line">
            <a:avLst/>
          </a:prstGeom>
          <a:noFill/>
          <a:ln w="44450">
            <a:solidFill>
              <a:srgbClr val="57216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4" descr="UHI-icon-RG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8214" y="6143644"/>
            <a:ext cx="697738" cy="64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A4C4E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A4C4E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A4C4E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411538" algn="l"/>
        </a:tabLst>
        <a:defRPr sz="2000">
          <a:solidFill>
            <a:srgbClr val="4A4C4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A4C4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1804" y="1988840"/>
            <a:ext cx="7772400" cy="2016224"/>
          </a:xfrm>
        </p:spPr>
        <p:txBody>
          <a:bodyPr/>
          <a:lstStyle/>
          <a:p>
            <a:r>
              <a:rPr lang="en-US" sz="2000" b="1" dirty="0" smtClean="0"/>
              <a:t>Engaging students studying at a distance: the development of a regional students’ association – Highlands and Islands Students’ Association (HISA)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581128"/>
            <a:ext cx="8280920" cy="1800200"/>
          </a:xfrm>
        </p:spPr>
        <p:txBody>
          <a:bodyPr/>
          <a:lstStyle/>
          <a:p>
            <a:r>
              <a:rPr lang="en-US" sz="1800" b="1" dirty="0" smtClean="0"/>
              <a:t>Lorna Stanger, Vice-President (Further Education), HISA</a:t>
            </a:r>
            <a:endParaRPr lang="en-US" sz="1800" b="1" dirty="0"/>
          </a:p>
          <a:p>
            <a:r>
              <a:rPr lang="en-US" sz="1800" b="1" dirty="0" smtClean="0"/>
              <a:t>Louise MacDonald, Student Engagement Officer</a:t>
            </a:r>
          </a:p>
          <a:p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553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215"/>
            <a:ext cx="9144000" cy="6846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9" y="351319"/>
            <a:ext cx="2448242" cy="457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190" y="11215"/>
            <a:ext cx="6336703" cy="938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02620" y="249609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  <a:latin typeface="+mj-lt"/>
              </a:rPr>
              <a:t>The HISA ‘Who’s who’ of national politics!</a:t>
            </a:r>
            <a:endParaRPr lang="en-GB" sz="24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7" name="Picture 10" descr="https://scontent-lhr3-1.xx.fbcdn.net/hphotos-xpl1/v/t1.0-9/13012730_1709475735931552_1115210438734658046_n.jpg?oh=c510fce9a4b2a09bc885a3b2cb742f40&amp;oe=57B4EA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26" y="1257453"/>
            <a:ext cx="1642809" cy="29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-lhr3-1.xx.fbcdn.net/hphotos-xaf1/v/t1.0-9/13015419_10207633280142894_1204357089281980067_n.jpg?oh=cc7b041d400684beb97b9357a57d4c07&amp;oe=5773FC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1" y="3528183"/>
            <a:ext cx="2131837" cy="21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0775" t="7074" r="11173" b="5979"/>
          <a:stretch/>
        </p:blipFill>
        <p:spPr>
          <a:xfrm>
            <a:off x="5827479" y="1983536"/>
            <a:ext cx="1538529" cy="2756531"/>
          </a:xfrm>
          <a:prstGeom prst="rect">
            <a:avLst/>
          </a:prstGeom>
        </p:spPr>
      </p:pic>
      <p:pic>
        <p:nvPicPr>
          <p:cNvPr id="6" name="Picture 6" descr="https://scontent-lhr3-1.xx.fbcdn.net/hphotos-xaf1/v/t1.0-9/12963723_10207635471237670_424460131629503454_n.jpg?oh=2cc403f7a1631e3c58df39381b84ff74&amp;oe=579D1D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83" y="1257453"/>
            <a:ext cx="2138645" cy="21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scontent-lhr3-1.xx.fbcdn.net/hphotos-xpf1/v/t1.0-9/12243085_1700848800127579_6498679739924429226_n.jpg?oh=43c85adf48d9f306bca4995508246c4f&amp;oe=57AD8A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29" y="2043411"/>
            <a:ext cx="1654787" cy="30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https://scontent-lhr3-1.xx.fbcdn.net/v/t1.0-9/10394586_1699914870220972_5132147006929365057_n.jpg?oh=ea1431266a8464c4113f3b60365a7a89&amp;oe=57A2CBC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206"/>
            <a:ext cx="1687786" cy="30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20832660">
            <a:off x="206338" y="6114596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5190" y="5915025"/>
            <a:ext cx="4440782" cy="94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435592" y="5915025"/>
            <a:ext cx="4737087" cy="942975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92007" y="6199286"/>
            <a:ext cx="448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  <a:latin typeface="+mj-lt"/>
              </a:rPr>
              <a:t>If it matters to you, it matters to HISA!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5897" y="6199285"/>
            <a:ext cx="479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b="1" dirty="0" smtClean="0">
                <a:solidFill>
                  <a:schemeClr val="bg1"/>
                </a:solidFill>
              </a:rPr>
              <a:t>Ma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</a:t>
            </a:r>
            <a:r>
              <a:rPr lang="en-IE" sz="1200" b="1" dirty="0" err="1" smtClean="0">
                <a:solidFill>
                  <a:schemeClr val="bg1"/>
                </a:solidFill>
              </a:rPr>
              <a:t>dhutsa</a:t>
            </a:r>
            <a:r>
              <a:rPr lang="en-IE" sz="1200" b="1" dirty="0" smtClean="0">
                <a:solidFill>
                  <a:schemeClr val="bg1"/>
                </a:solidFill>
              </a:rPr>
              <a:t>,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do HISA!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832660">
            <a:off x="207547" y="6087212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/>
              <a:t>The context for setting up HISA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Funding from Scottish Funding Council received in February 2013 for 2 year project to develop a new framework for student representation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Regionalisation agenda: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00" dirty="0" smtClean="0"/>
              <a:t>University of the Highlands and Islands established as a Regional Strategic Body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00" dirty="0" smtClean="0"/>
              <a:t>Strengthened commitment to students’ associations </a:t>
            </a:r>
          </a:p>
          <a:p>
            <a:pPr marL="457200" lvl="1" indent="0">
              <a:buNone/>
            </a:pPr>
            <a:r>
              <a:rPr lang="en-GB" sz="1400" b="1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Need for a students’ association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00" dirty="0"/>
              <a:t>R</a:t>
            </a:r>
            <a:r>
              <a:rPr lang="en-GB" sz="1200" dirty="0" smtClean="0"/>
              <a:t>epresent further and higher education students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00" dirty="0" smtClean="0"/>
              <a:t>Enable students to inform local and regional governance and decision making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New framework to be operational by August 2015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b="1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33349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The challenges</a:t>
            </a:r>
            <a:endParaRPr lang="en-IE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3888432" cy="5661248"/>
          </a:xfrm>
        </p:spPr>
      </p:pic>
    </p:spTree>
    <p:extLst>
      <p:ext uri="{BB962C8B-B14F-4D97-AF65-F5344CB8AC3E}">
        <p14:creationId xmlns:p14="http://schemas.microsoft.com/office/powerpoint/2010/main" val="11870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Summary of activities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/>
          <a:lstStyle/>
          <a:p>
            <a:endParaRPr lang="en-GB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The evidence base for change: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00" dirty="0" smtClean="0"/>
              <a:t>Market research with our students (completed July 2014)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00" dirty="0" smtClean="0"/>
              <a:t>Existing structures, processes and practices mapped (completed July 2014)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00" dirty="0" smtClean="0"/>
              <a:t>Internal and external good practice reviewed (completed July 2014)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High level options shared at a student conference (October 2014)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Consultation conducted with students and staff (October/November 2014)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Agreement secured to progress with a new framework (February 2015)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Elections for HISA regional officers (March 2015) and HISA operational (July 2015)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400" b="1" dirty="0" smtClean="0"/>
              <a:t>Over 1,000 students got involved in the process to design HISA</a:t>
            </a:r>
            <a:endParaRPr lang="en-GB" sz="1400" b="1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44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EO11LM\Desktop\HISA 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93"/>
            <a:ext cx="9144000" cy="59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1"/>
            <a:ext cx="8229600" cy="528945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1215"/>
            <a:ext cx="9144000" cy="6846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EO11LM\Desktop\HISA struc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t="7669" r="491" b="-404"/>
          <a:stretch/>
        </p:blipFill>
        <p:spPr bwMode="auto">
          <a:xfrm>
            <a:off x="724468" y="1339018"/>
            <a:ext cx="7236296" cy="43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52" y="325723"/>
            <a:ext cx="2448242" cy="457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190" y="-27384"/>
            <a:ext cx="6336703" cy="938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02620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  <a:latin typeface="+mj-lt"/>
              </a:rPr>
              <a:t>The HISA structure…</a:t>
            </a:r>
            <a:endParaRPr lang="en-GB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399" y="5942409"/>
            <a:ext cx="4440782" cy="94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34383" y="5942409"/>
            <a:ext cx="4737087" cy="942975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90798" y="6226670"/>
            <a:ext cx="448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  <a:latin typeface="+mj-lt"/>
              </a:rPr>
              <a:t>If it matters to you, it matters to HISA!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4688" y="6226669"/>
            <a:ext cx="479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b="1" dirty="0" smtClean="0">
                <a:solidFill>
                  <a:schemeClr val="bg1"/>
                </a:solidFill>
              </a:rPr>
              <a:t>Ma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</a:t>
            </a:r>
            <a:r>
              <a:rPr lang="en-IE" sz="1200" b="1" dirty="0" err="1" smtClean="0">
                <a:solidFill>
                  <a:schemeClr val="bg1"/>
                </a:solidFill>
              </a:rPr>
              <a:t>dhutsa</a:t>
            </a:r>
            <a:r>
              <a:rPr lang="en-IE" sz="1200" b="1" dirty="0" smtClean="0">
                <a:solidFill>
                  <a:schemeClr val="bg1"/>
                </a:solidFill>
              </a:rPr>
              <a:t>,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do HISA!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32660">
            <a:off x="206338" y="6114596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40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15"/>
            <a:ext cx="9144000" cy="6846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52" y="325723"/>
            <a:ext cx="2448242" cy="457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190" y="-27384"/>
            <a:ext cx="6336703" cy="938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4199" y="11214"/>
            <a:ext cx="616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+mj-lt"/>
              </a:rPr>
              <a:t>What </a:t>
            </a:r>
            <a:r>
              <a:rPr lang="en-GB" sz="2400" dirty="0" smtClean="0">
                <a:solidFill>
                  <a:schemeClr val="accent3"/>
                </a:solidFill>
                <a:latin typeface="+mj-lt"/>
              </a:rPr>
              <a:t>is HISA </a:t>
            </a:r>
            <a:r>
              <a:rPr lang="en-GB" sz="2400" dirty="0">
                <a:solidFill>
                  <a:schemeClr val="accent3"/>
                </a:solidFill>
                <a:latin typeface="+mj-lt"/>
              </a:rPr>
              <a:t>is doing to engage with </a:t>
            </a:r>
            <a:r>
              <a:rPr lang="en-GB" sz="2400" dirty="0" smtClean="0">
                <a:solidFill>
                  <a:schemeClr val="accent3"/>
                </a:solidFill>
                <a:latin typeface="+mj-lt"/>
              </a:rPr>
              <a:t>students?</a:t>
            </a:r>
            <a:endParaRPr lang="en-GB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973" y="1268760"/>
            <a:ext cx="86601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n-lt"/>
              </a:rPr>
              <a:t>We use our structure to help us to engage with students locally and regionally</a:t>
            </a:r>
          </a:p>
          <a:p>
            <a:pPr>
              <a:spcAft>
                <a:spcPts val="600"/>
              </a:spcAft>
            </a:pPr>
            <a:endParaRPr lang="en-GB" sz="1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n-lt"/>
              </a:rPr>
              <a:t>We use available technology to overcome distances, modes of learning and communication and students’ lifestyles: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Videoconferencing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Social media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Online </a:t>
            </a:r>
            <a:r>
              <a:rPr lang="en-GB" sz="1200" dirty="0" smtClean="0">
                <a:latin typeface="+mn-lt"/>
              </a:rPr>
              <a:t>voting</a:t>
            </a:r>
          </a:p>
          <a:p>
            <a:pPr lvl="1">
              <a:spcAft>
                <a:spcPts val="600"/>
              </a:spcAft>
            </a:pPr>
            <a:endParaRPr lang="en-GB" sz="11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n-lt"/>
              </a:rPr>
              <a:t>We use our funds to </a:t>
            </a:r>
            <a:r>
              <a:rPr lang="en-GB" sz="1400" b="1" dirty="0" smtClean="0">
                <a:latin typeface="+mn-lt"/>
              </a:rPr>
              <a:t>bring </a:t>
            </a:r>
            <a:r>
              <a:rPr lang="en-GB" sz="1400" b="1" dirty="0">
                <a:latin typeface="+mn-lt"/>
              </a:rPr>
              <a:t>people together to attend Regional Council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n-lt"/>
              </a:rPr>
              <a:t>We endeavour to make sure UHI’s diverse student body </a:t>
            </a:r>
            <a:r>
              <a:rPr lang="en-GB" sz="1400" b="1" dirty="0" smtClean="0">
                <a:latin typeface="+mn-lt"/>
              </a:rPr>
              <a:t>is </a:t>
            </a:r>
            <a:r>
              <a:rPr lang="en-GB" sz="1400" b="1" dirty="0">
                <a:latin typeface="+mn-lt"/>
              </a:rPr>
              <a:t>represented: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latin typeface="+mn-lt"/>
              </a:rPr>
              <a:t>Exploring new officer roles to reflect our study body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n-lt"/>
              </a:rPr>
              <a:t>We are </a:t>
            </a:r>
            <a:r>
              <a:rPr lang="en-GB" sz="1400" b="1" dirty="0" smtClean="0">
                <a:latin typeface="+mn-lt"/>
              </a:rPr>
              <a:t>engaging </a:t>
            </a:r>
            <a:r>
              <a:rPr lang="en-GB" sz="1400" b="1" dirty="0">
                <a:latin typeface="+mn-lt"/>
              </a:rPr>
              <a:t>with students to help them feel they are part of a community: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Clubs and societies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We ask our students to vote on identified priorities for HISA to focus on</a:t>
            </a:r>
          </a:p>
          <a:p>
            <a:pPr>
              <a:spcAft>
                <a:spcPts val="600"/>
              </a:spcAft>
            </a:pPr>
            <a:endParaRPr lang="en-GB" sz="16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399" y="5942409"/>
            <a:ext cx="4440782" cy="94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434383" y="5942409"/>
            <a:ext cx="4737087" cy="942975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90798" y="6226670"/>
            <a:ext cx="448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  <a:latin typeface="+mj-lt"/>
              </a:rPr>
              <a:t>If it matters to you, it matters to HISA!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4688" y="6226669"/>
            <a:ext cx="479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b="1" dirty="0" smtClean="0">
                <a:solidFill>
                  <a:schemeClr val="bg1"/>
                </a:solidFill>
              </a:rPr>
              <a:t>Ma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</a:t>
            </a:r>
            <a:r>
              <a:rPr lang="en-IE" sz="1200" b="1" dirty="0" err="1" smtClean="0">
                <a:solidFill>
                  <a:schemeClr val="bg1"/>
                </a:solidFill>
              </a:rPr>
              <a:t>dhutsa</a:t>
            </a:r>
            <a:r>
              <a:rPr lang="en-IE" sz="1200" b="1" dirty="0" smtClean="0">
                <a:solidFill>
                  <a:schemeClr val="bg1"/>
                </a:solidFill>
              </a:rPr>
              <a:t>,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do HISA!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832660">
            <a:off x="206338" y="6114596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5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15"/>
            <a:ext cx="9144000" cy="6846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9" y="351319"/>
            <a:ext cx="2448242" cy="457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190" y="-27384"/>
            <a:ext cx="6336703" cy="938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4198" y="8892"/>
            <a:ext cx="5987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+mj-lt"/>
              </a:rPr>
              <a:t>What HISA is doing to engage with </a:t>
            </a:r>
            <a:r>
              <a:rPr lang="en-GB" sz="2400" dirty="0" smtClean="0">
                <a:solidFill>
                  <a:schemeClr val="accent3"/>
                </a:solidFill>
                <a:latin typeface="+mj-lt"/>
              </a:rPr>
              <a:t>students?</a:t>
            </a:r>
            <a:endParaRPr lang="en-GB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141" y="1111600"/>
            <a:ext cx="86601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j-lt"/>
              </a:rPr>
              <a:t>Local engagement: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HISA Depute Presidents are voting members of our Executive Committee and voting members of their local Boards of Management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HISA Depute Presidents work closely with class representatives to stay close to the student voice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HISA Depute Presidents work closely with local student engagement staff to act </a:t>
            </a:r>
            <a:r>
              <a:rPr lang="en-GB" sz="1200" dirty="0" smtClean="0">
                <a:latin typeface="+mj-lt"/>
              </a:rPr>
              <a:t>on students’ feedback</a:t>
            </a:r>
          </a:p>
          <a:p>
            <a:pPr lvl="1">
              <a:spcAft>
                <a:spcPts val="600"/>
              </a:spcAft>
            </a:pPr>
            <a:endParaRPr lang="en-IE" sz="1400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j-lt"/>
              </a:rPr>
              <a:t>Regional engagement: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HISA regional officers are members of Court and all key university committees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HISA regional officers have input to strategy and key activities, like </a:t>
            </a:r>
            <a:r>
              <a:rPr lang="en-GB" sz="1200" dirty="0" smtClean="0">
                <a:latin typeface="+mj-lt"/>
              </a:rPr>
              <a:t>ELIR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IE" sz="14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b="1" dirty="0">
                <a:latin typeface="+mj-lt"/>
              </a:rPr>
              <a:t>National engagement: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 smtClean="0">
                <a:latin typeface="+mj-lt"/>
              </a:rPr>
              <a:t>HISA are active participants at NUS events and help inform and shape national policy</a:t>
            </a:r>
            <a:br>
              <a:rPr lang="en-GB" sz="1200" dirty="0" smtClean="0">
                <a:latin typeface="+mj-lt"/>
              </a:rPr>
            </a:br>
            <a:endParaRPr lang="en-GB" sz="1200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F0"/>
                </a:solidFill>
                <a:latin typeface="+mj-lt"/>
              </a:rPr>
              <a:t>Next steps</a:t>
            </a:r>
            <a:r>
              <a:rPr lang="en-GB" dirty="0">
                <a:solidFill>
                  <a:srgbClr val="00B0F0"/>
                </a:solidFill>
                <a:latin typeface="+mj-lt"/>
              </a:rPr>
              <a:t>: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We’re continuously evolving to recognise and meet the needs of our students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We’re trying to integrate more fully with local systems of class representation and working towards a more consistent structure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We’re creating new officer roles to represent our different cohorts of </a:t>
            </a:r>
            <a:r>
              <a:rPr lang="en-GB" sz="1200" dirty="0" smtClean="0">
                <a:latin typeface="+mj-lt"/>
              </a:rPr>
              <a:t>students</a:t>
            </a:r>
            <a:endParaRPr lang="en-GB" sz="1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rot="20832660">
            <a:off x="206338" y="6114596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2775" y="5940086"/>
            <a:ext cx="4440782" cy="94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428007" y="5940086"/>
            <a:ext cx="4737087" cy="942975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84422" y="6224347"/>
            <a:ext cx="448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  <a:latin typeface="+mj-lt"/>
              </a:rPr>
              <a:t>If it matters to you, it matters to HISA!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8312" y="6224346"/>
            <a:ext cx="479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b="1" dirty="0" smtClean="0">
                <a:solidFill>
                  <a:schemeClr val="bg1"/>
                </a:solidFill>
              </a:rPr>
              <a:t>Ma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</a:t>
            </a:r>
            <a:r>
              <a:rPr lang="en-IE" sz="1200" b="1" dirty="0" err="1" smtClean="0">
                <a:solidFill>
                  <a:schemeClr val="bg1"/>
                </a:solidFill>
              </a:rPr>
              <a:t>dhutsa</a:t>
            </a:r>
            <a:r>
              <a:rPr lang="en-IE" sz="1200" b="1" dirty="0" smtClean="0">
                <a:solidFill>
                  <a:schemeClr val="bg1"/>
                </a:solidFill>
              </a:rPr>
              <a:t>,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do HISA!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832660">
            <a:off x="199962" y="6112273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7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3" y="11215"/>
            <a:ext cx="9144000" cy="6846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9" y="351319"/>
            <a:ext cx="2448242" cy="4572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190" y="-27384"/>
            <a:ext cx="6336703" cy="9384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2620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  <a:latin typeface="+mj-lt"/>
              </a:rPr>
              <a:t>Meet the whole HISA team!</a:t>
            </a:r>
            <a:endParaRPr lang="en-GB" sz="24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29" y="1251025"/>
            <a:ext cx="2863683" cy="2147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1109" b="18209"/>
          <a:stretch/>
        </p:blipFill>
        <p:spPr>
          <a:xfrm>
            <a:off x="-5190" y="1261314"/>
            <a:ext cx="5472609" cy="2795607"/>
          </a:xfrm>
          <a:prstGeom prst="rect">
            <a:avLst/>
          </a:prstGeom>
          <a:ln w="38100">
            <a:solidFill>
              <a:schemeClr val="bg1">
                <a:alpha val="0"/>
              </a:schemeClr>
            </a:solidFill>
          </a:ln>
        </p:spPr>
      </p:pic>
      <p:pic>
        <p:nvPicPr>
          <p:cNvPr id="8" name="Picture 2" descr="https://scontent-lhr3-1.xx.fbcdn.net/hphotos-xfa1/v/t1.0-9/13000238_1183754451636432_7461101845701199399_n.jpg?oh=9ae08b5e267bcb9625658b3984da0d99&amp;oe=57A4B43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/>
          <a:stretch/>
        </p:blipFill>
        <p:spPr bwMode="auto">
          <a:xfrm>
            <a:off x="4100140" y="3779156"/>
            <a:ext cx="2325957" cy="1606957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6255" t="15014" r="6624" b="6922"/>
          <a:stretch/>
        </p:blipFill>
        <p:spPr>
          <a:xfrm>
            <a:off x="1602702" y="3789040"/>
            <a:ext cx="2363184" cy="160695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ular Callout 1"/>
          <p:cNvSpPr/>
          <p:nvPr/>
        </p:nvSpPr>
        <p:spPr>
          <a:xfrm rot="10800000">
            <a:off x="6505161" y="3222136"/>
            <a:ext cx="2675351" cy="756495"/>
          </a:xfrm>
          <a:prstGeom prst="wedgeRect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489970" y="3244798"/>
            <a:ext cx="1985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 smtClean="0">
                <a:latin typeface="+mj-lt"/>
              </a:rPr>
              <a:t>The HISA staff and Sabbatical Officers who support UHI’s 30,000 students…</a:t>
            </a:r>
            <a:endParaRPr lang="en-GB" sz="1100" b="1" dirty="0">
              <a:latin typeface="+mj-lt"/>
            </a:endParaRPr>
          </a:p>
        </p:txBody>
      </p:sp>
      <p:sp>
        <p:nvSpPr>
          <p:cNvPr id="4" name="Rectangular Callout 3"/>
          <p:cNvSpPr/>
          <p:nvPr/>
        </p:nvSpPr>
        <p:spPr>
          <a:xfrm rot="10800000">
            <a:off x="-5191" y="3776416"/>
            <a:ext cx="1944216" cy="1052449"/>
          </a:xfrm>
          <a:prstGeom prst="wedgeRect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5191" y="3800075"/>
            <a:ext cx="1985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+mj-lt"/>
              </a:rPr>
              <a:t>HISA Regional Council</a:t>
            </a:r>
            <a:r>
              <a:rPr lang="en-IE" sz="1200" dirty="0" smtClean="0">
                <a:latin typeface="+mj-lt"/>
              </a:rPr>
              <a:t>: </a:t>
            </a:r>
            <a:r>
              <a:rPr lang="en-IE" sz="1000" dirty="0" smtClean="0">
                <a:latin typeface="+mj-lt"/>
              </a:rPr>
              <a:t/>
            </a:r>
            <a:br>
              <a:rPr lang="en-IE" sz="1000" dirty="0" smtClean="0">
                <a:latin typeface="+mj-lt"/>
              </a:rPr>
            </a:br>
            <a:r>
              <a:rPr lang="en-GB" sz="1000" dirty="0" smtClean="0">
                <a:latin typeface="+mj-lt"/>
              </a:rPr>
              <a:t>This </a:t>
            </a:r>
            <a:r>
              <a:rPr lang="en-GB" sz="1000" dirty="0">
                <a:latin typeface="+mj-lt"/>
              </a:rPr>
              <a:t>is the largest Regional Council hosted by a UHI </a:t>
            </a:r>
            <a:r>
              <a:rPr lang="en-GB" sz="1000" dirty="0" smtClean="0">
                <a:latin typeface="+mj-lt"/>
              </a:rPr>
              <a:t>students’ association.</a:t>
            </a:r>
            <a:endParaRPr lang="en-GB" sz="1000" dirty="0"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>
          <a:xfrm rot="10800000" flipH="1">
            <a:off x="1604084" y="5373215"/>
            <a:ext cx="2361801" cy="350545"/>
          </a:xfrm>
          <a:prstGeom prst="wedgeRectCallou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609586" y="5333044"/>
            <a:ext cx="2282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+mj-lt"/>
              </a:rPr>
              <a:t>NUS The Gathering – </a:t>
            </a:r>
            <a:r>
              <a:rPr lang="en-GB" sz="1200" b="1" dirty="0" smtClean="0">
                <a:latin typeface="+mj-lt"/>
              </a:rPr>
              <a:t>August 2015</a:t>
            </a:r>
            <a:r>
              <a:rPr lang="en-IE" sz="1200" dirty="0" smtClean="0">
                <a:latin typeface="+mj-lt"/>
              </a:rPr>
              <a:t> </a:t>
            </a:r>
            <a:r>
              <a:rPr lang="en-IE" sz="1000" dirty="0" smtClean="0">
                <a:latin typeface="+mj-lt"/>
              </a:rPr>
              <a:t/>
            </a:r>
            <a:br>
              <a:rPr lang="en-IE" sz="1000" dirty="0" smtClean="0">
                <a:latin typeface="+mj-lt"/>
              </a:rPr>
            </a:br>
            <a:endParaRPr lang="en-GB" sz="1000" dirty="0"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>
          <a:xfrm rot="10800000" flipH="1">
            <a:off x="4081125" y="5362565"/>
            <a:ext cx="2927695" cy="350545"/>
          </a:xfrm>
          <a:prstGeom prst="wedgeRect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154688" y="5307910"/>
            <a:ext cx="28541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latin typeface="+mj-lt"/>
              </a:rPr>
              <a:t>The UHI Golf Club: BUCS Championship</a:t>
            </a:r>
            <a:r>
              <a:rPr lang="en-IE" sz="1000" dirty="0" smtClean="0">
                <a:latin typeface="+mj-lt"/>
              </a:rPr>
              <a:t/>
            </a:r>
            <a:br>
              <a:rPr lang="en-IE" sz="1000" dirty="0" smtClean="0">
                <a:latin typeface="+mj-lt"/>
              </a:rPr>
            </a:br>
            <a:endParaRPr lang="en-GB" sz="10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 rot="20832660">
            <a:off x="191602" y="6114596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6399" y="5942409"/>
            <a:ext cx="4440782" cy="942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434383" y="5942409"/>
            <a:ext cx="4737087" cy="942975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90798" y="6226670"/>
            <a:ext cx="448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  <a:latin typeface="+mj-lt"/>
              </a:rPr>
              <a:t>If it matters to you, it matters to HISA!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54688" y="6226669"/>
            <a:ext cx="479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200" b="1" dirty="0" smtClean="0">
                <a:solidFill>
                  <a:schemeClr val="bg1"/>
                </a:solidFill>
              </a:rPr>
              <a:t>Ma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</a:t>
            </a:r>
            <a:r>
              <a:rPr lang="en-IE" sz="1200" b="1" dirty="0" err="1" smtClean="0">
                <a:solidFill>
                  <a:schemeClr val="bg1"/>
                </a:solidFill>
              </a:rPr>
              <a:t>dhutsa</a:t>
            </a:r>
            <a:r>
              <a:rPr lang="en-IE" sz="1200" b="1" dirty="0" smtClean="0">
                <a:solidFill>
                  <a:schemeClr val="bg1"/>
                </a:solidFill>
              </a:rPr>
              <a:t>, </a:t>
            </a:r>
            <a:r>
              <a:rPr lang="en-IE" sz="1200" b="1" dirty="0" err="1" smtClean="0">
                <a:solidFill>
                  <a:schemeClr val="bg1"/>
                </a:solidFill>
              </a:rPr>
              <a:t>tha</a:t>
            </a:r>
            <a:r>
              <a:rPr lang="en-IE" sz="1200" b="1" dirty="0" smtClean="0">
                <a:solidFill>
                  <a:schemeClr val="bg1"/>
                </a:solidFill>
              </a:rPr>
              <a:t> e </a:t>
            </a:r>
            <a:r>
              <a:rPr lang="en-IE" sz="1200" b="1" dirty="0" err="1" smtClean="0">
                <a:solidFill>
                  <a:schemeClr val="bg1"/>
                </a:solidFill>
              </a:rPr>
              <a:t>cudromach</a:t>
            </a:r>
            <a:r>
              <a:rPr lang="en-IE" sz="1200" b="1" dirty="0" smtClean="0">
                <a:solidFill>
                  <a:schemeClr val="bg1"/>
                </a:solidFill>
              </a:rPr>
              <a:t> do HISA!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0832660">
            <a:off x="206338" y="6114596"/>
            <a:ext cx="127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+mj-lt"/>
              </a:rPr>
              <a:t>#HISA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52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-icon">
  <a:themeElements>
    <a:clrScheme name="ThinkUHI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nkUHI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inkUHI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524559A1B968C49BC07D9E1AA4E616600459591A892A8594E8DBFBABB16AF4F95" ma:contentTypeVersion="6" ma:contentTypeDescription="" ma:contentTypeScope="" ma:versionID="1869dc2eb5465127437d6dd4e15bf07b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198049728a7397895f75724b53b843d1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Meeting_x0020_Date" minOccurs="0"/>
                <xsd:element ref="ns2:Stran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Meeting_x0020_Date" ma:index="8" nillable="true" ma:displayName="Meeting Date" ma:format="DateOnly" ma:internalName="Meeting_x0020_Date">
      <xsd:simpleType>
        <xsd:restriction base="dms:DateTime"/>
      </xsd:simpleType>
    </xsd:element>
    <xsd:element name="Strand" ma:index="9" nillable="true" ma:displayName="Strand" ma:internalName="Stran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Strand xmlns="25beefa3-6df1-42c8-984e-35dbf263528a">Learning communities</Strand>
    <Meeting_x0020_Date xmlns="25beefa3-6df1-42c8-984e-35dbf263528a">2016-05-18T23:00:00+00:00</Meeting_x0020_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63169-FE86-4350-9E45-8C72220F1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E038331-E901-4FBF-A37B-D69F1B6A1E6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F69BB14-D57B-4220-AABC-76C8D3315A9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25beefa3-6df1-42c8-984e-35dbf263528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7102981-B5F5-45AF-9A35-C7BF6AB0B7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university-icon</Template>
  <TotalTime>2858</TotalTime>
  <Words>630</Words>
  <Application>Microsoft Office PowerPoint</Application>
  <PresentationFormat>On-screen Show (4:3)</PresentationFormat>
  <Paragraphs>100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ＭＳ Ｐゴシック</vt:lpstr>
      <vt:lpstr>Myriad Pro</vt:lpstr>
      <vt:lpstr>Wingdings</vt:lpstr>
      <vt:lpstr>university-icon</vt:lpstr>
      <vt:lpstr>Engaging students studying at a distance: the development of a regional students’ association – Highlands and Islands Students’ Association (HISA)</vt:lpstr>
      <vt:lpstr>The context for setting up HISA</vt:lpstr>
      <vt:lpstr>The challenges</vt:lpstr>
      <vt:lpstr>Summary of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students studying at a distance</dc:title>
  <dc:creator>University of the Highlands and Islands</dc:creator>
  <cp:lastModifiedBy>Oonagh Holland</cp:lastModifiedBy>
  <cp:revision>151</cp:revision>
  <cp:lastPrinted>2016-04-18T09:03:32Z</cp:lastPrinted>
  <dcterms:created xsi:type="dcterms:W3CDTF">2014-09-12T09:13:23Z</dcterms:created>
  <dcterms:modified xsi:type="dcterms:W3CDTF">2018-04-12T13:56:44Z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0x010100E524559A1B968C49BC07D9E1AA4E616600459591A892A8594E8DBFBABB16AF4F95</vt:lpwstr>
  </property>
</Properties>
</file>