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1" r:id="rId5"/>
    <p:sldMasterId id="2147483711" r:id="rId6"/>
    <p:sldMasterId id="2147483682" r:id="rId7"/>
  </p:sldMasterIdLst>
  <p:notesMasterIdLst>
    <p:notesMasterId r:id="rId26"/>
  </p:notesMasterIdLst>
  <p:handoutMasterIdLst>
    <p:handoutMasterId r:id="rId27"/>
  </p:handoutMasterIdLst>
  <p:sldIdLst>
    <p:sldId id="278" r:id="rId8"/>
    <p:sldId id="279" r:id="rId9"/>
    <p:sldId id="281" r:id="rId10"/>
    <p:sldId id="280" r:id="rId11"/>
    <p:sldId id="283" r:id="rId12"/>
    <p:sldId id="282" r:id="rId13"/>
    <p:sldId id="284" r:id="rId14"/>
    <p:sldId id="286" r:id="rId15"/>
    <p:sldId id="303" r:id="rId16"/>
    <p:sldId id="287" r:id="rId17"/>
    <p:sldId id="288" r:id="rId18"/>
    <p:sldId id="289" r:id="rId19"/>
    <p:sldId id="292" r:id="rId20"/>
    <p:sldId id="306" r:id="rId21"/>
    <p:sldId id="291" r:id="rId22"/>
    <p:sldId id="307" r:id="rId23"/>
    <p:sldId id="297" r:id="rId24"/>
    <p:sldId id="298" r:id="rId25"/>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885F766A-7AEC-455B-BCF9-E8B6C269F7BA}">
          <p14:sldIdLst>
            <p14:sldId id="278"/>
            <p14:sldId id="279"/>
            <p14:sldId id="281"/>
            <p14:sldId id="280"/>
            <p14:sldId id="283"/>
            <p14:sldId id="282"/>
            <p14:sldId id="284"/>
            <p14:sldId id="286"/>
            <p14:sldId id="303"/>
            <p14:sldId id="287"/>
            <p14:sldId id="288"/>
            <p14:sldId id="289"/>
            <p14:sldId id="292"/>
            <p14:sldId id="306"/>
            <p14:sldId id="291"/>
            <p14:sldId id="307"/>
            <p14:sldId id="297"/>
            <p14:sldId id="298"/>
          </p14:sldIdLst>
        </p14:section>
      </p14:sectionLst>
    </p:ext>
    <p:ext uri="{EFAFB233-063F-42B5-8137-9DF3F51BA10A}">
      <p15:sldGuideLst xmlns:p15="http://schemas.microsoft.com/office/powerpoint/2012/main">
        <p15:guide id="1" orient="horz" pos="2161">
          <p15:clr>
            <a:srgbClr val="A4A3A4"/>
          </p15:clr>
        </p15:guide>
        <p15:guide id="2" orient="horz" pos="4201">
          <p15:clr>
            <a:srgbClr val="A4A3A4"/>
          </p15:clr>
        </p15:guide>
        <p15:guide id="3" orient="horz" pos="119">
          <p15:clr>
            <a:srgbClr val="A4A3A4"/>
          </p15:clr>
        </p15:guide>
        <p15:guide id="4" orient="horz" pos="232">
          <p15:clr>
            <a:srgbClr val="A4A3A4"/>
          </p15:clr>
        </p15:guide>
        <p15:guide id="5" orient="horz" pos="4088">
          <p15:clr>
            <a:srgbClr val="A4A3A4"/>
          </p15:clr>
        </p15:guide>
        <p15:guide id="6" orient="horz" pos="5">
          <p15:clr>
            <a:srgbClr val="A4A3A4"/>
          </p15:clr>
        </p15:guide>
        <p15:guide id="7" pos="2880">
          <p15:clr>
            <a:srgbClr val="A4A3A4"/>
          </p15:clr>
        </p15:guide>
        <p15:guide id="8" pos="159">
          <p15:clr>
            <a:srgbClr val="A4A3A4"/>
          </p15:clr>
        </p15:guide>
        <p15:guide id="9" pos="5603">
          <p15:clr>
            <a:srgbClr val="A4A3A4"/>
          </p15:clr>
        </p15:guide>
        <p15:guide id="10" pos="2993">
          <p15:clr>
            <a:srgbClr val="A4A3A4"/>
          </p15:clr>
        </p15:guide>
        <p15:guide id="11" pos="2767">
          <p15:clr>
            <a:srgbClr val="A4A3A4"/>
          </p15:clr>
        </p15:guide>
        <p15:guide id="12" pos="272">
          <p15:clr>
            <a:srgbClr val="A4A3A4"/>
          </p15:clr>
        </p15:guide>
        <p15:guide id="13" pos="5488">
          <p15:clr>
            <a:srgbClr val="A4A3A4"/>
          </p15:clr>
        </p15:guide>
      </p15:sldGuideLst>
    </p:ext>
    <p:ext uri="{2D200454-40CA-4A62-9FC3-DE9A4176ACB9}">
      <p15:notesGuideLst xmlns:p15="http://schemas.microsoft.com/office/powerpoint/2012/main">
        <p15:guide id="1" orient="horz" pos="2141">
          <p15:clr>
            <a:srgbClr val="A4A3A4"/>
          </p15:clr>
        </p15:guide>
        <p15:guide id="2" orient="horz" pos="4164">
          <p15:clr>
            <a:srgbClr val="A4A3A4"/>
          </p15:clr>
        </p15:guide>
        <p15:guide id="3" orient="horz" pos="118">
          <p15:clr>
            <a:srgbClr val="A4A3A4"/>
          </p15:clr>
        </p15:guide>
        <p15:guide id="4" pos="3127">
          <p15:clr>
            <a:srgbClr val="A4A3A4"/>
          </p15:clr>
        </p15:guide>
        <p15:guide id="5" pos="6081">
          <p15:clr>
            <a:srgbClr val="A4A3A4"/>
          </p15:clr>
        </p15:guide>
        <p15:guide id="6" pos="172">
          <p15:clr>
            <a:srgbClr val="A4A3A4"/>
          </p15:clr>
        </p15:guide>
        <p15:guide id="7" pos="3250">
          <p15:clr>
            <a:srgbClr val="A4A3A4"/>
          </p15:clr>
        </p15:guide>
        <p15:guide id="8" pos="30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98"/>
    <a:srgbClr val="01498E"/>
    <a:srgbClr val="AF1685"/>
    <a:srgbClr val="97D700"/>
    <a:srgbClr val="753BBD"/>
    <a:srgbClr val="006CB4"/>
    <a:srgbClr val="009681"/>
    <a:srgbClr val="EFEEED"/>
    <a:srgbClr val="C6003D"/>
    <a:srgbClr val="6847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5" autoAdjust="0"/>
    <p:restoredTop sz="87543" autoAdjust="0"/>
  </p:normalViewPr>
  <p:slideViewPr>
    <p:cSldViewPr snapToObjects="1">
      <p:cViewPr varScale="1">
        <p:scale>
          <a:sx n="64" d="100"/>
          <a:sy n="64" d="100"/>
        </p:scale>
        <p:origin x="660" y="78"/>
      </p:cViewPr>
      <p:guideLst>
        <p:guide orient="horz" pos="2161"/>
        <p:guide orient="horz" pos="4201"/>
        <p:guide orient="horz" pos="119"/>
        <p:guide orient="horz" pos="232"/>
        <p:guide orient="horz" pos="4088"/>
        <p:guide orient="horz" pos="5"/>
        <p:guide pos="2880"/>
        <p:guide pos="159"/>
        <p:guide pos="5603"/>
        <p:guide pos="2993"/>
        <p:guide pos="2767"/>
        <p:guide pos="272"/>
        <p:guide pos="5488"/>
      </p:guideLst>
    </p:cSldViewPr>
  </p:slideViewPr>
  <p:outlineViewPr>
    <p:cViewPr>
      <p:scale>
        <a:sx n="33" d="100"/>
        <a:sy n="33" d="100"/>
      </p:scale>
      <p:origin x="0" y="6144"/>
    </p:cViewPr>
  </p:outlineViewPr>
  <p:notesTextViewPr>
    <p:cViewPr>
      <p:scale>
        <a:sx n="100" d="100"/>
        <a:sy n="100" d="100"/>
      </p:scale>
      <p:origin x="0" y="0"/>
    </p:cViewPr>
  </p:notesTextViewPr>
  <p:sorterViewPr>
    <p:cViewPr>
      <p:scale>
        <a:sx n="100" d="100"/>
        <a:sy n="100" d="100"/>
      </p:scale>
      <p:origin x="0" y="936"/>
    </p:cViewPr>
  </p:sorterViewPr>
  <p:notesViewPr>
    <p:cSldViewPr snapToObjects="1" showGuides="1">
      <p:cViewPr varScale="1">
        <p:scale>
          <a:sx n="125" d="100"/>
          <a:sy n="125" d="100"/>
        </p:scale>
        <p:origin x="-966" y="-90"/>
      </p:cViewPr>
      <p:guideLst>
        <p:guide orient="horz" pos="2141"/>
        <p:guide orient="horz" pos="4164"/>
        <p:guide orient="horz" pos="118"/>
        <p:guide pos="3127"/>
        <p:guide pos="6081"/>
        <p:guide pos="172"/>
        <p:guide pos="3250"/>
        <p:guide pos="3004"/>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C52BA-0864-47B8-8A7B-9585CDA4597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E56B9868-6758-4A1B-A2D5-C290A17A5DFC}">
      <dgm:prSet phldrT="[Text]"/>
      <dgm:spPr/>
      <dgm:t>
        <a:bodyPr/>
        <a:lstStyle/>
        <a:p>
          <a:r>
            <a:rPr lang="en-GB"/>
            <a:t>FEG </a:t>
          </a:r>
        </a:p>
        <a:p>
          <a:r>
            <a:rPr lang="en-GB"/>
            <a:t>GCU Feedback Principles </a:t>
          </a:r>
        </a:p>
      </dgm:t>
    </dgm:pt>
    <dgm:pt modelId="{F9411153-5554-484E-8C6D-57D5B111312E}" type="parTrans" cxnId="{BDDD34D1-3D71-4015-BFEF-279B7E3F5311}">
      <dgm:prSet/>
      <dgm:spPr/>
      <dgm:t>
        <a:bodyPr/>
        <a:lstStyle/>
        <a:p>
          <a:endParaRPr lang="en-GB"/>
        </a:p>
      </dgm:t>
    </dgm:pt>
    <dgm:pt modelId="{DB597BE8-B12B-4855-A0DD-0B5615AD650C}" type="sibTrans" cxnId="{BDDD34D1-3D71-4015-BFEF-279B7E3F5311}">
      <dgm:prSet/>
      <dgm:spPr/>
      <dgm:t>
        <a:bodyPr/>
        <a:lstStyle/>
        <a:p>
          <a:endParaRPr lang="en-GB"/>
        </a:p>
      </dgm:t>
    </dgm:pt>
    <dgm:pt modelId="{9C304D46-B141-4611-B24E-DF737F715F80}">
      <dgm:prSet phldrT="[Text]"/>
      <dgm:spPr/>
      <dgm:t>
        <a:bodyPr/>
        <a:lstStyle/>
        <a:p>
          <a:r>
            <a:rPr lang="en-GB"/>
            <a:t>Staff engagement </a:t>
          </a:r>
        </a:p>
      </dgm:t>
    </dgm:pt>
    <dgm:pt modelId="{B361ABC4-545A-4F5A-B7C0-426741407C25}" type="parTrans" cxnId="{93BA1747-414F-4CEB-83F3-D3D7F904B635}">
      <dgm:prSet/>
      <dgm:spPr/>
      <dgm:t>
        <a:bodyPr/>
        <a:lstStyle/>
        <a:p>
          <a:endParaRPr lang="en-GB"/>
        </a:p>
      </dgm:t>
    </dgm:pt>
    <dgm:pt modelId="{0AC0F910-1CDA-4755-A12D-58A2E080DFBD}" type="sibTrans" cxnId="{93BA1747-414F-4CEB-83F3-D3D7F904B635}">
      <dgm:prSet/>
      <dgm:spPr/>
      <dgm:t>
        <a:bodyPr/>
        <a:lstStyle/>
        <a:p>
          <a:endParaRPr lang="en-GB"/>
        </a:p>
      </dgm:t>
    </dgm:pt>
    <dgm:pt modelId="{A8959177-62B2-4CEE-B6DE-230591CA2BBE}">
      <dgm:prSet phldrT="[Text]"/>
      <dgm:spPr/>
      <dgm:t>
        <a:bodyPr/>
        <a:lstStyle/>
        <a:p>
          <a:r>
            <a:rPr lang="en-GB"/>
            <a:t>CPD </a:t>
          </a:r>
        </a:p>
        <a:p>
          <a:r>
            <a:rPr lang="en-GB"/>
            <a:t>Resources and events</a:t>
          </a:r>
        </a:p>
      </dgm:t>
    </dgm:pt>
    <dgm:pt modelId="{B5DFA60F-50FF-456C-A7C4-D83AF2012BAC}" type="parTrans" cxnId="{E72DB115-6D50-4B89-B089-10C3B9AD34AB}">
      <dgm:prSet/>
      <dgm:spPr/>
      <dgm:t>
        <a:bodyPr/>
        <a:lstStyle/>
        <a:p>
          <a:endParaRPr lang="en-GB"/>
        </a:p>
      </dgm:t>
    </dgm:pt>
    <dgm:pt modelId="{33F76EB1-458B-4B70-8904-03E144AABFB8}" type="sibTrans" cxnId="{E72DB115-6D50-4B89-B089-10C3B9AD34AB}">
      <dgm:prSet/>
      <dgm:spPr/>
      <dgm:t>
        <a:bodyPr/>
        <a:lstStyle/>
        <a:p>
          <a:endParaRPr lang="en-GB"/>
        </a:p>
      </dgm:t>
    </dgm:pt>
    <dgm:pt modelId="{31E52405-EB64-4EB9-8D94-BD2158C4D491}">
      <dgm:prSet phldrT="[Text]"/>
      <dgm:spPr/>
      <dgm:t>
        <a:bodyPr/>
        <a:lstStyle/>
        <a:p>
          <a:r>
            <a:rPr lang="en-GB"/>
            <a:t>Strategy &amp; policy </a:t>
          </a:r>
        </a:p>
      </dgm:t>
    </dgm:pt>
    <dgm:pt modelId="{B2BBCE3B-314A-4D37-9A2D-7A3828F24186}" type="parTrans" cxnId="{6B2B0BEF-3ED2-4050-87D0-55C454451E44}">
      <dgm:prSet/>
      <dgm:spPr/>
      <dgm:t>
        <a:bodyPr/>
        <a:lstStyle/>
        <a:p>
          <a:endParaRPr lang="en-GB"/>
        </a:p>
      </dgm:t>
    </dgm:pt>
    <dgm:pt modelId="{1812A836-D6C3-47D3-8D84-CCE2C76AD7AA}" type="sibTrans" cxnId="{6B2B0BEF-3ED2-4050-87D0-55C454451E44}">
      <dgm:prSet/>
      <dgm:spPr/>
      <dgm:t>
        <a:bodyPr/>
        <a:lstStyle/>
        <a:p>
          <a:endParaRPr lang="en-GB"/>
        </a:p>
      </dgm:t>
    </dgm:pt>
    <dgm:pt modelId="{5EA60EE5-D198-46DF-8DDD-8A5E63D410B1}">
      <dgm:prSet phldrT="[Text]"/>
      <dgm:spPr/>
      <dgm:t>
        <a:bodyPr/>
        <a:lstStyle/>
        <a:p>
          <a:r>
            <a:rPr lang="en-GB" dirty="0"/>
            <a:t>Student engagement </a:t>
          </a:r>
        </a:p>
      </dgm:t>
    </dgm:pt>
    <dgm:pt modelId="{3EC174FA-7C6B-4207-BB60-A7ECDCA4AF48}" type="parTrans" cxnId="{7A047F58-CC46-4968-9294-7E08BE34224C}">
      <dgm:prSet/>
      <dgm:spPr/>
      <dgm:t>
        <a:bodyPr/>
        <a:lstStyle/>
        <a:p>
          <a:endParaRPr lang="en-GB"/>
        </a:p>
      </dgm:t>
    </dgm:pt>
    <dgm:pt modelId="{54748C61-1724-4D4F-A3C1-E6B520BE5930}" type="sibTrans" cxnId="{7A047F58-CC46-4968-9294-7E08BE34224C}">
      <dgm:prSet/>
      <dgm:spPr/>
      <dgm:t>
        <a:bodyPr/>
        <a:lstStyle/>
        <a:p>
          <a:endParaRPr lang="en-GB"/>
        </a:p>
      </dgm:t>
    </dgm:pt>
    <dgm:pt modelId="{119F422A-39B6-4624-A7EB-90342D2529DF}">
      <dgm:prSet phldrT="[Text]"/>
      <dgm:spPr/>
      <dgm:t>
        <a:bodyPr/>
        <a:lstStyle/>
        <a:p>
          <a:r>
            <a:rPr lang="en-GB"/>
            <a:t>FFL workshops</a:t>
          </a:r>
        </a:p>
        <a:p>
          <a:r>
            <a:rPr lang="en-GB"/>
            <a:t>FFL online units </a:t>
          </a:r>
        </a:p>
      </dgm:t>
    </dgm:pt>
    <dgm:pt modelId="{2702A81C-08D6-4A34-86DE-59870DC8D550}" type="parTrans" cxnId="{3D07A6E4-53AC-43A4-8BA7-F82F0CF1D1B1}">
      <dgm:prSet/>
      <dgm:spPr/>
      <dgm:t>
        <a:bodyPr/>
        <a:lstStyle/>
        <a:p>
          <a:endParaRPr lang="en-GB"/>
        </a:p>
      </dgm:t>
    </dgm:pt>
    <dgm:pt modelId="{02A9FF51-11FD-4A0A-8024-EBFE28046EDB}" type="sibTrans" cxnId="{3D07A6E4-53AC-43A4-8BA7-F82F0CF1D1B1}">
      <dgm:prSet/>
      <dgm:spPr/>
      <dgm:t>
        <a:bodyPr/>
        <a:lstStyle/>
        <a:p>
          <a:endParaRPr lang="en-GB"/>
        </a:p>
      </dgm:t>
    </dgm:pt>
    <dgm:pt modelId="{FE09AE3B-1D26-44F9-8AC0-5AD14C57085F}">
      <dgm:prSet/>
      <dgm:spPr/>
      <dgm:t>
        <a:bodyPr/>
        <a:lstStyle/>
        <a:p>
          <a:r>
            <a:rPr lang="en-GB" dirty="0"/>
            <a:t>Memorable feedback competition </a:t>
          </a:r>
        </a:p>
      </dgm:t>
    </dgm:pt>
    <dgm:pt modelId="{6EA1D1E9-23F8-4834-B7BD-B134811885BB}" type="parTrans" cxnId="{075A8E0F-F2B4-4A3C-8280-C90AF9007E9A}">
      <dgm:prSet/>
      <dgm:spPr/>
      <dgm:t>
        <a:bodyPr/>
        <a:lstStyle/>
        <a:p>
          <a:endParaRPr lang="en-GB"/>
        </a:p>
      </dgm:t>
    </dgm:pt>
    <dgm:pt modelId="{D50D6E99-0CD5-46E3-971D-E6FA8FB229FE}" type="sibTrans" cxnId="{075A8E0F-F2B4-4A3C-8280-C90AF9007E9A}">
      <dgm:prSet/>
      <dgm:spPr/>
      <dgm:t>
        <a:bodyPr/>
        <a:lstStyle/>
        <a:p>
          <a:endParaRPr lang="en-GB"/>
        </a:p>
      </dgm:t>
    </dgm:pt>
    <dgm:pt modelId="{F9DA0CED-BD7F-4508-95FD-207C485EDCB6}">
      <dgm:prSet/>
      <dgm:spPr/>
      <dgm:t>
        <a:bodyPr/>
        <a:lstStyle/>
        <a:p>
          <a:r>
            <a:rPr lang="en-GB"/>
            <a:t>School action plans</a:t>
          </a:r>
        </a:p>
      </dgm:t>
    </dgm:pt>
    <dgm:pt modelId="{84240A43-29D0-4907-9147-3A1B7987AB42}" type="parTrans" cxnId="{2CDB7F26-D3BB-41E3-97FA-40B9DB0B2644}">
      <dgm:prSet/>
      <dgm:spPr/>
      <dgm:t>
        <a:bodyPr/>
        <a:lstStyle/>
        <a:p>
          <a:endParaRPr lang="en-GB"/>
        </a:p>
      </dgm:t>
    </dgm:pt>
    <dgm:pt modelId="{B9370323-D9EA-4CD5-93B1-E595DAA445AA}" type="sibTrans" cxnId="{2CDB7F26-D3BB-41E3-97FA-40B9DB0B2644}">
      <dgm:prSet/>
      <dgm:spPr/>
      <dgm:t>
        <a:bodyPr/>
        <a:lstStyle/>
        <a:p>
          <a:endParaRPr lang="en-GB"/>
        </a:p>
      </dgm:t>
    </dgm:pt>
    <dgm:pt modelId="{481340E0-24DD-41F4-8869-C9EC15E32F0C}">
      <dgm:prSet/>
      <dgm:spPr/>
      <dgm:t>
        <a:bodyPr/>
        <a:lstStyle/>
        <a:p>
          <a:r>
            <a:rPr lang="en-GB"/>
            <a:t>Induction, LDCs, academic advising</a:t>
          </a:r>
        </a:p>
      </dgm:t>
    </dgm:pt>
    <dgm:pt modelId="{AF7F5284-BFEC-4476-B002-E37DE7DD60F9}" type="parTrans" cxnId="{E5C88543-087B-49AF-B99F-C44AA34C394E}">
      <dgm:prSet/>
      <dgm:spPr/>
      <dgm:t>
        <a:bodyPr/>
        <a:lstStyle/>
        <a:p>
          <a:endParaRPr lang="en-GB"/>
        </a:p>
      </dgm:t>
    </dgm:pt>
    <dgm:pt modelId="{F3D4C38B-E165-4D82-9365-A80751DF2C7D}" type="sibTrans" cxnId="{E5C88543-087B-49AF-B99F-C44AA34C394E}">
      <dgm:prSet/>
      <dgm:spPr/>
      <dgm:t>
        <a:bodyPr/>
        <a:lstStyle/>
        <a:p>
          <a:endParaRPr lang="en-GB"/>
        </a:p>
      </dgm:t>
    </dgm:pt>
    <dgm:pt modelId="{6F3F5749-BF9E-44C7-AE00-86A56D3A5DEE}" type="pres">
      <dgm:prSet presAssocID="{36DC52BA-0864-47B8-8A7B-9585CDA4597D}" presName="diagram" presStyleCnt="0">
        <dgm:presLayoutVars>
          <dgm:chPref val="1"/>
          <dgm:dir/>
          <dgm:animOne val="branch"/>
          <dgm:animLvl val="lvl"/>
          <dgm:resizeHandles val="exact"/>
        </dgm:presLayoutVars>
      </dgm:prSet>
      <dgm:spPr/>
      <dgm:t>
        <a:bodyPr/>
        <a:lstStyle/>
        <a:p>
          <a:endParaRPr lang="en-GB"/>
        </a:p>
      </dgm:t>
    </dgm:pt>
    <dgm:pt modelId="{0EB28B65-9AC8-4EDE-93A8-9A55AB88CFFA}" type="pres">
      <dgm:prSet presAssocID="{E56B9868-6758-4A1B-A2D5-C290A17A5DFC}" presName="root1" presStyleCnt="0"/>
      <dgm:spPr/>
    </dgm:pt>
    <dgm:pt modelId="{AEF4E248-DBEC-4011-9FD2-547EE68FAEE5}" type="pres">
      <dgm:prSet presAssocID="{E56B9868-6758-4A1B-A2D5-C290A17A5DFC}" presName="LevelOneTextNode" presStyleLbl="node0" presStyleIdx="0" presStyleCnt="1">
        <dgm:presLayoutVars>
          <dgm:chPref val="3"/>
        </dgm:presLayoutVars>
      </dgm:prSet>
      <dgm:spPr/>
      <dgm:t>
        <a:bodyPr/>
        <a:lstStyle/>
        <a:p>
          <a:endParaRPr lang="en-GB"/>
        </a:p>
      </dgm:t>
    </dgm:pt>
    <dgm:pt modelId="{A7B8D8E6-F7F0-4FDC-BAEA-37D47CAB747F}" type="pres">
      <dgm:prSet presAssocID="{E56B9868-6758-4A1B-A2D5-C290A17A5DFC}" presName="level2hierChild" presStyleCnt="0"/>
      <dgm:spPr/>
    </dgm:pt>
    <dgm:pt modelId="{FF9F9BE7-9C1B-481E-9096-41AD165ECDEF}" type="pres">
      <dgm:prSet presAssocID="{B361ABC4-545A-4F5A-B7C0-426741407C25}" presName="conn2-1" presStyleLbl="parChTrans1D2" presStyleIdx="0" presStyleCnt="2"/>
      <dgm:spPr/>
      <dgm:t>
        <a:bodyPr/>
        <a:lstStyle/>
        <a:p>
          <a:endParaRPr lang="en-GB"/>
        </a:p>
      </dgm:t>
    </dgm:pt>
    <dgm:pt modelId="{6F9D2F95-3899-4E82-9617-555890CD9ED6}" type="pres">
      <dgm:prSet presAssocID="{B361ABC4-545A-4F5A-B7C0-426741407C25}" presName="connTx" presStyleLbl="parChTrans1D2" presStyleIdx="0" presStyleCnt="2"/>
      <dgm:spPr/>
      <dgm:t>
        <a:bodyPr/>
        <a:lstStyle/>
        <a:p>
          <a:endParaRPr lang="en-GB"/>
        </a:p>
      </dgm:t>
    </dgm:pt>
    <dgm:pt modelId="{3284FF10-3D23-4110-9267-0F801F655FB0}" type="pres">
      <dgm:prSet presAssocID="{9C304D46-B141-4611-B24E-DF737F715F80}" presName="root2" presStyleCnt="0"/>
      <dgm:spPr/>
    </dgm:pt>
    <dgm:pt modelId="{DE3D6440-620C-4F28-93E8-4ACD8077D6EE}" type="pres">
      <dgm:prSet presAssocID="{9C304D46-B141-4611-B24E-DF737F715F80}" presName="LevelTwoTextNode" presStyleLbl="node2" presStyleIdx="0" presStyleCnt="2">
        <dgm:presLayoutVars>
          <dgm:chPref val="3"/>
        </dgm:presLayoutVars>
      </dgm:prSet>
      <dgm:spPr/>
      <dgm:t>
        <a:bodyPr/>
        <a:lstStyle/>
        <a:p>
          <a:endParaRPr lang="en-GB"/>
        </a:p>
      </dgm:t>
    </dgm:pt>
    <dgm:pt modelId="{4FA64CC4-8FF6-424C-9075-3AA680337A6B}" type="pres">
      <dgm:prSet presAssocID="{9C304D46-B141-4611-B24E-DF737F715F80}" presName="level3hierChild" presStyleCnt="0"/>
      <dgm:spPr/>
    </dgm:pt>
    <dgm:pt modelId="{B3EF47B6-CB2A-47C2-9493-449C7E37BBCD}" type="pres">
      <dgm:prSet presAssocID="{B5DFA60F-50FF-456C-A7C4-D83AF2012BAC}" presName="conn2-1" presStyleLbl="parChTrans1D3" presStyleIdx="0" presStyleCnt="6"/>
      <dgm:spPr/>
      <dgm:t>
        <a:bodyPr/>
        <a:lstStyle/>
        <a:p>
          <a:endParaRPr lang="en-GB"/>
        </a:p>
      </dgm:t>
    </dgm:pt>
    <dgm:pt modelId="{D818682F-4BB7-4AAB-9547-62F9E22D2D4E}" type="pres">
      <dgm:prSet presAssocID="{B5DFA60F-50FF-456C-A7C4-D83AF2012BAC}" presName="connTx" presStyleLbl="parChTrans1D3" presStyleIdx="0" presStyleCnt="6"/>
      <dgm:spPr/>
      <dgm:t>
        <a:bodyPr/>
        <a:lstStyle/>
        <a:p>
          <a:endParaRPr lang="en-GB"/>
        </a:p>
      </dgm:t>
    </dgm:pt>
    <dgm:pt modelId="{F3D735A4-7CB7-4773-9943-9673183D7879}" type="pres">
      <dgm:prSet presAssocID="{A8959177-62B2-4CEE-B6DE-230591CA2BBE}" presName="root2" presStyleCnt="0"/>
      <dgm:spPr/>
    </dgm:pt>
    <dgm:pt modelId="{3DD34ED7-B7A4-4909-A3D3-2A5A761E2F6C}" type="pres">
      <dgm:prSet presAssocID="{A8959177-62B2-4CEE-B6DE-230591CA2BBE}" presName="LevelTwoTextNode" presStyleLbl="node3" presStyleIdx="0" presStyleCnt="6">
        <dgm:presLayoutVars>
          <dgm:chPref val="3"/>
        </dgm:presLayoutVars>
      </dgm:prSet>
      <dgm:spPr/>
      <dgm:t>
        <a:bodyPr/>
        <a:lstStyle/>
        <a:p>
          <a:endParaRPr lang="en-GB"/>
        </a:p>
      </dgm:t>
    </dgm:pt>
    <dgm:pt modelId="{8532305A-7E86-4BD2-902E-9E763583ADBA}" type="pres">
      <dgm:prSet presAssocID="{A8959177-62B2-4CEE-B6DE-230591CA2BBE}" presName="level3hierChild" presStyleCnt="0"/>
      <dgm:spPr/>
    </dgm:pt>
    <dgm:pt modelId="{E5A7878D-985F-4ED1-B5C8-71436171E367}" type="pres">
      <dgm:prSet presAssocID="{B2BBCE3B-314A-4D37-9A2D-7A3828F24186}" presName="conn2-1" presStyleLbl="parChTrans1D3" presStyleIdx="1" presStyleCnt="6"/>
      <dgm:spPr/>
      <dgm:t>
        <a:bodyPr/>
        <a:lstStyle/>
        <a:p>
          <a:endParaRPr lang="en-GB"/>
        </a:p>
      </dgm:t>
    </dgm:pt>
    <dgm:pt modelId="{8743FE99-C410-4E04-A86A-44923F5BE5AC}" type="pres">
      <dgm:prSet presAssocID="{B2BBCE3B-314A-4D37-9A2D-7A3828F24186}" presName="connTx" presStyleLbl="parChTrans1D3" presStyleIdx="1" presStyleCnt="6"/>
      <dgm:spPr/>
      <dgm:t>
        <a:bodyPr/>
        <a:lstStyle/>
        <a:p>
          <a:endParaRPr lang="en-GB"/>
        </a:p>
      </dgm:t>
    </dgm:pt>
    <dgm:pt modelId="{42B879FE-038E-452D-A203-216444EA9B74}" type="pres">
      <dgm:prSet presAssocID="{31E52405-EB64-4EB9-8D94-BD2158C4D491}" presName="root2" presStyleCnt="0"/>
      <dgm:spPr/>
    </dgm:pt>
    <dgm:pt modelId="{98672BE1-C22C-4143-8BD4-E71BBEC3F367}" type="pres">
      <dgm:prSet presAssocID="{31E52405-EB64-4EB9-8D94-BD2158C4D491}" presName="LevelTwoTextNode" presStyleLbl="node3" presStyleIdx="1" presStyleCnt="6">
        <dgm:presLayoutVars>
          <dgm:chPref val="3"/>
        </dgm:presLayoutVars>
      </dgm:prSet>
      <dgm:spPr/>
      <dgm:t>
        <a:bodyPr/>
        <a:lstStyle/>
        <a:p>
          <a:endParaRPr lang="en-GB"/>
        </a:p>
      </dgm:t>
    </dgm:pt>
    <dgm:pt modelId="{CD7FA05C-A3AA-47D1-9CE3-5D6355029569}" type="pres">
      <dgm:prSet presAssocID="{31E52405-EB64-4EB9-8D94-BD2158C4D491}" presName="level3hierChild" presStyleCnt="0"/>
      <dgm:spPr/>
    </dgm:pt>
    <dgm:pt modelId="{A38A5647-B43E-4787-8473-CE0101B089DD}" type="pres">
      <dgm:prSet presAssocID="{84240A43-29D0-4907-9147-3A1B7987AB42}" presName="conn2-1" presStyleLbl="parChTrans1D3" presStyleIdx="2" presStyleCnt="6"/>
      <dgm:spPr/>
      <dgm:t>
        <a:bodyPr/>
        <a:lstStyle/>
        <a:p>
          <a:endParaRPr lang="en-GB"/>
        </a:p>
      </dgm:t>
    </dgm:pt>
    <dgm:pt modelId="{3D0BC3D0-BF96-4BE4-B996-4B55B2AF4CF1}" type="pres">
      <dgm:prSet presAssocID="{84240A43-29D0-4907-9147-3A1B7987AB42}" presName="connTx" presStyleLbl="parChTrans1D3" presStyleIdx="2" presStyleCnt="6"/>
      <dgm:spPr/>
      <dgm:t>
        <a:bodyPr/>
        <a:lstStyle/>
        <a:p>
          <a:endParaRPr lang="en-GB"/>
        </a:p>
      </dgm:t>
    </dgm:pt>
    <dgm:pt modelId="{3DBEFF5E-DFAB-44A7-B826-22C464FA53D8}" type="pres">
      <dgm:prSet presAssocID="{F9DA0CED-BD7F-4508-95FD-207C485EDCB6}" presName="root2" presStyleCnt="0"/>
      <dgm:spPr/>
    </dgm:pt>
    <dgm:pt modelId="{12EBDBBC-ECE1-44B4-85DD-3C07F23FA165}" type="pres">
      <dgm:prSet presAssocID="{F9DA0CED-BD7F-4508-95FD-207C485EDCB6}" presName="LevelTwoTextNode" presStyleLbl="node3" presStyleIdx="2" presStyleCnt="6">
        <dgm:presLayoutVars>
          <dgm:chPref val="3"/>
        </dgm:presLayoutVars>
      </dgm:prSet>
      <dgm:spPr/>
      <dgm:t>
        <a:bodyPr/>
        <a:lstStyle/>
        <a:p>
          <a:endParaRPr lang="en-GB"/>
        </a:p>
      </dgm:t>
    </dgm:pt>
    <dgm:pt modelId="{1641C953-7672-4183-813B-CCA223AFE9E4}" type="pres">
      <dgm:prSet presAssocID="{F9DA0CED-BD7F-4508-95FD-207C485EDCB6}" presName="level3hierChild" presStyleCnt="0"/>
      <dgm:spPr/>
    </dgm:pt>
    <dgm:pt modelId="{69EFA6FF-DD1B-4DFC-9352-CB5C4116716B}" type="pres">
      <dgm:prSet presAssocID="{3EC174FA-7C6B-4207-BB60-A7ECDCA4AF48}" presName="conn2-1" presStyleLbl="parChTrans1D2" presStyleIdx="1" presStyleCnt="2"/>
      <dgm:spPr/>
      <dgm:t>
        <a:bodyPr/>
        <a:lstStyle/>
        <a:p>
          <a:endParaRPr lang="en-GB"/>
        </a:p>
      </dgm:t>
    </dgm:pt>
    <dgm:pt modelId="{843B4FA4-2A3B-426C-9E8C-22F9F97D9836}" type="pres">
      <dgm:prSet presAssocID="{3EC174FA-7C6B-4207-BB60-A7ECDCA4AF48}" presName="connTx" presStyleLbl="parChTrans1D2" presStyleIdx="1" presStyleCnt="2"/>
      <dgm:spPr/>
      <dgm:t>
        <a:bodyPr/>
        <a:lstStyle/>
        <a:p>
          <a:endParaRPr lang="en-GB"/>
        </a:p>
      </dgm:t>
    </dgm:pt>
    <dgm:pt modelId="{05B51D8A-B38B-4319-B843-6B6BB3FD9ADF}" type="pres">
      <dgm:prSet presAssocID="{5EA60EE5-D198-46DF-8DDD-8A5E63D410B1}" presName="root2" presStyleCnt="0"/>
      <dgm:spPr/>
    </dgm:pt>
    <dgm:pt modelId="{2AF640BD-E5D8-4B37-A73D-21724A30BD1B}" type="pres">
      <dgm:prSet presAssocID="{5EA60EE5-D198-46DF-8DDD-8A5E63D410B1}" presName="LevelTwoTextNode" presStyleLbl="node2" presStyleIdx="1" presStyleCnt="2">
        <dgm:presLayoutVars>
          <dgm:chPref val="3"/>
        </dgm:presLayoutVars>
      </dgm:prSet>
      <dgm:spPr/>
      <dgm:t>
        <a:bodyPr/>
        <a:lstStyle/>
        <a:p>
          <a:endParaRPr lang="en-GB"/>
        </a:p>
      </dgm:t>
    </dgm:pt>
    <dgm:pt modelId="{083CE963-9BBC-44D4-8B31-37C0FE198142}" type="pres">
      <dgm:prSet presAssocID="{5EA60EE5-D198-46DF-8DDD-8A5E63D410B1}" presName="level3hierChild" presStyleCnt="0"/>
      <dgm:spPr/>
    </dgm:pt>
    <dgm:pt modelId="{182687CD-D1C1-43CF-B696-3E4A7A166761}" type="pres">
      <dgm:prSet presAssocID="{2702A81C-08D6-4A34-86DE-59870DC8D550}" presName="conn2-1" presStyleLbl="parChTrans1D3" presStyleIdx="3" presStyleCnt="6"/>
      <dgm:spPr/>
      <dgm:t>
        <a:bodyPr/>
        <a:lstStyle/>
        <a:p>
          <a:endParaRPr lang="en-GB"/>
        </a:p>
      </dgm:t>
    </dgm:pt>
    <dgm:pt modelId="{79EE6F37-ACA8-4C37-A110-F9D667C1360A}" type="pres">
      <dgm:prSet presAssocID="{2702A81C-08D6-4A34-86DE-59870DC8D550}" presName="connTx" presStyleLbl="parChTrans1D3" presStyleIdx="3" presStyleCnt="6"/>
      <dgm:spPr/>
      <dgm:t>
        <a:bodyPr/>
        <a:lstStyle/>
        <a:p>
          <a:endParaRPr lang="en-GB"/>
        </a:p>
      </dgm:t>
    </dgm:pt>
    <dgm:pt modelId="{90AC63E5-057D-4370-962F-6ABEE54A72F0}" type="pres">
      <dgm:prSet presAssocID="{119F422A-39B6-4624-A7EB-90342D2529DF}" presName="root2" presStyleCnt="0"/>
      <dgm:spPr/>
    </dgm:pt>
    <dgm:pt modelId="{F9952C44-C60F-441B-8817-0E3F86677C2D}" type="pres">
      <dgm:prSet presAssocID="{119F422A-39B6-4624-A7EB-90342D2529DF}" presName="LevelTwoTextNode" presStyleLbl="node3" presStyleIdx="3" presStyleCnt="6">
        <dgm:presLayoutVars>
          <dgm:chPref val="3"/>
        </dgm:presLayoutVars>
      </dgm:prSet>
      <dgm:spPr/>
      <dgm:t>
        <a:bodyPr/>
        <a:lstStyle/>
        <a:p>
          <a:endParaRPr lang="en-GB"/>
        </a:p>
      </dgm:t>
    </dgm:pt>
    <dgm:pt modelId="{8AAB1C33-F924-4884-AA40-F41141A68D80}" type="pres">
      <dgm:prSet presAssocID="{119F422A-39B6-4624-A7EB-90342D2529DF}" presName="level3hierChild" presStyleCnt="0"/>
      <dgm:spPr/>
    </dgm:pt>
    <dgm:pt modelId="{6C4FA08A-F82B-4920-8E65-7CCEF3F27B9B}" type="pres">
      <dgm:prSet presAssocID="{6EA1D1E9-23F8-4834-B7BD-B134811885BB}" presName="conn2-1" presStyleLbl="parChTrans1D3" presStyleIdx="4" presStyleCnt="6"/>
      <dgm:spPr/>
      <dgm:t>
        <a:bodyPr/>
        <a:lstStyle/>
        <a:p>
          <a:endParaRPr lang="en-GB"/>
        </a:p>
      </dgm:t>
    </dgm:pt>
    <dgm:pt modelId="{7B7991BF-4155-4B91-AAB2-E43B2342FC64}" type="pres">
      <dgm:prSet presAssocID="{6EA1D1E9-23F8-4834-B7BD-B134811885BB}" presName="connTx" presStyleLbl="parChTrans1D3" presStyleIdx="4" presStyleCnt="6"/>
      <dgm:spPr/>
      <dgm:t>
        <a:bodyPr/>
        <a:lstStyle/>
        <a:p>
          <a:endParaRPr lang="en-GB"/>
        </a:p>
      </dgm:t>
    </dgm:pt>
    <dgm:pt modelId="{C4B9F624-52DE-457D-B991-819C9928CCB8}" type="pres">
      <dgm:prSet presAssocID="{FE09AE3B-1D26-44F9-8AC0-5AD14C57085F}" presName="root2" presStyleCnt="0"/>
      <dgm:spPr/>
    </dgm:pt>
    <dgm:pt modelId="{1B109A9C-561F-422A-AA48-7ADE78D256D3}" type="pres">
      <dgm:prSet presAssocID="{FE09AE3B-1D26-44F9-8AC0-5AD14C57085F}" presName="LevelTwoTextNode" presStyleLbl="node3" presStyleIdx="4" presStyleCnt="6">
        <dgm:presLayoutVars>
          <dgm:chPref val="3"/>
        </dgm:presLayoutVars>
      </dgm:prSet>
      <dgm:spPr/>
      <dgm:t>
        <a:bodyPr/>
        <a:lstStyle/>
        <a:p>
          <a:endParaRPr lang="en-GB"/>
        </a:p>
      </dgm:t>
    </dgm:pt>
    <dgm:pt modelId="{A6A64134-7F06-48B4-8934-22C083D11AED}" type="pres">
      <dgm:prSet presAssocID="{FE09AE3B-1D26-44F9-8AC0-5AD14C57085F}" presName="level3hierChild" presStyleCnt="0"/>
      <dgm:spPr/>
    </dgm:pt>
    <dgm:pt modelId="{CE474E62-6931-490A-80FE-2FA13A5E921F}" type="pres">
      <dgm:prSet presAssocID="{AF7F5284-BFEC-4476-B002-E37DE7DD60F9}" presName="conn2-1" presStyleLbl="parChTrans1D3" presStyleIdx="5" presStyleCnt="6"/>
      <dgm:spPr/>
      <dgm:t>
        <a:bodyPr/>
        <a:lstStyle/>
        <a:p>
          <a:endParaRPr lang="en-GB"/>
        </a:p>
      </dgm:t>
    </dgm:pt>
    <dgm:pt modelId="{8EA3F586-AA64-43D6-9BE4-EDEE295CD3E0}" type="pres">
      <dgm:prSet presAssocID="{AF7F5284-BFEC-4476-B002-E37DE7DD60F9}" presName="connTx" presStyleLbl="parChTrans1D3" presStyleIdx="5" presStyleCnt="6"/>
      <dgm:spPr/>
      <dgm:t>
        <a:bodyPr/>
        <a:lstStyle/>
        <a:p>
          <a:endParaRPr lang="en-GB"/>
        </a:p>
      </dgm:t>
    </dgm:pt>
    <dgm:pt modelId="{FEE568A3-CF2F-45B0-BF61-7E1CC1FEA538}" type="pres">
      <dgm:prSet presAssocID="{481340E0-24DD-41F4-8869-C9EC15E32F0C}" presName="root2" presStyleCnt="0"/>
      <dgm:spPr/>
    </dgm:pt>
    <dgm:pt modelId="{4A79169C-1284-4A57-A99F-7B6A5F789152}" type="pres">
      <dgm:prSet presAssocID="{481340E0-24DD-41F4-8869-C9EC15E32F0C}" presName="LevelTwoTextNode" presStyleLbl="node3" presStyleIdx="5" presStyleCnt="6">
        <dgm:presLayoutVars>
          <dgm:chPref val="3"/>
        </dgm:presLayoutVars>
      </dgm:prSet>
      <dgm:spPr/>
      <dgm:t>
        <a:bodyPr/>
        <a:lstStyle/>
        <a:p>
          <a:endParaRPr lang="en-GB"/>
        </a:p>
      </dgm:t>
    </dgm:pt>
    <dgm:pt modelId="{FA66DEAA-AF09-4E76-9ED1-9FE91F7BDAEC}" type="pres">
      <dgm:prSet presAssocID="{481340E0-24DD-41F4-8869-C9EC15E32F0C}" presName="level3hierChild" presStyleCnt="0"/>
      <dgm:spPr/>
    </dgm:pt>
  </dgm:ptLst>
  <dgm:cxnLst>
    <dgm:cxn modelId="{4489ECC4-831B-40C9-BB5E-2AE3FE9D1A9C}" type="presOf" srcId="{E56B9868-6758-4A1B-A2D5-C290A17A5DFC}" destId="{AEF4E248-DBEC-4011-9FD2-547EE68FAEE5}" srcOrd="0" destOrd="0" presId="urn:microsoft.com/office/officeart/2005/8/layout/hierarchy2"/>
    <dgm:cxn modelId="{72D1F59F-DFF3-4549-8C5E-4FFA94BE34C0}" type="presOf" srcId="{B5DFA60F-50FF-456C-A7C4-D83AF2012BAC}" destId="{D818682F-4BB7-4AAB-9547-62F9E22D2D4E}" srcOrd="1" destOrd="0" presId="urn:microsoft.com/office/officeart/2005/8/layout/hierarchy2"/>
    <dgm:cxn modelId="{5A9807A2-8CC0-4716-827F-E1636485FA96}" type="presOf" srcId="{FE09AE3B-1D26-44F9-8AC0-5AD14C57085F}" destId="{1B109A9C-561F-422A-AA48-7ADE78D256D3}" srcOrd="0" destOrd="0" presId="urn:microsoft.com/office/officeart/2005/8/layout/hierarchy2"/>
    <dgm:cxn modelId="{B93A491A-8CCD-4085-85D5-90946DD9A920}" type="presOf" srcId="{B2BBCE3B-314A-4D37-9A2D-7A3828F24186}" destId="{8743FE99-C410-4E04-A86A-44923F5BE5AC}" srcOrd="1" destOrd="0" presId="urn:microsoft.com/office/officeart/2005/8/layout/hierarchy2"/>
    <dgm:cxn modelId="{E5C88543-087B-49AF-B99F-C44AA34C394E}" srcId="{5EA60EE5-D198-46DF-8DDD-8A5E63D410B1}" destId="{481340E0-24DD-41F4-8869-C9EC15E32F0C}" srcOrd="2" destOrd="0" parTransId="{AF7F5284-BFEC-4476-B002-E37DE7DD60F9}" sibTransId="{F3D4C38B-E165-4D82-9365-A80751DF2C7D}"/>
    <dgm:cxn modelId="{FC279F17-B014-403C-902E-CDF280023BCF}" type="presOf" srcId="{2702A81C-08D6-4A34-86DE-59870DC8D550}" destId="{79EE6F37-ACA8-4C37-A110-F9D667C1360A}" srcOrd="1" destOrd="0" presId="urn:microsoft.com/office/officeart/2005/8/layout/hierarchy2"/>
    <dgm:cxn modelId="{A22B93D9-C367-4BBC-993E-595073F508C3}" type="presOf" srcId="{119F422A-39B6-4624-A7EB-90342D2529DF}" destId="{F9952C44-C60F-441B-8817-0E3F86677C2D}" srcOrd="0" destOrd="0" presId="urn:microsoft.com/office/officeart/2005/8/layout/hierarchy2"/>
    <dgm:cxn modelId="{5C218297-292A-4A51-B095-B5550B5B25DC}" type="presOf" srcId="{A8959177-62B2-4CEE-B6DE-230591CA2BBE}" destId="{3DD34ED7-B7A4-4909-A3D3-2A5A761E2F6C}" srcOrd="0" destOrd="0" presId="urn:microsoft.com/office/officeart/2005/8/layout/hierarchy2"/>
    <dgm:cxn modelId="{1F9A00BA-F122-4A86-B411-F2037CC90BBB}" type="presOf" srcId="{AF7F5284-BFEC-4476-B002-E37DE7DD60F9}" destId="{CE474E62-6931-490A-80FE-2FA13A5E921F}" srcOrd="0" destOrd="0" presId="urn:microsoft.com/office/officeart/2005/8/layout/hierarchy2"/>
    <dgm:cxn modelId="{4CC74D7C-25B4-477E-867A-56B4C0E90A47}" type="presOf" srcId="{9C304D46-B141-4611-B24E-DF737F715F80}" destId="{DE3D6440-620C-4F28-93E8-4ACD8077D6EE}" srcOrd="0" destOrd="0" presId="urn:microsoft.com/office/officeart/2005/8/layout/hierarchy2"/>
    <dgm:cxn modelId="{4E49EC7E-1AEC-46A4-AF49-A5A83FB0A9FD}" type="presOf" srcId="{5EA60EE5-D198-46DF-8DDD-8A5E63D410B1}" destId="{2AF640BD-E5D8-4B37-A73D-21724A30BD1B}" srcOrd="0" destOrd="0" presId="urn:microsoft.com/office/officeart/2005/8/layout/hierarchy2"/>
    <dgm:cxn modelId="{7B0D49C5-3D34-4674-8014-A80646788433}" type="presOf" srcId="{481340E0-24DD-41F4-8869-C9EC15E32F0C}" destId="{4A79169C-1284-4A57-A99F-7B6A5F789152}" srcOrd="0" destOrd="0" presId="urn:microsoft.com/office/officeart/2005/8/layout/hierarchy2"/>
    <dgm:cxn modelId="{6B2B0BEF-3ED2-4050-87D0-55C454451E44}" srcId="{9C304D46-B141-4611-B24E-DF737F715F80}" destId="{31E52405-EB64-4EB9-8D94-BD2158C4D491}" srcOrd="1" destOrd="0" parTransId="{B2BBCE3B-314A-4D37-9A2D-7A3828F24186}" sibTransId="{1812A836-D6C3-47D3-8D84-CCE2C76AD7AA}"/>
    <dgm:cxn modelId="{A18DE199-3D3B-4123-9E6D-9552FD6EBE86}" type="presOf" srcId="{6EA1D1E9-23F8-4834-B7BD-B134811885BB}" destId="{7B7991BF-4155-4B91-AAB2-E43B2342FC64}" srcOrd="1" destOrd="0" presId="urn:microsoft.com/office/officeart/2005/8/layout/hierarchy2"/>
    <dgm:cxn modelId="{BDDD34D1-3D71-4015-BFEF-279B7E3F5311}" srcId="{36DC52BA-0864-47B8-8A7B-9585CDA4597D}" destId="{E56B9868-6758-4A1B-A2D5-C290A17A5DFC}" srcOrd="0" destOrd="0" parTransId="{F9411153-5554-484E-8C6D-57D5B111312E}" sibTransId="{DB597BE8-B12B-4855-A0DD-0B5615AD650C}"/>
    <dgm:cxn modelId="{075A8E0F-F2B4-4A3C-8280-C90AF9007E9A}" srcId="{5EA60EE5-D198-46DF-8DDD-8A5E63D410B1}" destId="{FE09AE3B-1D26-44F9-8AC0-5AD14C57085F}" srcOrd="1" destOrd="0" parTransId="{6EA1D1E9-23F8-4834-B7BD-B134811885BB}" sibTransId="{D50D6E99-0CD5-46E3-971D-E6FA8FB229FE}"/>
    <dgm:cxn modelId="{E72DB115-6D50-4B89-B089-10C3B9AD34AB}" srcId="{9C304D46-B141-4611-B24E-DF737F715F80}" destId="{A8959177-62B2-4CEE-B6DE-230591CA2BBE}" srcOrd="0" destOrd="0" parTransId="{B5DFA60F-50FF-456C-A7C4-D83AF2012BAC}" sibTransId="{33F76EB1-458B-4B70-8904-03E144AABFB8}"/>
    <dgm:cxn modelId="{93BA1747-414F-4CEB-83F3-D3D7F904B635}" srcId="{E56B9868-6758-4A1B-A2D5-C290A17A5DFC}" destId="{9C304D46-B141-4611-B24E-DF737F715F80}" srcOrd="0" destOrd="0" parTransId="{B361ABC4-545A-4F5A-B7C0-426741407C25}" sibTransId="{0AC0F910-1CDA-4755-A12D-58A2E080DFBD}"/>
    <dgm:cxn modelId="{FCB0919C-5088-42A7-BB17-096B75ABCF4A}" type="presOf" srcId="{B361ABC4-545A-4F5A-B7C0-426741407C25}" destId="{FF9F9BE7-9C1B-481E-9096-41AD165ECDEF}" srcOrd="0" destOrd="0" presId="urn:microsoft.com/office/officeart/2005/8/layout/hierarchy2"/>
    <dgm:cxn modelId="{EF9862CF-B9CB-4A7A-A86E-02E923B0F51F}" type="presOf" srcId="{84240A43-29D0-4907-9147-3A1B7987AB42}" destId="{3D0BC3D0-BF96-4BE4-B996-4B55B2AF4CF1}" srcOrd="1" destOrd="0" presId="urn:microsoft.com/office/officeart/2005/8/layout/hierarchy2"/>
    <dgm:cxn modelId="{0ED612BA-C502-47AD-BE90-B8220EED4874}" type="presOf" srcId="{B2BBCE3B-314A-4D37-9A2D-7A3828F24186}" destId="{E5A7878D-985F-4ED1-B5C8-71436171E367}" srcOrd="0" destOrd="0" presId="urn:microsoft.com/office/officeart/2005/8/layout/hierarchy2"/>
    <dgm:cxn modelId="{9E957EBA-2D03-44EC-B1F7-9E6829A67CA2}" type="presOf" srcId="{36DC52BA-0864-47B8-8A7B-9585CDA4597D}" destId="{6F3F5749-BF9E-44C7-AE00-86A56D3A5DEE}" srcOrd="0" destOrd="0" presId="urn:microsoft.com/office/officeart/2005/8/layout/hierarchy2"/>
    <dgm:cxn modelId="{DB61E03D-1020-441D-8D84-B1D205003F33}" type="presOf" srcId="{31E52405-EB64-4EB9-8D94-BD2158C4D491}" destId="{98672BE1-C22C-4143-8BD4-E71BBEC3F367}" srcOrd="0" destOrd="0" presId="urn:microsoft.com/office/officeart/2005/8/layout/hierarchy2"/>
    <dgm:cxn modelId="{7EED8E69-B55B-4996-BFF1-CF2B63CACF99}" type="presOf" srcId="{3EC174FA-7C6B-4207-BB60-A7ECDCA4AF48}" destId="{843B4FA4-2A3B-426C-9E8C-22F9F97D9836}" srcOrd="1" destOrd="0" presId="urn:microsoft.com/office/officeart/2005/8/layout/hierarchy2"/>
    <dgm:cxn modelId="{2CDB7F26-D3BB-41E3-97FA-40B9DB0B2644}" srcId="{9C304D46-B141-4611-B24E-DF737F715F80}" destId="{F9DA0CED-BD7F-4508-95FD-207C485EDCB6}" srcOrd="2" destOrd="0" parTransId="{84240A43-29D0-4907-9147-3A1B7987AB42}" sibTransId="{B9370323-D9EA-4CD5-93B1-E595DAA445AA}"/>
    <dgm:cxn modelId="{6FBD9554-728B-4B29-A959-3E78585CACB0}" type="presOf" srcId="{3EC174FA-7C6B-4207-BB60-A7ECDCA4AF48}" destId="{69EFA6FF-DD1B-4DFC-9352-CB5C4116716B}" srcOrd="0" destOrd="0" presId="urn:microsoft.com/office/officeart/2005/8/layout/hierarchy2"/>
    <dgm:cxn modelId="{150D0E23-91F1-44FF-971C-509B539308F2}" type="presOf" srcId="{84240A43-29D0-4907-9147-3A1B7987AB42}" destId="{A38A5647-B43E-4787-8473-CE0101B089DD}" srcOrd="0" destOrd="0" presId="urn:microsoft.com/office/officeart/2005/8/layout/hierarchy2"/>
    <dgm:cxn modelId="{3D07A6E4-53AC-43A4-8BA7-F82F0CF1D1B1}" srcId="{5EA60EE5-D198-46DF-8DDD-8A5E63D410B1}" destId="{119F422A-39B6-4624-A7EB-90342D2529DF}" srcOrd="0" destOrd="0" parTransId="{2702A81C-08D6-4A34-86DE-59870DC8D550}" sibTransId="{02A9FF51-11FD-4A0A-8024-EBFE28046EDB}"/>
    <dgm:cxn modelId="{7A047F58-CC46-4968-9294-7E08BE34224C}" srcId="{E56B9868-6758-4A1B-A2D5-C290A17A5DFC}" destId="{5EA60EE5-D198-46DF-8DDD-8A5E63D410B1}" srcOrd="1" destOrd="0" parTransId="{3EC174FA-7C6B-4207-BB60-A7ECDCA4AF48}" sibTransId="{54748C61-1724-4D4F-A3C1-E6B520BE5930}"/>
    <dgm:cxn modelId="{2852DF00-3539-492E-B402-33056E75BD27}" type="presOf" srcId="{6EA1D1E9-23F8-4834-B7BD-B134811885BB}" destId="{6C4FA08A-F82B-4920-8E65-7CCEF3F27B9B}" srcOrd="0" destOrd="0" presId="urn:microsoft.com/office/officeart/2005/8/layout/hierarchy2"/>
    <dgm:cxn modelId="{B9BC1226-D4CE-4AE2-BD99-61387A5DE3D7}" type="presOf" srcId="{B5DFA60F-50FF-456C-A7C4-D83AF2012BAC}" destId="{B3EF47B6-CB2A-47C2-9493-449C7E37BBCD}" srcOrd="0" destOrd="0" presId="urn:microsoft.com/office/officeart/2005/8/layout/hierarchy2"/>
    <dgm:cxn modelId="{9DA7C8B1-D133-4534-8C1F-74EC5F92A5B6}" type="presOf" srcId="{AF7F5284-BFEC-4476-B002-E37DE7DD60F9}" destId="{8EA3F586-AA64-43D6-9BE4-EDEE295CD3E0}" srcOrd="1" destOrd="0" presId="urn:microsoft.com/office/officeart/2005/8/layout/hierarchy2"/>
    <dgm:cxn modelId="{FB80BBE0-ED19-449F-8659-B76F55614EB3}" type="presOf" srcId="{F9DA0CED-BD7F-4508-95FD-207C485EDCB6}" destId="{12EBDBBC-ECE1-44B4-85DD-3C07F23FA165}" srcOrd="0" destOrd="0" presId="urn:microsoft.com/office/officeart/2005/8/layout/hierarchy2"/>
    <dgm:cxn modelId="{B63D564A-75C4-4BF9-8418-110D5381698F}" type="presOf" srcId="{B361ABC4-545A-4F5A-B7C0-426741407C25}" destId="{6F9D2F95-3899-4E82-9617-555890CD9ED6}" srcOrd="1" destOrd="0" presId="urn:microsoft.com/office/officeart/2005/8/layout/hierarchy2"/>
    <dgm:cxn modelId="{AE43BB2D-5998-4A0A-92FC-80FAA3DB29AB}" type="presOf" srcId="{2702A81C-08D6-4A34-86DE-59870DC8D550}" destId="{182687CD-D1C1-43CF-B696-3E4A7A166761}" srcOrd="0" destOrd="0" presId="urn:microsoft.com/office/officeart/2005/8/layout/hierarchy2"/>
    <dgm:cxn modelId="{4F8B164B-236C-46F2-B3E2-A60C43CF9542}" type="presParOf" srcId="{6F3F5749-BF9E-44C7-AE00-86A56D3A5DEE}" destId="{0EB28B65-9AC8-4EDE-93A8-9A55AB88CFFA}" srcOrd="0" destOrd="0" presId="urn:microsoft.com/office/officeart/2005/8/layout/hierarchy2"/>
    <dgm:cxn modelId="{8A0E6A83-328D-465C-8E7B-1822AC12F03B}" type="presParOf" srcId="{0EB28B65-9AC8-4EDE-93A8-9A55AB88CFFA}" destId="{AEF4E248-DBEC-4011-9FD2-547EE68FAEE5}" srcOrd="0" destOrd="0" presId="urn:microsoft.com/office/officeart/2005/8/layout/hierarchy2"/>
    <dgm:cxn modelId="{A65FCF3B-CEAE-46E4-8A68-525C0561F36E}" type="presParOf" srcId="{0EB28B65-9AC8-4EDE-93A8-9A55AB88CFFA}" destId="{A7B8D8E6-F7F0-4FDC-BAEA-37D47CAB747F}" srcOrd="1" destOrd="0" presId="urn:microsoft.com/office/officeart/2005/8/layout/hierarchy2"/>
    <dgm:cxn modelId="{D74392CB-B209-4617-96AD-5561BD54BDAD}" type="presParOf" srcId="{A7B8D8E6-F7F0-4FDC-BAEA-37D47CAB747F}" destId="{FF9F9BE7-9C1B-481E-9096-41AD165ECDEF}" srcOrd="0" destOrd="0" presId="urn:microsoft.com/office/officeart/2005/8/layout/hierarchy2"/>
    <dgm:cxn modelId="{78B2CF4C-3755-45F6-962C-392EE234DCFC}" type="presParOf" srcId="{FF9F9BE7-9C1B-481E-9096-41AD165ECDEF}" destId="{6F9D2F95-3899-4E82-9617-555890CD9ED6}" srcOrd="0" destOrd="0" presId="urn:microsoft.com/office/officeart/2005/8/layout/hierarchy2"/>
    <dgm:cxn modelId="{1DE39F06-1061-45BB-A132-58D32E444E0C}" type="presParOf" srcId="{A7B8D8E6-F7F0-4FDC-BAEA-37D47CAB747F}" destId="{3284FF10-3D23-4110-9267-0F801F655FB0}" srcOrd="1" destOrd="0" presId="urn:microsoft.com/office/officeart/2005/8/layout/hierarchy2"/>
    <dgm:cxn modelId="{F875ED9E-E796-4D2A-AE33-776CF0AB7CC8}" type="presParOf" srcId="{3284FF10-3D23-4110-9267-0F801F655FB0}" destId="{DE3D6440-620C-4F28-93E8-4ACD8077D6EE}" srcOrd="0" destOrd="0" presId="urn:microsoft.com/office/officeart/2005/8/layout/hierarchy2"/>
    <dgm:cxn modelId="{F68066A7-8BA8-4D73-BE7A-2EE2E3690A64}" type="presParOf" srcId="{3284FF10-3D23-4110-9267-0F801F655FB0}" destId="{4FA64CC4-8FF6-424C-9075-3AA680337A6B}" srcOrd="1" destOrd="0" presId="urn:microsoft.com/office/officeart/2005/8/layout/hierarchy2"/>
    <dgm:cxn modelId="{195DC164-93DE-477E-8F28-F2D0C3DFFE4E}" type="presParOf" srcId="{4FA64CC4-8FF6-424C-9075-3AA680337A6B}" destId="{B3EF47B6-CB2A-47C2-9493-449C7E37BBCD}" srcOrd="0" destOrd="0" presId="urn:microsoft.com/office/officeart/2005/8/layout/hierarchy2"/>
    <dgm:cxn modelId="{1D43741B-635A-4EBB-AA12-16971002ED60}" type="presParOf" srcId="{B3EF47B6-CB2A-47C2-9493-449C7E37BBCD}" destId="{D818682F-4BB7-4AAB-9547-62F9E22D2D4E}" srcOrd="0" destOrd="0" presId="urn:microsoft.com/office/officeart/2005/8/layout/hierarchy2"/>
    <dgm:cxn modelId="{982B7A9C-278D-46B7-B372-97503D5E338B}" type="presParOf" srcId="{4FA64CC4-8FF6-424C-9075-3AA680337A6B}" destId="{F3D735A4-7CB7-4773-9943-9673183D7879}" srcOrd="1" destOrd="0" presId="urn:microsoft.com/office/officeart/2005/8/layout/hierarchy2"/>
    <dgm:cxn modelId="{FF28A38B-8B6B-4C5A-993B-0AE0F011E782}" type="presParOf" srcId="{F3D735A4-7CB7-4773-9943-9673183D7879}" destId="{3DD34ED7-B7A4-4909-A3D3-2A5A761E2F6C}" srcOrd="0" destOrd="0" presId="urn:microsoft.com/office/officeart/2005/8/layout/hierarchy2"/>
    <dgm:cxn modelId="{0DC146B3-CDE3-4648-993A-589E20384285}" type="presParOf" srcId="{F3D735A4-7CB7-4773-9943-9673183D7879}" destId="{8532305A-7E86-4BD2-902E-9E763583ADBA}" srcOrd="1" destOrd="0" presId="urn:microsoft.com/office/officeart/2005/8/layout/hierarchy2"/>
    <dgm:cxn modelId="{D4ECBF75-7FCB-4A74-AFEA-58F69C8B4E98}" type="presParOf" srcId="{4FA64CC4-8FF6-424C-9075-3AA680337A6B}" destId="{E5A7878D-985F-4ED1-B5C8-71436171E367}" srcOrd="2" destOrd="0" presId="urn:microsoft.com/office/officeart/2005/8/layout/hierarchy2"/>
    <dgm:cxn modelId="{B16C6CAF-C530-48BB-B4CC-8A55D0DE57E2}" type="presParOf" srcId="{E5A7878D-985F-4ED1-B5C8-71436171E367}" destId="{8743FE99-C410-4E04-A86A-44923F5BE5AC}" srcOrd="0" destOrd="0" presId="urn:microsoft.com/office/officeart/2005/8/layout/hierarchy2"/>
    <dgm:cxn modelId="{0BADF0F4-F3E0-4B40-9A78-77A7A2564FCE}" type="presParOf" srcId="{4FA64CC4-8FF6-424C-9075-3AA680337A6B}" destId="{42B879FE-038E-452D-A203-216444EA9B74}" srcOrd="3" destOrd="0" presId="urn:microsoft.com/office/officeart/2005/8/layout/hierarchy2"/>
    <dgm:cxn modelId="{13B91531-818D-43A5-ABB4-7B3B389B8F01}" type="presParOf" srcId="{42B879FE-038E-452D-A203-216444EA9B74}" destId="{98672BE1-C22C-4143-8BD4-E71BBEC3F367}" srcOrd="0" destOrd="0" presId="urn:microsoft.com/office/officeart/2005/8/layout/hierarchy2"/>
    <dgm:cxn modelId="{08BCC368-D06A-418E-BFC8-650AA527D777}" type="presParOf" srcId="{42B879FE-038E-452D-A203-216444EA9B74}" destId="{CD7FA05C-A3AA-47D1-9CE3-5D6355029569}" srcOrd="1" destOrd="0" presId="urn:microsoft.com/office/officeart/2005/8/layout/hierarchy2"/>
    <dgm:cxn modelId="{DBA10A1C-5DEA-4263-93D8-CC6DF8A51BB9}" type="presParOf" srcId="{4FA64CC4-8FF6-424C-9075-3AA680337A6B}" destId="{A38A5647-B43E-4787-8473-CE0101B089DD}" srcOrd="4" destOrd="0" presId="urn:microsoft.com/office/officeart/2005/8/layout/hierarchy2"/>
    <dgm:cxn modelId="{F1883DDA-3E71-4049-A18C-D7362C7D847B}" type="presParOf" srcId="{A38A5647-B43E-4787-8473-CE0101B089DD}" destId="{3D0BC3D0-BF96-4BE4-B996-4B55B2AF4CF1}" srcOrd="0" destOrd="0" presId="urn:microsoft.com/office/officeart/2005/8/layout/hierarchy2"/>
    <dgm:cxn modelId="{6AD7CA88-8349-4923-B77D-26A558A3810A}" type="presParOf" srcId="{4FA64CC4-8FF6-424C-9075-3AA680337A6B}" destId="{3DBEFF5E-DFAB-44A7-B826-22C464FA53D8}" srcOrd="5" destOrd="0" presId="urn:microsoft.com/office/officeart/2005/8/layout/hierarchy2"/>
    <dgm:cxn modelId="{EBC58FF0-B6A9-4A73-B2D5-322A5D9BEE4A}" type="presParOf" srcId="{3DBEFF5E-DFAB-44A7-B826-22C464FA53D8}" destId="{12EBDBBC-ECE1-44B4-85DD-3C07F23FA165}" srcOrd="0" destOrd="0" presId="urn:microsoft.com/office/officeart/2005/8/layout/hierarchy2"/>
    <dgm:cxn modelId="{98DC6B2B-2F30-42D5-8DAD-AC45B5B01BD0}" type="presParOf" srcId="{3DBEFF5E-DFAB-44A7-B826-22C464FA53D8}" destId="{1641C953-7672-4183-813B-CCA223AFE9E4}" srcOrd="1" destOrd="0" presId="urn:microsoft.com/office/officeart/2005/8/layout/hierarchy2"/>
    <dgm:cxn modelId="{8BE1D4BD-5696-4975-895B-FB059678836C}" type="presParOf" srcId="{A7B8D8E6-F7F0-4FDC-BAEA-37D47CAB747F}" destId="{69EFA6FF-DD1B-4DFC-9352-CB5C4116716B}" srcOrd="2" destOrd="0" presId="urn:microsoft.com/office/officeart/2005/8/layout/hierarchy2"/>
    <dgm:cxn modelId="{FF11F44D-A2C5-4967-A8BC-683CAEF42ACD}" type="presParOf" srcId="{69EFA6FF-DD1B-4DFC-9352-CB5C4116716B}" destId="{843B4FA4-2A3B-426C-9E8C-22F9F97D9836}" srcOrd="0" destOrd="0" presId="urn:microsoft.com/office/officeart/2005/8/layout/hierarchy2"/>
    <dgm:cxn modelId="{18CA057E-9726-4A88-8A0E-C5420F6A72C2}" type="presParOf" srcId="{A7B8D8E6-F7F0-4FDC-BAEA-37D47CAB747F}" destId="{05B51D8A-B38B-4319-B843-6B6BB3FD9ADF}" srcOrd="3" destOrd="0" presId="urn:microsoft.com/office/officeart/2005/8/layout/hierarchy2"/>
    <dgm:cxn modelId="{3B84FF40-5236-44BD-A8E7-CDFFA7625191}" type="presParOf" srcId="{05B51D8A-B38B-4319-B843-6B6BB3FD9ADF}" destId="{2AF640BD-E5D8-4B37-A73D-21724A30BD1B}" srcOrd="0" destOrd="0" presId="urn:microsoft.com/office/officeart/2005/8/layout/hierarchy2"/>
    <dgm:cxn modelId="{56B308AC-38D4-4357-B95A-4DB3B03BD370}" type="presParOf" srcId="{05B51D8A-B38B-4319-B843-6B6BB3FD9ADF}" destId="{083CE963-9BBC-44D4-8B31-37C0FE198142}" srcOrd="1" destOrd="0" presId="urn:microsoft.com/office/officeart/2005/8/layout/hierarchy2"/>
    <dgm:cxn modelId="{25515381-4146-46E9-8FFE-CDE0B0055B02}" type="presParOf" srcId="{083CE963-9BBC-44D4-8B31-37C0FE198142}" destId="{182687CD-D1C1-43CF-B696-3E4A7A166761}" srcOrd="0" destOrd="0" presId="urn:microsoft.com/office/officeart/2005/8/layout/hierarchy2"/>
    <dgm:cxn modelId="{046F3E60-64F9-432A-9A50-F9BCD378291D}" type="presParOf" srcId="{182687CD-D1C1-43CF-B696-3E4A7A166761}" destId="{79EE6F37-ACA8-4C37-A110-F9D667C1360A}" srcOrd="0" destOrd="0" presId="urn:microsoft.com/office/officeart/2005/8/layout/hierarchy2"/>
    <dgm:cxn modelId="{9701B72D-8DAE-48AD-BC07-F0620E150763}" type="presParOf" srcId="{083CE963-9BBC-44D4-8B31-37C0FE198142}" destId="{90AC63E5-057D-4370-962F-6ABEE54A72F0}" srcOrd="1" destOrd="0" presId="urn:microsoft.com/office/officeart/2005/8/layout/hierarchy2"/>
    <dgm:cxn modelId="{DF07DE2E-CC04-4407-8B90-86E9B91C6368}" type="presParOf" srcId="{90AC63E5-057D-4370-962F-6ABEE54A72F0}" destId="{F9952C44-C60F-441B-8817-0E3F86677C2D}" srcOrd="0" destOrd="0" presId="urn:microsoft.com/office/officeart/2005/8/layout/hierarchy2"/>
    <dgm:cxn modelId="{786160B5-69DF-423D-8AE9-C45BB8923208}" type="presParOf" srcId="{90AC63E5-057D-4370-962F-6ABEE54A72F0}" destId="{8AAB1C33-F924-4884-AA40-F41141A68D80}" srcOrd="1" destOrd="0" presId="urn:microsoft.com/office/officeart/2005/8/layout/hierarchy2"/>
    <dgm:cxn modelId="{A661D292-DB92-4B47-9267-C81081E1F113}" type="presParOf" srcId="{083CE963-9BBC-44D4-8B31-37C0FE198142}" destId="{6C4FA08A-F82B-4920-8E65-7CCEF3F27B9B}" srcOrd="2" destOrd="0" presId="urn:microsoft.com/office/officeart/2005/8/layout/hierarchy2"/>
    <dgm:cxn modelId="{0B9A3F6B-DF7B-40EB-A5D6-E57ABCAA3479}" type="presParOf" srcId="{6C4FA08A-F82B-4920-8E65-7CCEF3F27B9B}" destId="{7B7991BF-4155-4B91-AAB2-E43B2342FC64}" srcOrd="0" destOrd="0" presId="urn:microsoft.com/office/officeart/2005/8/layout/hierarchy2"/>
    <dgm:cxn modelId="{ED2BA67A-C96E-41D5-94B2-52EFEE964767}" type="presParOf" srcId="{083CE963-9BBC-44D4-8B31-37C0FE198142}" destId="{C4B9F624-52DE-457D-B991-819C9928CCB8}" srcOrd="3" destOrd="0" presId="urn:microsoft.com/office/officeart/2005/8/layout/hierarchy2"/>
    <dgm:cxn modelId="{520CE440-6EA8-47AE-BD49-C043FE991003}" type="presParOf" srcId="{C4B9F624-52DE-457D-B991-819C9928CCB8}" destId="{1B109A9C-561F-422A-AA48-7ADE78D256D3}" srcOrd="0" destOrd="0" presId="urn:microsoft.com/office/officeart/2005/8/layout/hierarchy2"/>
    <dgm:cxn modelId="{ED364412-9820-4B18-A585-E01EDCC4B317}" type="presParOf" srcId="{C4B9F624-52DE-457D-B991-819C9928CCB8}" destId="{A6A64134-7F06-48B4-8934-22C083D11AED}" srcOrd="1" destOrd="0" presId="urn:microsoft.com/office/officeart/2005/8/layout/hierarchy2"/>
    <dgm:cxn modelId="{C6A2F9C9-4CA0-4E40-9C2C-B0E6C20DA56B}" type="presParOf" srcId="{083CE963-9BBC-44D4-8B31-37C0FE198142}" destId="{CE474E62-6931-490A-80FE-2FA13A5E921F}" srcOrd="4" destOrd="0" presId="urn:microsoft.com/office/officeart/2005/8/layout/hierarchy2"/>
    <dgm:cxn modelId="{84C94500-A043-4D29-83A6-BD74D22CCF0A}" type="presParOf" srcId="{CE474E62-6931-490A-80FE-2FA13A5E921F}" destId="{8EA3F586-AA64-43D6-9BE4-EDEE295CD3E0}" srcOrd="0" destOrd="0" presId="urn:microsoft.com/office/officeart/2005/8/layout/hierarchy2"/>
    <dgm:cxn modelId="{53BEAD6A-CBE5-4A97-89C6-455D838C32EF}" type="presParOf" srcId="{083CE963-9BBC-44D4-8B31-37C0FE198142}" destId="{FEE568A3-CF2F-45B0-BF61-7E1CC1FEA538}" srcOrd="5" destOrd="0" presId="urn:microsoft.com/office/officeart/2005/8/layout/hierarchy2"/>
    <dgm:cxn modelId="{89EB3AD9-CC36-4CFC-ABEE-EDC0280CB8EE}" type="presParOf" srcId="{FEE568A3-CF2F-45B0-BF61-7E1CC1FEA538}" destId="{4A79169C-1284-4A57-A99F-7B6A5F789152}" srcOrd="0" destOrd="0" presId="urn:microsoft.com/office/officeart/2005/8/layout/hierarchy2"/>
    <dgm:cxn modelId="{C9B705C4-C04A-4946-BDA8-67B9C3176600}" type="presParOf" srcId="{FEE568A3-CF2F-45B0-BF61-7E1CC1FEA538}" destId="{FA66DEAA-AF09-4E76-9ED1-9FE91F7BDAE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8F762-E844-4E49-AAB9-2CFCAFFCC3CA}"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en-GB"/>
        </a:p>
      </dgm:t>
    </dgm:pt>
    <dgm:pt modelId="{2921CBD7-DC72-4349-934D-56F514A62DF7}">
      <dgm:prSet phldrT="[Text]" custT="1"/>
      <dgm:spPr/>
      <dgm:t>
        <a:bodyPr/>
        <a:lstStyle/>
        <a:p>
          <a:r>
            <a:rPr lang="en-GB" sz="1500" b="1" dirty="0" smtClean="0"/>
            <a:t>1. Description</a:t>
          </a:r>
          <a:endParaRPr lang="en-GB" sz="1500" b="1" dirty="0"/>
        </a:p>
      </dgm:t>
    </dgm:pt>
    <dgm:pt modelId="{04556FC1-3B12-4276-9666-F089302D95FF}" type="parTrans" cxnId="{93528816-3F1D-4102-9E0A-775E3B8EB4F0}">
      <dgm:prSet/>
      <dgm:spPr/>
      <dgm:t>
        <a:bodyPr/>
        <a:lstStyle/>
        <a:p>
          <a:endParaRPr lang="en-GB"/>
        </a:p>
      </dgm:t>
    </dgm:pt>
    <dgm:pt modelId="{FECAB46C-5E9F-401D-BAB9-C1197E562B4B}" type="sibTrans" cxnId="{93528816-3F1D-4102-9E0A-775E3B8EB4F0}">
      <dgm:prSet/>
      <dgm:spPr/>
      <dgm:t>
        <a:bodyPr/>
        <a:lstStyle/>
        <a:p>
          <a:endParaRPr lang="en-GB"/>
        </a:p>
      </dgm:t>
    </dgm:pt>
    <dgm:pt modelId="{4E5ECE31-74C1-4B0A-B57F-322E751DEB59}">
      <dgm:prSet phldrT="[Text]"/>
      <dgm:spPr/>
      <dgm:t>
        <a:bodyPr/>
        <a:lstStyle/>
        <a:p>
          <a:r>
            <a:rPr lang="en-GB" b="1" dirty="0" smtClean="0"/>
            <a:t>3. Evaluation</a:t>
          </a:r>
          <a:endParaRPr lang="en-GB" b="1" dirty="0"/>
        </a:p>
      </dgm:t>
    </dgm:pt>
    <dgm:pt modelId="{8B563F44-A00F-4ED9-A7A1-0D64A998ED51}" type="parTrans" cxnId="{A9EF9A07-1579-4984-99B2-670009C9A0F7}">
      <dgm:prSet/>
      <dgm:spPr/>
      <dgm:t>
        <a:bodyPr/>
        <a:lstStyle/>
        <a:p>
          <a:endParaRPr lang="en-GB"/>
        </a:p>
      </dgm:t>
    </dgm:pt>
    <dgm:pt modelId="{FB69A819-79D7-4415-B9F4-82F774FFDFFF}" type="sibTrans" cxnId="{A9EF9A07-1579-4984-99B2-670009C9A0F7}">
      <dgm:prSet/>
      <dgm:spPr/>
      <dgm:t>
        <a:bodyPr/>
        <a:lstStyle/>
        <a:p>
          <a:endParaRPr lang="en-GB"/>
        </a:p>
      </dgm:t>
    </dgm:pt>
    <dgm:pt modelId="{506E6EFA-C848-44F4-9552-30227CA62B58}">
      <dgm:prSet phldrT="[Text]"/>
      <dgm:spPr/>
      <dgm:t>
        <a:bodyPr/>
        <a:lstStyle/>
        <a:p>
          <a:r>
            <a:rPr lang="en-GB" b="1" dirty="0" smtClean="0"/>
            <a:t>4. Analysis</a:t>
          </a:r>
          <a:endParaRPr lang="en-GB" b="1" dirty="0"/>
        </a:p>
      </dgm:t>
    </dgm:pt>
    <dgm:pt modelId="{EBCC69C3-5AE4-44E2-BA3B-046EE7141466}" type="parTrans" cxnId="{9B03A970-4FA1-46AA-817F-F594AD63B0D4}">
      <dgm:prSet/>
      <dgm:spPr/>
      <dgm:t>
        <a:bodyPr/>
        <a:lstStyle/>
        <a:p>
          <a:endParaRPr lang="en-GB"/>
        </a:p>
      </dgm:t>
    </dgm:pt>
    <dgm:pt modelId="{CFA7281B-2D45-4C26-9C08-11AE9E09E5D0}" type="sibTrans" cxnId="{9B03A970-4FA1-46AA-817F-F594AD63B0D4}">
      <dgm:prSet/>
      <dgm:spPr/>
      <dgm:t>
        <a:bodyPr/>
        <a:lstStyle/>
        <a:p>
          <a:endParaRPr lang="en-GB"/>
        </a:p>
      </dgm:t>
    </dgm:pt>
    <dgm:pt modelId="{7A81AF8A-4DB3-4124-81A9-5C49B50F71FC}">
      <dgm:prSet phldrT="[Text]"/>
      <dgm:spPr/>
      <dgm:t>
        <a:bodyPr/>
        <a:lstStyle/>
        <a:p>
          <a:r>
            <a:rPr lang="en-GB" b="1" dirty="0" smtClean="0"/>
            <a:t>2. Feelings</a:t>
          </a:r>
          <a:endParaRPr lang="en-GB" b="1" dirty="0"/>
        </a:p>
      </dgm:t>
    </dgm:pt>
    <dgm:pt modelId="{679BDE86-FEC7-4F94-9C29-4C1EF22D27C5}" type="sibTrans" cxnId="{D1E65669-B880-4C65-B66B-3AEDFA688478}">
      <dgm:prSet/>
      <dgm:spPr/>
      <dgm:t>
        <a:bodyPr/>
        <a:lstStyle/>
        <a:p>
          <a:endParaRPr lang="en-GB"/>
        </a:p>
      </dgm:t>
    </dgm:pt>
    <dgm:pt modelId="{A52F3482-232F-4365-B430-2223E70A0CFF}" type="parTrans" cxnId="{D1E65669-B880-4C65-B66B-3AEDFA688478}">
      <dgm:prSet/>
      <dgm:spPr/>
      <dgm:t>
        <a:bodyPr/>
        <a:lstStyle/>
        <a:p>
          <a:endParaRPr lang="en-GB"/>
        </a:p>
      </dgm:t>
    </dgm:pt>
    <dgm:pt modelId="{3BCA05D7-F1CB-4C52-82D3-32CFDFD7BC5D}">
      <dgm:prSet phldrT="[Text]"/>
      <dgm:spPr/>
      <dgm:t>
        <a:bodyPr/>
        <a:lstStyle/>
        <a:p>
          <a:r>
            <a:rPr lang="en-GB" b="1" dirty="0" smtClean="0"/>
            <a:t>5. Conclusion</a:t>
          </a:r>
          <a:endParaRPr lang="en-GB" b="1" dirty="0"/>
        </a:p>
      </dgm:t>
    </dgm:pt>
    <dgm:pt modelId="{71F66CB8-7503-4063-AA42-0FBB7F67E9C4}" type="sibTrans" cxnId="{E9C04818-0057-40B5-9498-087D1F66DC4C}">
      <dgm:prSet/>
      <dgm:spPr/>
      <dgm:t>
        <a:bodyPr/>
        <a:lstStyle/>
        <a:p>
          <a:endParaRPr lang="en-GB"/>
        </a:p>
      </dgm:t>
    </dgm:pt>
    <dgm:pt modelId="{18D271CD-1C0C-457D-8D23-CEDD1BA573C9}" type="parTrans" cxnId="{E9C04818-0057-40B5-9498-087D1F66DC4C}">
      <dgm:prSet/>
      <dgm:spPr/>
      <dgm:t>
        <a:bodyPr/>
        <a:lstStyle/>
        <a:p>
          <a:endParaRPr lang="en-GB"/>
        </a:p>
      </dgm:t>
    </dgm:pt>
    <dgm:pt modelId="{01B7E90C-338F-4910-9FBF-43E96D5E6225}">
      <dgm:prSet phldrT="[Text]"/>
      <dgm:spPr/>
      <dgm:t>
        <a:bodyPr/>
        <a:lstStyle/>
        <a:p>
          <a:r>
            <a:rPr lang="en-GB" b="1" dirty="0" smtClean="0"/>
            <a:t>6. Action Plan</a:t>
          </a:r>
          <a:endParaRPr lang="en-GB" b="1" dirty="0"/>
        </a:p>
      </dgm:t>
    </dgm:pt>
    <dgm:pt modelId="{340C4696-6B5F-4FB1-9A97-CCE5559E826B}" type="sibTrans" cxnId="{C6528FED-12C0-4690-94C7-7FA5F833E352}">
      <dgm:prSet/>
      <dgm:spPr/>
      <dgm:t>
        <a:bodyPr/>
        <a:lstStyle/>
        <a:p>
          <a:endParaRPr lang="en-GB"/>
        </a:p>
      </dgm:t>
    </dgm:pt>
    <dgm:pt modelId="{C0E4E057-F76D-49CF-A13C-011CC634A947}" type="parTrans" cxnId="{C6528FED-12C0-4690-94C7-7FA5F833E352}">
      <dgm:prSet/>
      <dgm:spPr/>
      <dgm:t>
        <a:bodyPr/>
        <a:lstStyle/>
        <a:p>
          <a:endParaRPr lang="en-GB"/>
        </a:p>
      </dgm:t>
    </dgm:pt>
    <dgm:pt modelId="{C3DD173F-D36A-4452-B123-A1C9BD35929C}" type="pres">
      <dgm:prSet presAssocID="{FAD8F762-E844-4E49-AAB9-2CFCAFFCC3CA}" presName="cycle" presStyleCnt="0">
        <dgm:presLayoutVars>
          <dgm:dir/>
          <dgm:resizeHandles val="exact"/>
        </dgm:presLayoutVars>
      </dgm:prSet>
      <dgm:spPr/>
      <dgm:t>
        <a:bodyPr/>
        <a:lstStyle/>
        <a:p>
          <a:endParaRPr lang="en-GB"/>
        </a:p>
      </dgm:t>
    </dgm:pt>
    <dgm:pt modelId="{28A31DEB-23FB-457C-ABF2-A63DD780839D}" type="pres">
      <dgm:prSet presAssocID="{2921CBD7-DC72-4349-934D-56F514A62DF7}" presName="node" presStyleLbl="node1" presStyleIdx="0" presStyleCnt="6">
        <dgm:presLayoutVars>
          <dgm:bulletEnabled val="1"/>
        </dgm:presLayoutVars>
      </dgm:prSet>
      <dgm:spPr/>
      <dgm:t>
        <a:bodyPr/>
        <a:lstStyle/>
        <a:p>
          <a:endParaRPr lang="en-GB"/>
        </a:p>
      </dgm:t>
    </dgm:pt>
    <dgm:pt modelId="{E7FAEB18-375E-4933-BF18-EB159BBA5144}" type="pres">
      <dgm:prSet presAssocID="{2921CBD7-DC72-4349-934D-56F514A62DF7}" presName="spNode" presStyleCnt="0"/>
      <dgm:spPr/>
    </dgm:pt>
    <dgm:pt modelId="{75E7C471-3BEA-4C3B-8762-4304E0A354F5}" type="pres">
      <dgm:prSet presAssocID="{FECAB46C-5E9F-401D-BAB9-C1197E562B4B}" presName="sibTrans" presStyleLbl="sibTrans1D1" presStyleIdx="0" presStyleCnt="6"/>
      <dgm:spPr/>
      <dgm:t>
        <a:bodyPr/>
        <a:lstStyle/>
        <a:p>
          <a:endParaRPr lang="en-GB"/>
        </a:p>
      </dgm:t>
    </dgm:pt>
    <dgm:pt modelId="{6283112F-2AE7-4624-BD1C-64EE1B5EC38F}" type="pres">
      <dgm:prSet presAssocID="{7A81AF8A-4DB3-4124-81A9-5C49B50F71FC}" presName="node" presStyleLbl="node1" presStyleIdx="1" presStyleCnt="6">
        <dgm:presLayoutVars>
          <dgm:bulletEnabled val="1"/>
        </dgm:presLayoutVars>
      </dgm:prSet>
      <dgm:spPr/>
      <dgm:t>
        <a:bodyPr/>
        <a:lstStyle/>
        <a:p>
          <a:endParaRPr lang="en-GB"/>
        </a:p>
      </dgm:t>
    </dgm:pt>
    <dgm:pt modelId="{8E04F211-5917-44F6-B8AA-84F942FDAEB9}" type="pres">
      <dgm:prSet presAssocID="{7A81AF8A-4DB3-4124-81A9-5C49B50F71FC}" presName="spNode" presStyleCnt="0"/>
      <dgm:spPr/>
    </dgm:pt>
    <dgm:pt modelId="{538BC928-B051-4A18-9D6C-A980FD7757E1}" type="pres">
      <dgm:prSet presAssocID="{679BDE86-FEC7-4F94-9C29-4C1EF22D27C5}" presName="sibTrans" presStyleLbl="sibTrans1D1" presStyleIdx="1" presStyleCnt="6"/>
      <dgm:spPr/>
      <dgm:t>
        <a:bodyPr/>
        <a:lstStyle/>
        <a:p>
          <a:endParaRPr lang="en-GB"/>
        </a:p>
      </dgm:t>
    </dgm:pt>
    <dgm:pt modelId="{7FEB456F-F6D3-4759-9A50-AE540351DFBE}" type="pres">
      <dgm:prSet presAssocID="{4E5ECE31-74C1-4B0A-B57F-322E751DEB59}" presName="node" presStyleLbl="node1" presStyleIdx="2" presStyleCnt="6">
        <dgm:presLayoutVars>
          <dgm:bulletEnabled val="1"/>
        </dgm:presLayoutVars>
      </dgm:prSet>
      <dgm:spPr/>
      <dgm:t>
        <a:bodyPr/>
        <a:lstStyle/>
        <a:p>
          <a:endParaRPr lang="en-GB"/>
        </a:p>
      </dgm:t>
    </dgm:pt>
    <dgm:pt modelId="{A8E93421-B004-4D29-88F7-87C0355C373F}" type="pres">
      <dgm:prSet presAssocID="{4E5ECE31-74C1-4B0A-B57F-322E751DEB59}" presName="spNode" presStyleCnt="0"/>
      <dgm:spPr/>
    </dgm:pt>
    <dgm:pt modelId="{02859565-CEED-4CEE-BF0A-CBF70FAC25B7}" type="pres">
      <dgm:prSet presAssocID="{FB69A819-79D7-4415-B9F4-82F774FFDFFF}" presName="sibTrans" presStyleLbl="sibTrans1D1" presStyleIdx="2" presStyleCnt="6"/>
      <dgm:spPr/>
      <dgm:t>
        <a:bodyPr/>
        <a:lstStyle/>
        <a:p>
          <a:endParaRPr lang="en-GB"/>
        </a:p>
      </dgm:t>
    </dgm:pt>
    <dgm:pt modelId="{9457C445-2C52-4D09-89B6-57771B7591B2}" type="pres">
      <dgm:prSet presAssocID="{506E6EFA-C848-44F4-9552-30227CA62B58}" presName="node" presStyleLbl="node1" presStyleIdx="3" presStyleCnt="6">
        <dgm:presLayoutVars>
          <dgm:bulletEnabled val="1"/>
        </dgm:presLayoutVars>
      </dgm:prSet>
      <dgm:spPr/>
      <dgm:t>
        <a:bodyPr/>
        <a:lstStyle/>
        <a:p>
          <a:endParaRPr lang="en-GB"/>
        </a:p>
      </dgm:t>
    </dgm:pt>
    <dgm:pt modelId="{ACC3A547-43EE-4A90-AF91-2BF614135BC8}" type="pres">
      <dgm:prSet presAssocID="{506E6EFA-C848-44F4-9552-30227CA62B58}" presName="spNode" presStyleCnt="0"/>
      <dgm:spPr/>
    </dgm:pt>
    <dgm:pt modelId="{0F5B88E6-A43B-4F46-9A54-FD5B391BA55C}" type="pres">
      <dgm:prSet presAssocID="{CFA7281B-2D45-4C26-9C08-11AE9E09E5D0}" presName="sibTrans" presStyleLbl="sibTrans1D1" presStyleIdx="3" presStyleCnt="6"/>
      <dgm:spPr/>
      <dgm:t>
        <a:bodyPr/>
        <a:lstStyle/>
        <a:p>
          <a:endParaRPr lang="en-GB"/>
        </a:p>
      </dgm:t>
    </dgm:pt>
    <dgm:pt modelId="{D4178AB7-470B-4F77-B4BF-E69FD0A5CE03}" type="pres">
      <dgm:prSet presAssocID="{3BCA05D7-F1CB-4C52-82D3-32CFDFD7BC5D}" presName="node" presStyleLbl="node1" presStyleIdx="4" presStyleCnt="6">
        <dgm:presLayoutVars>
          <dgm:bulletEnabled val="1"/>
        </dgm:presLayoutVars>
      </dgm:prSet>
      <dgm:spPr/>
      <dgm:t>
        <a:bodyPr/>
        <a:lstStyle/>
        <a:p>
          <a:endParaRPr lang="en-GB"/>
        </a:p>
      </dgm:t>
    </dgm:pt>
    <dgm:pt modelId="{A1672ECE-B9F2-49E5-BB28-50D41E8F7BF4}" type="pres">
      <dgm:prSet presAssocID="{3BCA05D7-F1CB-4C52-82D3-32CFDFD7BC5D}" presName="spNode" presStyleCnt="0"/>
      <dgm:spPr/>
    </dgm:pt>
    <dgm:pt modelId="{C298F39B-E8BB-456A-AB71-FA0150DA244B}" type="pres">
      <dgm:prSet presAssocID="{71F66CB8-7503-4063-AA42-0FBB7F67E9C4}" presName="sibTrans" presStyleLbl="sibTrans1D1" presStyleIdx="4" presStyleCnt="6"/>
      <dgm:spPr/>
      <dgm:t>
        <a:bodyPr/>
        <a:lstStyle/>
        <a:p>
          <a:endParaRPr lang="en-GB"/>
        </a:p>
      </dgm:t>
    </dgm:pt>
    <dgm:pt modelId="{20CEE228-DAF2-467A-8983-67FAFCE40237}" type="pres">
      <dgm:prSet presAssocID="{01B7E90C-338F-4910-9FBF-43E96D5E6225}" presName="node" presStyleLbl="node1" presStyleIdx="5" presStyleCnt="6">
        <dgm:presLayoutVars>
          <dgm:bulletEnabled val="1"/>
        </dgm:presLayoutVars>
      </dgm:prSet>
      <dgm:spPr/>
      <dgm:t>
        <a:bodyPr/>
        <a:lstStyle/>
        <a:p>
          <a:endParaRPr lang="en-GB"/>
        </a:p>
      </dgm:t>
    </dgm:pt>
    <dgm:pt modelId="{92714F64-7E26-4C08-8E8A-B42DAC5F602D}" type="pres">
      <dgm:prSet presAssocID="{01B7E90C-338F-4910-9FBF-43E96D5E6225}" presName="spNode" presStyleCnt="0"/>
      <dgm:spPr/>
    </dgm:pt>
    <dgm:pt modelId="{14E7BE5B-F274-4374-BD24-77C30AC065FF}" type="pres">
      <dgm:prSet presAssocID="{340C4696-6B5F-4FB1-9A97-CCE5559E826B}" presName="sibTrans" presStyleLbl="sibTrans1D1" presStyleIdx="5" presStyleCnt="6"/>
      <dgm:spPr/>
      <dgm:t>
        <a:bodyPr/>
        <a:lstStyle/>
        <a:p>
          <a:endParaRPr lang="en-GB"/>
        </a:p>
      </dgm:t>
    </dgm:pt>
  </dgm:ptLst>
  <dgm:cxnLst>
    <dgm:cxn modelId="{9B03A970-4FA1-46AA-817F-F594AD63B0D4}" srcId="{FAD8F762-E844-4E49-AAB9-2CFCAFFCC3CA}" destId="{506E6EFA-C848-44F4-9552-30227CA62B58}" srcOrd="3" destOrd="0" parTransId="{EBCC69C3-5AE4-44E2-BA3B-046EE7141466}" sibTransId="{CFA7281B-2D45-4C26-9C08-11AE9E09E5D0}"/>
    <dgm:cxn modelId="{B2946686-74CE-4374-A0D8-91F0CD7C7169}" type="presOf" srcId="{CFA7281B-2D45-4C26-9C08-11AE9E09E5D0}" destId="{0F5B88E6-A43B-4F46-9A54-FD5B391BA55C}" srcOrd="0" destOrd="0" presId="urn:microsoft.com/office/officeart/2005/8/layout/cycle5"/>
    <dgm:cxn modelId="{E4939B95-7C5A-47A2-9540-16A1A869CA16}" type="presOf" srcId="{FB69A819-79D7-4415-B9F4-82F774FFDFFF}" destId="{02859565-CEED-4CEE-BF0A-CBF70FAC25B7}" srcOrd="0" destOrd="0" presId="urn:microsoft.com/office/officeart/2005/8/layout/cycle5"/>
    <dgm:cxn modelId="{C6528FED-12C0-4690-94C7-7FA5F833E352}" srcId="{FAD8F762-E844-4E49-AAB9-2CFCAFFCC3CA}" destId="{01B7E90C-338F-4910-9FBF-43E96D5E6225}" srcOrd="5" destOrd="0" parTransId="{C0E4E057-F76D-49CF-A13C-011CC634A947}" sibTransId="{340C4696-6B5F-4FB1-9A97-CCE5559E826B}"/>
    <dgm:cxn modelId="{D1E65669-B880-4C65-B66B-3AEDFA688478}" srcId="{FAD8F762-E844-4E49-AAB9-2CFCAFFCC3CA}" destId="{7A81AF8A-4DB3-4124-81A9-5C49B50F71FC}" srcOrd="1" destOrd="0" parTransId="{A52F3482-232F-4365-B430-2223E70A0CFF}" sibTransId="{679BDE86-FEC7-4F94-9C29-4C1EF22D27C5}"/>
    <dgm:cxn modelId="{78DD7458-7CD9-4EF0-8D0A-01920CDE7451}" type="presOf" srcId="{340C4696-6B5F-4FB1-9A97-CCE5559E826B}" destId="{14E7BE5B-F274-4374-BD24-77C30AC065FF}" srcOrd="0" destOrd="0" presId="urn:microsoft.com/office/officeart/2005/8/layout/cycle5"/>
    <dgm:cxn modelId="{E5F25805-96A7-43CD-A26F-CC1C2BB4E1B1}" type="presOf" srcId="{FAD8F762-E844-4E49-AAB9-2CFCAFFCC3CA}" destId="{C3DD173F-D36A-4452-B123-A1C9BD35929C}" srcOrd="0" destOrd="0" presId="urn:microsoft.com/office/officeart/2005/8/layout/cycle5"/>
    <dgm:cxn modelId="{B7193A32-1B96-4AE4-9A64-D41E9CC9C52A}" type="presOf" srcId="{679BDE86-FEC7-4F94-9C29-4C1EF22D27C5}" destId="{538BC928-B051-4A18-9D6C-A980FD7757E1}" srcOrd="0" destOrd="0" presId="urn:microsoft.com/office/officeart/2005/8/layout/cycle5"/>
    <dgm:cxn modelId="{3A37CB7E-CD0C-43E4-B6DF-5B75026369C9}" type="presOf" srcId="{01B7E90C-338F-4910-9FBF-43E96D5E6225}" destId="{20CEE228-DAF2-467A-8983-67FAFCE40237}" srcOrd="0" destOrd="0" presId="urn:microsoft.com/office/officeart/2005/8/layout/cycle5"/>
    <dgm:cxn modelId="{0F5E4B1F-A322-4380-BC66-6DBF7E7197A1}" type="presOf" srcId="{3BCA05D7-F1CB-4C52-82D3-32CFDFD7BC5D}" destId="{D4178AB7-470B-4F77-B4BF-E69FD0A5CE03}" srcOrd="0" destOrd="0" presId="urn:microsoft.com/office/officeart/2005/8/layout/cycle5"/>
    <dgm:cxn modelId="{B441E030-1D1B-4DA4-8F5F-9F8F8498267F}" type="presOf" srcId="{506E6EFA-C848-44F4-9552-30227CA62B58}" destId="{9457C445-2C52-4D09-89B6-57771B7591B2}" srcOrd="0" destOrd="0" presId="urn:microsoft.com/office/officeart/2005/8/layout/cycle5"/>
    <dgm:cxn modelId="{98E21D27-1C3F-48F3-89A8-FD2C1C1F6AA3}" type="presOf" srcId="{FECAB46C-5E9F-401D-BAB9-C1197E562B4B}" destId="{75E7C471-3BEA-4C3B-8762-4304E0A354F5}" srcOrd="0" destOrd="0" presId="urn:microsoft.com/office/officeart/2005/8/layout/cycle5"/>
    <dgm:cxn modelId="{139A4F33-3D96-461B-8FD2-F696AE05574F}" type="presOf" srcId="{7A81AF8A-4DB3-4124-81A9-5C49B50F71FC}" destId="{6283112F-2AE7-4624-BD1C-64EE1B5EC38F}" srcOrd="0" destOrd="0" presId="urn:microsoft.com/office/officeart/2005/8/layout/cycle5"/>
    <dgm:cxn modelId="{C39CB35B-D305-4D2A-B9C5-701588305BAD}" type="presOf" srcId="{71F66CB8-7503-4063-AA42-0FBB7F67E9C4}" destId="{C298F39B-E8BB-456A-AB71-FA0150DA244B}" srcOrd="0" destOrd="0" presId="urn:microsoft.com/office/officeart/2005/8/layout/cycle5"/>
    <dgm:cxn modelId="{A9EF9A07-1579-4984-99B2-670009C9A0F7}" srcId="{FAD8F762-E844-4E49-AAB9-2CFCAFFCC3CA}" destId="{4E5ECE31-74C1-4B0A-B57F-322E751DEB59}" srcOrd="2" destOrd="0" parTransId="{8B563F44-A00F-4ED9-A7A1-0D64A998ED51}" sibTransId="{FB69A819-79D7-4415-B9F4-82F774FFDFFF}"/>
    <dgm:cxn modelId="{93528816-3F1D-4102-9E0A-775E3B8EB4F0}" srcId="{FAD8F762-E844-4E49-AAB9-2CFCAFFCC3CA}" destId="{2921CBD7-DC72-4349-934D-56F514A62DF7}" srcOrd="0" destOrd="0" parTransId="{04556FC1-3B12-4276-9666-F089302D95FF}" sibTransId="{FECAB46C-5E9F-401D-BAB9-C1197E562B4B}"/>
    <dgm:cxn modelId="{7F062B91-EB35-4B27-B0CC-EF9FCD2B617B}" type="presOf" srcId="{2921CBD7-DC72-4349-934D-56F514A62DF7}" destId="{28A31DEB-23FB-457C-ABF2-A63DD780839D}" srcOrd="0" destOrd="0" presId="urn:microsoft.com/office/officeart/2005/8/layout/cycle5"/>
    <dgm:cxn modelId="{E3D7E54A-8D4F-448A-8BAB-3E3E368D164E}" type="presOf" srcId="{4E5ECE31-74C1-4B0A-B57F-322E751DEB59}" destId="{7FEB456F-F6D3-4759-9A50-AE540351DFBE}" srcOrd="0" destOrd="0" presId="urn:microsoft.com/office/officeart/2005/8/layout/cycle5"/>
    <dgm:cxn modelId="{E9C04818-0057-40B5-9498-087D1F66DC4C}" srcId="{FAD8F762-E844-4E49-AAB9-2CFCAFFCC3CA}" destId="{3BCA05D7-F1CB-4C52-82D3-32CFDFD7BC5D}" srcOrd="4" destOrd="0" parTransId="{18D271CD-1C0C-457D-8D23-CEDD1BA573C9}" sibTransId="{71F66CB8-7503-4063-AA42-0FBB7F67E9C4}"/>
    <dgm:cxn modelId="{AFC13FAB-F2C1-4945-841C-509FC370188A}" type="presParOf" srcId="{C3DD173F-D36A-4452-B123-A1C9BD35929C}" destId="{28A31DEB-23FB-457C-ABF2-A63DD780839D}" srcOrd="0" destOrd="0" presId="urn:microsoft.com/office/officeart/2005/8/layout/cycle5"/>
    <dgm:cxn modelId="{7E5E0AEB-5527-4EB9-AC0D-862C32BD7AC7}" type="presParOf" srcId="{C3DD173F-D36A-4452-B123-A1C9BD35929C}" destId="{E7FAEB18-375E-4933-BF18-EB159BBA5144}" srcOrd="1" destOrd="0" presId="urn:microsoft.com/office/officeart/2005/8/layout/cycle5"/>
    <dgm:cxn modelId="{7664ACB8-21F3-4643-8149-1CFFA040F636}" type="presParOf" srcId="{C3DD173F-D36A-4452-B123-A1C9BD35929C}" destId="{75E7C471-3BEA-4C3B-8762-4304E0A354F5}" srcOrd="2" destOrd="0" presId="urn:microsoft.com/office/officeart/2005/8/layout/cycle5"/>
    <dgm:cxn modelId="{FE4A4032-C6C1-4362-B65D-318648D77799}" type="presParOf" srcId="{C3DD173F-D36A-4452-B123-A1C9BD35929C}" destId="{6283112F-2AE7-4624-BD1C-64EE1B5EC38F}" srcOrd="3" destOrd="0" presId="urn:microsoft.com/office/officeart/2005/8/layout/cycle5"/>
    <dgm:cxn modelId="{0FD661FD-7821-4E5A-8493-34C54DDE7EB5}" type="presParOf" srcId="{C3DD173F-D36A-4452-B123-A1C9BD35929C}" destId="{8E04F211-5917-44F6-B8AA-84F942FDAEB9}" srcOrd="4" destOrd="0" presId="urn:microsoft.com/office/officeart/2005/8/layout/cycle5"/>
    <dgm:cxn modelId="{2868D025-2C4B-496D-BD7C-8BEB53329458}" type="presParOf" srcId="{C3DD173F-D36A-4452-B123-A1C9BD35929C}" destId="{538BC928-B051-4A18-9D6C-A980FD7757E1}" srcOrd="5" destOrd="0" presId="urn:microsoft.com/office/officeart/2005/8/layout/cycle5"/>
    <dgm:cxn modelId="{ED1CC772-DA7B-4A21-A711-7E0A4DEED40F}" type="presParOf" srcId="{C3DD173F-D36A-4452-B123-A1C9BD35929C}" destId="{7FEB456F-F6D3-4759-9A50-AE540351DFBE}" srcOrd="6" destOrd="0" presId="urn:microsoft.com/office/officeart/2005/8/layout/cycle5"/>
    <dgm:cxn modelId="{7D9DA8A1-989B-470D-AC97-72CE4A70229F}" type="presParOf" srcId="{C3DD173F-D36A-4452-B123-A1C9BD35929C}" destId="{A8E93421-B004-4D29-88F7-87C0355C373F}" srcOrd="7" destOrd="0" presId="urn:microsoft.com/office/officeart/2005/8/layout/cycle5"/>
    <dgm:cxn modelId="{93B8F449-A0B2-4F9B-9EAA-28B6E417F28B}" type="presParOf" srcId="{C3DD173F-D36A-4452-B123-A1C9BD35929C}" destId="{02859565-CEED-4CEE-BF0A-CBF70FAC25B7}" srcOrd="8" destOrd="0" presId="urn:microsoft.com/office/officeart/2005/8/layout/cycle5"/>
    <dgm:cxn modelId="{95A67A44-AD01-40C5-841A-D2BAACDC8844}" type="presParOf" srcId="{C3DD173F-D36A-4452-B123-A1C9BD35929C}" destId="{9457C445-2C52-4D09-89B6-57771B7591B2}" srcOrd="9" destOrd="0" presId="urn:microsoft.com/office/officeart/2005/8/layout/cycle5"/>
    <dgm:cxn modelId="{93E2ADF5-E14C-41CE-92C1-458D58EE4572}" type="presParOf" srcId="{C3DD173F-D36A-4452-B123-A1C9BD35929C}" destId="{ACC3A547-43EE-4A90-AF91-2BF614135BC8}" srcOrd="10" destOrd="0" presId="urn:microsoft.com/office/officeart/2005/8/layout/cycle5"/>
    <dgm:cxn modelId="{3FC35C8F-806D-4D63-AE79-40FD0F53A790}" type="presParOf" srcId="{C3DD173F-D36A-4452-B123-A1C9BD35929C}" destId="{0F5B88E6-A43B-4F46-9A54-FD5B391BA55C}" srcOrd="11" destOrd="0" presId="urn:microsoft.com/office/officeart/2005/8/layout/cycle5"/>
    <dgm:cxn modelId="{FEE68C12-FB68-4BA6-9018-01F6FD03E887}" type="presParOf" srcId="{C3DD173F-D36A-4452-B123-A1C9BD35929C}" destId="{D4178AB7-470B-4F77-B4BF-E69FD0A5CE03}" srcOrd="12" destOrd="0" presId="urn:microsoft.com/office/officeart/2005/8/layout/cycle5"/>
    <dgm:cxn modelId="{D0ADF662-7A9F-4814-B50C-D7183DCBCC53}" type="presParOf" srcId="{C3DD173F-D36A-4452-B123-A1C9BD35929C}" destId="{A1672ECE-B9F2-49E5-BB28-50D41E8F7BF4}" srcOrd="13" destOrd="0" presId="urn:microsoft.com/office/officeart/2005/8/layout/cycle5"/>
    <dgm:cxn modelId="{76D99A2A-118E-46DB-9B85-EC36BA8985DC}" type="presParOf" srcId="{C3DD173F-D36A-4452-B123-A1C9BD35929C}" destId="{C298F39B-E8BB-456A-AB71-FA0150DA244B}" srcOrd="14" destOrd="0" presId="urn:microsoft.com/office/officeart/2005/8/layout/cycle5"/>
    <dgm:cxn modelId="{9F5534DD-7C74-4915-82E8-D70F1829A771}" type="presParOf" srcId="{C3DD173F-D36A-4452-B123-A1C9BD35929C}" destId="{20CEE228-DAF2-467A-8983-67FAFCE40237}" srcOrd="15" destOrd="0" presId="urn:microsoft.com/office/officeart/2005/8/layout/cycle5"/>
    <dgm:cxn modelId="{82B44540-B561-4B40-9ECA-83A9383C988D}" type="presParOf" srcId="{C3DD173F-D36A-4452-B123-A1C9BD35929C}" destId="{92714F64-7E26-4C08-8E8A-B42DAC5F602D}" srcOrd="16" destOrd="0" presId="urn:microsoft.com/office/officeart/2005/8/layout/cycle5"/>
    <dgm:cxn modelId="{7F082B18-4BCA-427C-9A2D-8E51C82B38A8}" type="presParOf" srcId="{C3DD173F-D36A-4452-B123-A1C9BD35929C}" destId="{14E7BE5B-F274-4374-BD24-77C30AC065FF}"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59577" y="187252"/>
            <a:ext cx="4496312" cy="244055"/>
          </a:xfrm>
          <a:prstGeom prst="rect">
            <a:avLst/>
          </a:prstGeom>
        </p:spPr>
        <p:txBody>
          <a:bodyPr vert="horz" wrap="square" lIns="91440" tIns="45720" rIns="91440" bIns="45720" rtlCol="0">
            <a:spAutoFit/>
          </a:bodyPr>
          <a:lstStyle>
            <a:lvl1pPr algn="r">
              <a:defRPr sz="1200"/>
            </a:lvl1pPr>
          </a:lstStyle>
          <a:p>
            <a:fld id="{F6D8AFBE-B7CA-4D46-A31C-75EC41E50D85}" type="datetimeFigureOut">
              <a:rPr lang="en-GB" sz="1000" smtClean="0">
                <a:latin typeface="Arial" panose="020B0604020202020204" pitchFamily="34" charset="0"/>
                <a:cs typeface="Arial" panose="020B0604020202020204" pitchFamily="34" charset="0"/>
              </a:rPr>
              <a:pPr/>
              <a:t>24/04/2018</a:t>
            </a:fld>
            <a:endParaRPr lang="en-GB"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5159576" y="6355278"/>
            <a:ext cx="4494589" cy="244055"/>
          </a:xfrm>
          <a:prstGeom prst="rect">
            <a:avLst/>
          </a:prstGeom>
        </p:spPr>
        <p:txBody>
          <a:bodyPr vert="horz" wrap="square" lIns="91440" tIns="45720" rIns="91440" bIns="45720" rtlCol="0" anchor="b">
            <a:spAutoFit/>
          </a:bodyPr>
          <a:lstStyle>
            <a:lvl1pPr algn="r">
              <a:defRPr sz="1200"/>
            </a:lvl1pPr>
          </a:lstStyle>
          <a:p>
            <a:fld id="{7BFE86A2-DB0B-48E3-B43C-FE4600C96B70}" type="slidenum">
              <a:rPr lang="en-GB" sz="1000" smtClean="0">
                <a:latin typeface="Arial" panose="020B0604020202020204" pitchFamily="34" charset="0"/>
                <a:cs typeface="Arial" panose="020B0604020202020204" pitchFamily="34" charset="0"/>
              </a:rPr>
              <a:pPr/>
              <a:t>‹#›</a:t>
            </a:fld>
            <a:endParaRPr lang="en-GB" sz="10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a:xfrm>
            <a:off x="281300" y="188825"/>
            <a:ext cx="4487349" cy="244055"/>
          </a:xfrm>
          <a:prstGeom prst="rect">
            <a:avLst/>
          </a:prstGeom>
        </p:spPr>
        <p:txBody>
          <a:bodyPr vert="horz" wrap="square" lIns="91440" tIns="45720" rIns="91440" bIns="45720" rtlCol="0">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2"/>
          </p:nvPr>
        </p:nvSpPr>
        <p:spPr>
          <a:xfrm>
            <a:off x="281300" y="6355277"/>
            <a:ext cx="4487349" cy="244055"/>
          </a:xfrm>
          <a:prstGeom prst="rect">
            <a:avLst/>
          </a:prstGeom>
        </p:spPr>
        <p:txBody>
          <a:bodyPr vert="horz" wrap="square" lIns="91440" tIns="45720" rIns="91440" bIns="45720" rtlCol="0" anchor="b">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71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72337" y="182059"/>
            <a:ext cx="4496311" cy="244054"/>
          </a:xfrm>
          <a:prstGeom prst="rect">
            <a:avLst/>
          </a:prstGeom>
        </p:spPr>
        <p:txBody>
          <a:bodyPr vert="horz" wrap="square" lIns="91440" tIns="45720" rIns="91440" bIns="45720" rtlCol="0">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5159576" y="182059"/>
            <a:ext cx="4494589" cy="244055"/>
          </a:xfrm>
          <a:prstGeom prst="rect">
            <a:avLst/>
          </a:prstGeom>
        </p:spPr>
        <p:txBody>
          <a:bodyPr vert="horz" wrap="square" lIns="91440" tIns="45720" rIns="91440" bIns="45720" rtlCol="0">
            <a:spAutoFit/>
          </a:bodyPr>
          <a:lstStyle>
            <a:lvl1pPr algn="r">
              <a:defRPr sz="1000">
                <a:latin typeface="Arial" panose="020B0604020202020204" pitchFamily="34" charset="0"/>
                <a:cs typeface="Arial" panose="020B0604020202020204" pitchFamily="34" charset="0"/>
              </a:defRPr>
            </a:lvl1pPr>
          </a:lstStyle>
          <a:p>
            <a:fld id="{9BA9ED64-0ADF-46CE-9E4F-53EDBA1EDEC4}" type="datetimeFigureOut">
              <a:rPr lang="en-GB" smtClean="0"/>
              <a:pPr/>
              <a:t>24/04/2018</a:t>
            </a:fld>
            <a:endParaRPr lang="en-GB"/>
          </a:p>
        </p:txBody>
      </p:sp>
      <p:sp>
        <p:nvSpPr>
          <p:cNvPr id="6" name="Footer Placeholder 5"/>
          <p:cNvSpPr>
            <a:spLocks noGrp="1"/>
          </p:cNvSpPr>
          <p:nvPr>
            <p:ph type="ftr" sz="quarter" idx="4"/>
          </p:nvPr>
        </p:nvSpPr>
        <p:spPr>
          <a:xfrm>
            <a:off x="272337" y="6363618"/>
            <a:ext cx="4496311" cy="244055"/>
          </a:xfrm>
          <a:prstGeom prst="rect">
            <a:avLst/>
          </a:prstGeom>
        </p:spPr>
        <p:txBody>
          <a:bodyPr vert="horz" wrap="square" lIns="91440" tIns="45720" rIns="91440" bIns="45720" rtlCol="0" anchor="b">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5159576" y="6366370"/>
            <a:ext cx="4494589" cy="244055"/>
          </a:xfrm>
          <a:prstGeom prst="rect">
            <a:avLst/>
          </a:prstGeom>
        </p:spPr>
        <p:txBody>
          <a:bodyPr vert="horz" wrap="square" lIns="91440" tIns="45720" rIns="91440" bIns="45720" rtlCol="0" anchor="b">
            <a:spAutoFit/>
          </a:bodyPr>
          <a:lstStyle>
            <a:lvl1pPr algn="r">
              <a:defRPr sz="1000">
                <a:latin typeface="Arial" panose="020B0604020202020204" pitchFamily="34" charset="0"/>
                <a:cs typeface="Arial" panose="020B0604020202020204" pitchFamily="34" charset="0"/>
              </a:defRPr>
            </a:lvl1pPr>
          </a:lstStyle>
          <a:p>
            <a:fld id="{8A478A9A-ADE8-49A2-AF0A-1FE9A88297B5}" type="slidenum">
              <a:rPr lang="en-GB" smtClean="0"/>
              <a:pPr/>
              <a:t>‹#›</a:t>
            </a:fld>
            <a:endParaRPr lang="en-GB"/>
          </a:p>
        </p:txBody>
      </p:sp>
      <p:sp>
        <p:nvSpPr>
          <p:cNvPr id="9" name="Notes Placeholder 8"/>
          <p:cNvSpPr>
            <a:spLocks noGrp="1"/>
          </p:cNvSpPr>
          <p:nvPr>
            <p:ph type="body" sz="quarter" idx="3"/>
          </p:nvPr>
        </p:nvSpPr>
        <p:spPr>
          <a:xfrm>
            <a:off x="5159576" y="543790"/>
            <a:ext cx="4494589" cy="571009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Image Placeholder 3"/>
          <p:cNvSpPr>
            <a:spLocks noGrp="1" noRot="1" noChangeAspect="1"/>
          </p:cNvSpPr>
          <p:nvPr>
            <p:ph type="sldImg" idx="2"/>
          </p:nvPr>
        </p:nvSpPr>
        <p:spPr>
          <a:xfrm>
            <a:off x="468313" y="544513"/>
            <a:ext cx="4103687" cy="3078162"/>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412233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544513"/>
            <a:ext cx="4103687" cy="3078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a:t>
            </a:fld>
            <a:endParaRPr lang="en-GB"/>
          </a:p>
        </p:txBody>
      </p:sp>
    </p:spTree>
    <p:extLst>
      <p:ext uri="{BB962C8B-B14F-4D97-AF65-F5344CB8AC3E}">
        <p14:creationId xmlns:p14="http://schemas.microsoft.com/office/powerpoint/2010/main" val="64545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544513"/>
            <a:ext cx="4103687" cy="3078162"/>
          </a:xfrm>
        </p:spPr>
      </p:sp>
      <p:sp>
        <p:nvSpPr>
          <p:cNvPr id="3" name="Notes Placeholder 2"/>
          <p:cNvSpPr>
            <a:spLocks noGrp="1"/>
          </p:cNvSpPr>
          <p:nvPr>
            <p:ph type="body" idx="1"/>
          </p:nvPr>
        </p:nvSpPr>
        <p:spPr/>
        <p:txBody>
          <a:bodyPr/>
          <a:lstStyle/>
          <a:p>
            <a:r>
              <a:rPr lang="en-GB" dirty="0" smtClean="0"/>
              <a:t>Key driver was NSS:</a:t>
            </a:r>
          </a:p>
          <a:p>
            <a:r>
              <a:rPr lang="en-GB" dirty="0" smtClean="0"/>
              <a:t>- </a:t>
            </a:r>
            <a:r>
              <a:rPr lang="en-GB" b="0" baseline="0" dirty="0" smtClean="0"/>
              <a:t>Overall Assessment and Feedback: </a:t>
            </a:r>
          </a:p>
          <a:p>
            <a:pPr defTabSz="912937">
              <a:defRPr/>
            </a:pPr>
            <a:r>
              <a:rPr lang="en-GB" b="0" baseline="0" dirty="0" smtClean="0"/>
              <a:t>Q7 – Feedback on my work has been prompt *** (Focus on 3 week turnaround)</a:t>
            </a:r>
          </a:p>
          <a:p>
            <a:pPr defTabSz="912937">
              <a:defRPr/>
            </a:pPr>
            <a:r>
              <a:rPr lang="en-GB" b="0" baseline="0" dirty="0" smtClean="0"/>
              <a:t>Q8 – I have received detailed comments on my work</a:t>
            </a:r>
          </a:p>
          <a:p>
            <a:pPr defTabSz="912937">
              <a:defRPr/>
            </a:pPr>
            <a:r>
              <a:rPr lang="en-GB" b="0" baseline="0" dirty="0" smtClean="0"/>
              <a:t>Q9 – Feedback on my work has helped me clarify things I did not understand</a:t>
            </a:r>
          </a:p>
          <a:p>
            <a:endParaRPr lang="en-GB" dirty="0" smtClean="0"/>
          </a:p>
          <a:p>
            <a:r>
              <a:rPr lang="en-GB" dirty="0" smtClean="0"/>
              <a:t>The FEG centred on cross-University collaboration and placed equal priority on staff and student engagement to address the feedback challenge. The group had two clear objectives: </a:t>
            </a:r>
          </a:p>
          <a:p>
            <a:r>
              <a:rPr lang="en-GB" dirty="0" smtClean="0"/>
              <a:t> </a:t>
            </a:r>
          </a:p>
          <a:p>
            <a:pPr marL="171450" lvl="0" indent="-171450">
              <a:buFont typeface="Courier New" panose="02070309020205020404" pitchFamily="49" charset="0"/>
              <a:buChar char="o"/>
            </a:pPr>
            <a:r>
              <a:rPr lang="en-GB" dirty="0" smtClean="0"/>
              <a:t>To enhance feedback practice by staff</a:t>
            </a:r>
          </a:p>
          <a:p>
            <a:pPr marL="171450" lvl="0" indent="-171450">
              <a:buFont typeface="Courier New" panose="02070309020205020404" pitchFamily="49" charset="0"/>
              <a:buChar char="o"/>
            </a:pPr>
            <a:r>
              <a:rPr lang="en-GB" dirty="0" smtClean="0"/>
              <a:t>To ensure greater awareness of, and reflection upon, feedback by students</a:t>
            </a:r>
          </a:p>
          <a:p>
            <a:pPr lvl="0"/>
            <a:endParaRPr lang="en-GB" dirty="0" smtClean="0"/>
          </a:p>
          <a:p>
            <a:pPr lvl="0"/>
            <a:r>
              <a:rPr lang="en-GB" dirty="0" smtClean="0"/>
              <a:t>FEG centrally coordinated but activities were developed and delivered in close collaboration with Schools. Members comprised:</a:t>
            </a:r>
          </a:p>
          <a:p>
            <a:pPr marL="171176" indent="-171176">
              <a:buFontTx/>
              <a:buChar char="-"/>
            </a:pPr>
            <a:r>
              <a:rPr lang="en-GB" dirty="0" smtClean="0"/>
              <a:t>ADLTQs</a:t>
            </a:r>
          </a:p>
          <a:p>
            <a:pPr marL="171176" indent="-171176">
              <a:buFontTx/>
              <a:buChar char="-"/>
            </a:pPr>
            <a:r>
              <a:rPr lang="en-GB" dirty="0" smtClean="0"/>
              <a:t>Academics from all Schools and GCU LEAD</a:t>
            </a:r>
          </a:p>
          <a:p>
            <a:pPr marL="171176" indent="-171176">
              <a:buFontTx/>
              <a:buChar char="-"/>
            </a:pPr>
            <a:r>
              <a:rPr lang="en-GB" dirty="0" smtClean="0"/>
              <a:t>Professional services staff (Student Experience, Strategy and Planning, ISSS)</a:t>
            </a:r>
          </a:p>
          <a:p>
            <a:pPr marL="171176" indent="-171176">
              <a:buFontTx/>
              <a:buChar char="-"/>
            </a:pPr>
            <a:r>
              <a:rPr lang="en-GB" dirty="0" smtClean="0"/>
              <a:t>Students’ Association (Full Time Officer)</a:t>
            </a:r>
          </a:p>
          <a:p>
            <a:pPr marL="171176" indent="-171176">
              <a:buFontTx/>
              <a:buChar char="-"/>
            </a:pPr>
            <a:r>
              <a:rPr lang="en-GB" dirty="0" smtClean="0"/>
              <a:t>Student rep</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2</a:t>
            </a:fld>
            <a:endParaRPr lang="en-GB"/>
          </a:p>
        </p:txBody>
      </p:sp>
    </p:spTree>
    <p:extLst>
      <p:ext uri="{BB962C8B-B14F-4D97-AF65-F5344CB8AC3E}">
        <p14:creationId xmlns:p14="http://schemas.microsoft.com/office/powerpoint/2010/main" val="337421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544513"/>
            <a:ext cx="4103687" cy="30781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 A lot of FFL activity focused on Principle no3 which maps to Q7 of the NSS: ‘Feedback on my work has been prompt’ *** (Focus on 3-week turnaround and ensuring student awareness of this policy)</a:t>
            </a:r>
          </a:p>
        </p:txBody>
      </p:sp>
      <p:sp>
        <p:nvSpPr>
          <p:cNvPr id="4" name="Slide Number Placeholder 3"/>
          <p:cNvSpPr>
            <a:spLocks noGrp="1"/>
          </p:cNvSpPr>
          <p:nvPr>
            <p:ph type="sldNum" sz="quarter" idx="10"/>
          </p:nvPr>
        </p:nvSpPr>
        <p:spPr/>
        <p:txBody>
          <a:bodyPr/>
          <a:lstStyle/>
          <a:p>
            <a:fld id="{8A478A9A-ADE8-49A2-AF0A-1FE9A88297B5}" type="slidenum">
              <a:rPr lang="en-GB" smtClean="0"/>
              <a:pPr/>
              <a:t>3</a:t>
            </a:fld>
            <a:endParaRPr lang="en-GB"/>
          </a:p>
        </p:txBody>
      </p:sp>
    </p:spTree>
    <p:extLst>
      <p:ext uri="{BB962C8B-B14F-4D97-AF65-F5344CB8AC3E}">
        <p14:creationId xmlns:p14="http://schemas.microsoft.com/office/powerpoint/2010/main" val="176226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544513"/>
            <a:ext cx="4103687" cy="307816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A5E7F54-A940-4AA5-BC4F-84767CD3590A}" type="slidenum">
              <a:rPr lang="en-GB" smtClean="0"/>
              <a:pPr/>
              <a:t>9</a:t>
            </a:fld>
            <a:endParaRPr lang="en-GB" dirty="0"/>
          </a:p>
        </p:txBody>
      </p:sp>
    </p:spTree>
    <p:extLst>
      <p:ext uri="{BB962C8B-B14F-4D97-AF65-F5344CB8AC3E}">
        <p14:creationId xmlns:p14="http://schemas.microsoft.com/office/powerpoint/2010/main" val="124248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544513"/>
            <a:ext cx="4103687" cy="3078162"/>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need to ensure high quality feedback on a continuous basis is reflected in key GCU strategies and frameworks. The development of both the Strategy </a:t>
            </a:r>
            <a:r>
              <a:rPr lang="en-GB" sz="1200" i="1" kern="1200" dirty="0" smtClean="0">
                <a:solidFill>
                  <a:schemeClr val="tx1"/>
                </a:solidFill>
                <a:effectLst/>
                <a:latin typeface="+mn-lt"/>
                <a:ea typeface="+mn-ea"/>
                <a:cs typeface="+mn-cs"/>
              </a:rPr>
              <a:t>for</a:t>
            </a:r>
            <a:r>
              <a:rPr lang="en-GB" sz="1200" kern="1200" dirty="0" smtClean="0">
                <a:solidFill>
                  <a:schemeClr val="tx1"/>
                </a:solidFill>
                <a:effectLst/>
                <a:latin typeface="+mn-lt"/>
                <a:ea typeface="+mn-ea"/>
                <a:cs typeface="+mn-cs"/>
              </a:rPr>
              <a:t> Learning (</a:t>
            </a:r>
            <a:r>
              <a:rPr lang="en-GB" sz="1200" kern="1200" dirty="0" err="1" smtClean="0">
                <a:solidFill>
                  <a:schemeClr val="tx1"/>
                </a:solidFill>
                <a:effectLst/>
                <a:latin typeface="+mn-lt"/>
                <a:ea typeface="+mn-ea"/>
                <a:cs typeface="+mn-cs"/>
              </a:rPr>
              <a:t>S</a:t>
            </a:r>
            <a:r>
              <a:rPr lang="en-GB" sz="1200" i="1" kern="1200" dirty="0" err="1" smtClean="0">
                <a:solidFill>
                  <a:schemeClr val="tx1"/>
                </a:solidFill>
                <a:effectLst/>
                <a:latin typeface="+mn-lt"/>
                <a:ea typeface="+mn-ea"/>
                <a:cs typeface="+mn-cs"/>
              </a:rPr>
              <a:t>f</a:t>
            </a:r>
            <a:r>
              <a:rPr lang="en-GB" sz="1200" kern="1200" dirty="0" err="1" smtClean="0">
                <a:solidFill>
                  <a:schemeClr val="tx1"/>
                </a:solidFill>
                <a:effectLst/>
                <a:latin typeface="+mn-lt"/>
                <a:ea typeface="+mn-ea"/>
                <a:cs typeface="+mn-cs"/>
              </a:rPr>
              <a:t>L</a:t>
            </a:r>
            <a:r>
              <a:rPr lang="en-GB" sz="1200" kern="1200" dirty="0" smtClean="0">
                <a:solidFill>
                  <a:schemeClr val="tx1"/>
                </a:solidFill>
                <a:effectLst/>
                <a:latin typeface="+mn-lt"/>
                <a:ea typeface="+mn-ea"/>
                <a:cs typeface="+mn-cs"/>
              </a:rPr>
              <a:t>) and the Student Experience Framework (SEF) was informed by the FFL initiative. </a:t>
            </a:r>
          </a:p>
          <a:p>
            <a:endParaRPr lang="en-GB" sz="1200" b="1"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S</a:t>
            </a:r>
            <a:r>
              <a:rPr lang="en-GB" sz="1200" b="1" i="1" kern="1200" dirty="0" err="1" smtClean="0">
                <a:solidFill>
                  <a:schemeClr val="tx1"/>
                </a:solidFill>
                <a:effectLst/>
                <a:latin typeface="+mn-lt"/>
                <a:ea typeface="+mn-ea"/>
                <a:cs typeface="+mn-cs"/>
              </a:rPr>
              <a:t>f</a:t>
            </a:r>
            <a:r>
              <a:rPr lang="en-GB" sz="1200" b="1" kern="1200" dirty="0" err="1" smtClean="0">
                <a:solidFill>
                  <a:schemeClr val="tx1"/>
                </a:solidFill>
                <a:effectLst/>
                <a:latin typeface="+mn-lt"/>
                <a:ea typeface="+mn-ea"/>
                <a:cs typeface="+mn-cs"/>
              </a:rPr>
              <a:t>L</a:t>
            </a:r>
            <a:r>
              <a:rPr lang="en-GB" sz="1200" b="1"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One of ten Curriculum Design Principles outlined in the </a:t>
            </a:r>
            <a:r>
              <a:rPr lang="en-GB" sz="1200" kern="1200" dirty="0" err="1" smtClean="0">
                <a:solidFill>
                  <a:schemeClr val="tx1"/>
                </a:solidFill>
                <a:effectLst/>
                <a:latin typeface="+mn-lt"/>
                <a:ea typeface="+mn-ea"/>
                <a:cs typeface="+mn-cs"/>
              </a:rPr>
              <a:t>S</a:t>
            </a:r>
            <a:r>
              <a:rPr lang="en-GB" sz="1200" i="1" kern="1200" dirty="0" err="1" smtClean="0">
                <a:solidFill>
                  <a:schemeClr val="tx1"/>
                </a:solidFill>
                <a:effectLst/>
                <a:latin typeface="+mn-lt"/>
                <a:ea typeface="+mn-ea"/>
                <a:cs typeface="+mn-cs"/>
              </a:rPr>
              <a:t>f</a:t>
            </a:r>
            <a:r>
              <a:rPr lang="en-GB" sz="1200" kern="1200" dirty="0" err="1" smtClean="0">
                <a:solidFill>
                  <a:schemeClr val="tx1"/>
                </a:solidFill>
                <a:effectLst/>
                <a:latin typeface="+mn-lt"/>
                <a:ea typeface="+mn-ea"/>
                <a:cs typeface="+mn-cs"/>
              </a:rPr>
              <a:t>L</a:t>
            </a:r>
            <a:r>
              <a:rPr lang="en-GB" sz="1200" kern="1200" dirty="0" smtClean="0">
                <a:solidFill>
                  <a:schemeClr val="tx1"/>
                </a:solidFill>
                <a:effectLst/>
                <a:latin typeface="+mn-lt"/>
                <a:ea typeface="+mn-ea"/>
                <a:cs typeface="+mn-cs"/>
              </a:rPr>
              <a:t> 2013-20 focuses on ‘broader and deeper learning’, which includes:  “learning which is interactive, collaborative and challenging; balanced assessment and greater formative feedback; reflective learning; self and peer assessment” (p5). Appendix B of the </a:t>
            </a:r>
            <a:r>
              <a:rPr lang="en-GB" sz="1200" kern="1200" dirty="0" err="1" smtClean="0">
                <a:solidFill>
                  <a:schemeClr val="tx1"/>
                </a:solidFill>
                <a:effectLst/>
                <a:latin typeface="+mn-lt"/>
                <a:ea typeface="+mn-ea"/>
                <a:cs typeface="+mn-cs"/>
              </a:rPr>
              <a:t>S</a:t>
            </a:r>
            <a:r>
              <a:rPr lang="en-GB" sz="1200" i="1" kern="1200" dirty="0" err="1" smtClean="0">
                <a:solidFill>
                  <a:schemeClr val="tx1"/>
                </a:solidFill>
                <a:effectLst/>
                <a:latin typeface="+mn-lt"/>
                <a:ea typeface="+mn-ea"/>
                <a:cs typeface="+mn-cs"/>
              </a:rPr>
              <a:t>f</a:t>
            </a:r>
            <a:r>
              <a:rPr lang="en-GB" sz="1200" kern="1200" dirty="0" err="1" smtClean="0">
                <a:solidFill>
                  <a:schemeClr val="tx1"/>
                </a:solidFill>
                <a:effectLst/>
                <a:latin typeface="+mn-lt"/>
                <a:ea typeface="+mn-ea"/>
                <a:cs typeface="+mn-cs"/>
              </a:rPr>
              <a:t>L</a:t>
            </a:r>
            <a:r>
              <a:rPr lang="en-GB" sz="1200" kern="1200" dirty="0" smtClean="0">
                <a:solidFill>
                  <a:schemeClr val="tx1"/>
                </a:solidFill>
                <a:effectLst/>
                <a:latin typeface="+mn-lt"/>
                <a:ea typeface="+mn-ea"/>
                <a:cs typeface="+mn-cs"/>
              </a:rPr>
              <a:t> suggests that this may be achieved via: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“timely, high quality and constructive formative feedback in a variety of forms, particularly that which is given early within each level of study to reinforce levels of student engagement and their understanding of 	learning requirements, expectations and assessment processes” (GCU Strategy </a:t>
            </a:r>
            <a:r>
              <a:rPr lang="en-GB" sz="1200" i="1" kern="1200" dirty="0" smtClean="0">
                <a:solidFill>
                  <a:schemeClr val="tx1"/>
                </a:solidFill>
                <a:effectLst/>
                <a:latin typeface="+mn-lt"/>
                <a:ea typeface="+mn-ea"/>
                <a:cs typeface="+mn-cs"/>
              </a:rPr>
              <a:t>for </a:t>
            </a:r>
            <a:r>
              <a:rPr lang="en-GB" sz="1200" kern="1200" dirty="0" smtClean="0">
                <a:solidFill>
                  <a:schemeClr val="tx1"/>
                </a:solidFill>
                <a:effectLst/>
                <a:latin typeface="+mn-lt"/>
                <a:ea typeface="+mn-ea"/>
                <a:cs typeface="+mn-cs"/>
              </a:rPr>
              <a:t>Learning 2013-20, p18).</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SEF: </a:t>
            </a:r>
          </a:p>
          <a:p>
            <a:r>
              <a:rPr lang="en-GB" sz="1200" kern="1200" dirty="0" smtClean="0">
                <a:solidFill>
                  <a:schemeClr val="tx1"/>
                </a:solidFill>
                <a:effectLst/>
                <a:latin typeface="+mn-lt"/>
                <a:ea typeface="+mn-ea"/>
                <a:cs typeface="+mn-cs"/>
              </a:rPr>
              <a:t>Likewise, the GCU Student Experience Framework 2013-17 includes a commitment to “ensure that all students are provided with clear and timely academic feedback” (p14), whilst the GCU SFC Outcome Agreement 2013/14 undertakes to “continue to enhance overall student satisfaction rates and those related to feedback” (p9). </a:t>
            </a:r>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15</a:t>
            </a:fld>
            <a:endParaRPr lang="en-GB"/>
          </a:p>
        </p:txBody>
      </p:sp>
    </p:spTree>
    <p:extLst>
      <p:ext uri="{BB962C8B-B14F-4D97-AF65-F5344CB8AC3E}">
        <p14:creationId xmlns:p14="http://schemas.microsoft.com/office/powerpoint/2010/main" val="290834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544513"/>
            <a:ext cx="4103687" cy="3078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16</a:t>
            </a:fld>
            <a:endParaRPr lang="en-GB"/>
          </a:p>
        </p:txBody>
      </p:sp>
    </p:spTree>
    <p:extLst>
      <p:ext uri="{BB962C8B-B14F-4D97-AF65-F5344CB8AC3E}">
        <p14:creationId xmlns:p14="http://schemas.microsoft.com/office/powerpoint/2010/main" val="3073314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tart">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036" y="6229042"/>
            <a:ext cx="3780797" cy="25471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1"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smtClean="0"/>
              <a:t>Presenter’s Name (click to edit)</a:t>
            </a:r>
          </a:p>
        </p:txBody>
      </p:sp>
      <p:sp>
        <p:nvSpPr>
          <p:cNvPr id="13" name="Text Placeholder 4"/>
          <p:cNvSpPr>
            <a:spLocks noGrp="1"/>
          </p:cNvSpPr>
          <p:nvPr>
            <p:ph type="body" sz="quarter" idx="11" hasCustomPrompt="1"/>
          </p:nvPr>
        </p:nvSpPr>
        <p:spPr>
          <a:xfrm>
            <a:off x="431412"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smtClean="0"/>
              <a:t>Presentation Title (click to edit)</a:t>
            </a:r>
            <a:endParaRPr lang="en-GB" dirty="0"/>
          </a:p>
        </p:txBody>
      </p:sp>
      <p:sp>
        <p:nvSpPr>
          <p:cNvPr id="2" name="Rectangle 1"/>
          <p:cNvSpPr/>
          <p:nvPr userDrawn="1"/>
        </p:nvSpPr>
        <p:spPr>
          <a:xfrm>
            <a:off x="6552200" y="374614"/>
            <a:ext cx="2160000" cy="2160292"/>
          </a:xfrm>
          <a:prstGeom prst="rect">
            <a:avLst/>
          </a:prstGeom>
          <a:blipFill dpi="0" rotWithShape="1">
            <a:blip r:embed="rId4">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898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7" name="Text Placeholder 6"/>
          <p:cNvSpPr>
            <a:spLocks noGrp="1"/>
          </p:cNvSpPr>
          <p:nvPr>
            <p:ph type="body" sz="quarter" idx="11" hasCustomPrompt="1"/>
          </p:nvPr>
        </p:nvSpPr>
        <p:spPr>
          <a:xfrm>
            <a:off x="431132" y="2170427"/>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
        <p:nvSpPr>
          <p:cNvPr id="8" name="Text Placeholder 7"/>
          <p:cNvSpPr>
            <a:spLocks noGrp="1"/>
          </p:cNvSpPr>
          <p:nvPr>
            <p:ph type="body" sz="quarter" idx="12" hasCustomPrompt="1"/>
          </p:nvPr>
        </p:nvSpPr>
        <p:spPr>
          <a:xfrm>
            <a:off x="431800" y="1358900"/>
            <a:ext cx="8279732"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19521594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5" name="Text Placeholder 6"/>
          <p:cNvSpPr>
            <a:spLocks noGrp="1"/>
          </p:cNvSpPr>
          <p:nvPr>
            <p:ph type="body" sz="quarter" idx="11" hasCustomPrompt="1"/>
          </p:nvPr>
        </p:nvSpPr>
        <p:spPr>
          <a:xfrm>
            <a:off x="429680" y="13589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2300996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431800" y="3683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1565137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Object">
    <p:spTree>
      <p:nvGrpSpPr>
        <p:cNvPr id="1" name=""/>
        <p:cNvGrpSpPr/>
        <p:nvPr/>
      </p:nvGrpSpPr>
      <p:grpSpPr>
        <a:xfrm>
          <a:off x="0" y="0"/>
          <a:ext cx="0" cy="0"/>
          <a:chOff x="0" y="0"/>
          <a:chExt cx="0" cy="0"/>
        </a:xfrm>
      </p:grpSpPr>
      <p:sp>
        <p:nvSpPr>
          <p:cNvPr id="12" name="Content Placeholder 11"/>
          <p:cNvSpPr>
            <a:spLocks noGrp="1"/>
          </p:cNvSpPr>
          <p:nvPr>
            <p:ph sz="quarter" idx="13" hasCustomPrompt="1"/>
          </p:nvPr>
        </p:nvSpPr>
        <p:spPr>
          <a:xfrm>
            <a:off x="431800" y="2168525"/>
            <a:ext cx="8280400" cy="3690938"/>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5" name="Text Placeholder 9"/>
          <p:cNvSpPr>
            <a:spLocks noGrp="1"/>
          </p:cNvSpPr>
          <p:nvPr>
            <p:ph type="body" sz="quarter" idx="10"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6" name="Text Placeholder 7"/>
          <p:cNvSpPr>
            <a:spLocks noGrp="1"/>
          </p:cNvSpPr>
          <p:nvPr>
            <p:ph type="body" sz="quarter" idx="12" hasCustomPrompt="1"/>
          </p:nvPr>
        </p:nvSpPr>
        <p:spPr>
          <a:xfrm>
            <a:off x="431800" y="1358900"/>
            <a:ext cx="8280400"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6167336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bject">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431800" y="1358899"/>
            <a:ext cx="8280400" cy="4500563"/>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4" name="Text Placeholder 9"/>
          <p:cNvSpPr>
            <a:spLocks noGrp="1"/>
          </p:cNvSpPr>
          <p:nvPr>
            <p:ph type="body" sz="quarter" idx="12"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Tree>
    <p:extLst>
      <p:ext uri="{BB962C8B-B14F-4D97-AF65-F5344CB8AC3E}">
        <p14:creationId xmlns:p14="http://schemas.microsoft.com/office/powerpoint/2010/main" val="39889920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Rectangle 2"/>
          <p:cNvSpPr/>
          <p:nvPr userDrawn="1"/>
        </p:nvSpPr>
        <p:spPr>
          <a:xfrm>
            <a:off x="431802" y="368301"/>
            <a:ext cx="8101012" cy="50409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sz="quarter" idx="10" hasCustomPrompt="1"/>
          </p:nvPr>
        </p:nvSpPr>
        <p:spPr>
          <a:xfrm>
            <a:off x="431802" y="368299"/>
            <a:ext cx="8280399"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Tree>
    <p:extLst>
      <p:ext uri="{BB962C8B-B14F-4D97-AF65-F5344CB8AC3E}">
        <p14:creationId xmlns:p14="http://schemas.microsoft.com/office/powerpoint/2010/main" val="1782026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 Overlay (top right)">
    <p:spTree>
      <p:nvGrpSpPr>
        <p:cNvPr id="1" name=""/>
        <p:cNvGrpSpPr/>
        <p:nvPr/>
      </p:nvGrpSpPr>
      <p:grpSpPr>
        <a:xfrm>
          <a:off x="0" y="0"/>
          <a:ext cx="0" cy="0"/>
          <a:chOff x="0" y="0"/>
          <a:chExt cx="0" cy="0"/>
        </a:xfrm>
      </p:grpSpPr>
      <p:sp>
        <p:nvSpPr>
          <p:cNvPr id="11" name="Content Placeholder 7"/>
          <p:cNvSpPr>
            <a:spLocks noGrp="1"/>
          </p:cNvSpPr>
          <p:nvPr>
            <p:ph sz="quarter" idx="13" hasCustomPrompt="1"/>
          </p:nvPr>
        </p:nvSpPr>
        <p:spPr>
          <a:xfrm>
            <a:off x="431801" y="368301"/>
            <a:ext cx="8280729" cy="5491162"/>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932036" y="375319"/>
            <a:ext cx="3780165" cy="496805"/>
          </a:xfrm>
          <a:prstGeom prst="rect">
            <a:avLst/>
          </a:prstGeom>
          <a:solidFill>
            <a:schemeClr val="bg1">
              <a:alpha val="88000"/>
            </a:schemeClr>
          </a:solidFill>
        </p:spPr>
        <p:txBody>
          <a:bodyPr lIns="180000" tIns="93600" rIns="180000" bIns="93600">
            <a:normAutofit/>
          </a:bodyPr>
          <a:lstStyle>
            <a:lvl1pPr marL="0" indent="0">
              <a:buNone/>
              <a:defRPr sz="2000" b="1" baseline="0">
                <a:latin typeface="Arial" pitchFamily="34" charset="0"/>
                <a:cs typeface="Arial" pitchFamily="34" charset="0"/>
              </a:defRPr>
            </a:lvl1pPr>
          </a:lstStyle>
          <a:p>
            <a:pPr lvl="0"/>
            <a:r>
              <a:rPr lang="en-GB" sz="2000" b="1" dirty="0" smtClean="0">
                <a:latin typeface="Arial" pitchFamily="34" charset="0"/>
                <a:cs typeface="Arial" pitchFamily="34" charset="0"/>
              </a:rPr>
              <a:t>Subtitle (click to edit)</a:t>
            </a:r>
            <a:endParaRPr lang="en-GB" sz="2400" b="1" dirty="0" smtClean="0">
              <a:latin typeface="Arial" pitchFamily="34" charset="0"/>
              <a:cs typeface="Arial" pitchFamily="34" charset="0"/>
            </a:endParaRPr>
          </a:p>
        </p:txBody>
      </p:sp>
      <p:sp>
        <p:nvSpPr>
          <p:cNvPr id="15" name="Text Placeholder 14"/>
          <p:cNvSpPr>
            <a:spLocks noGrp="1"/>
          </p:cNvSpPr>
          <p:nvPr>
            <p:ph type="body" sz="quarter" idx="12" hasCustomPrompt="1"/>
          </p:nvPr>
        </p:nvSpPr>
        <p:spPr>
          <a:xfrm>
            <a:off x="4932363" y="872124"/>
            <a:ext cx="3780167" cy="2558463"/>
          </a:xfrm>
          <a:prstGeom prst="rect">
            <a:avLst/>
          </a:prstGeom>
          <a:solidFill>
            <a:schemeClr val="bg1">
              <a:alpha val="88000"/>
            </a:schemeClr>
          </a:solidFill>
        </p:spPr>
        <p:txBody>
          <a:bodyPr lIns="180000" tIns="93600" rIns="180000" bIns="93600">
            <a:normAutofit/>
          </a:bodyPr>
          <a:lstStyle>
            <a:lvl1pPr marL="0" indent="0">
              <a:buNone/>
              <a:defRPr sz="2000" baseline="0">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8001102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Overlay (bottom left)">
    <p:spTree>
      <p:nvGrpSpPr>
        <p:cNvPr id="1" name=""/>
        <p:cNvGrpSpPr/>
        <p:nvPr/>
      </p:nvGrpSpPr>
      <p:grpSpPr>
        <a:xfrm>
          <a:off x="0" y="0"/>
          <a:ext cx="0" cy="0"/>
          <a:chOff x="0" y="0"/>
          <a:chExt cx="0" cy="0"/>
        </a:xfrm>
      </p:grpSpPr>
      <p:sp>
        <p:nvSpPr>
          <p:cNvPr id="10" name="Content Placeholder 7"/>
          <p:cNvSpPr>
            <a:spLocks noGrp="1" noChangeAspect="1"/>
          </p:cNvSpPr>
          <p:nvPr>
            <p:ph sz="quarter" idx="13" hasCustomPrompt="1"/>
          </p:nvPr>
        </p:nvSpPr>
        <p:spPr>
          <a:xfrm>
            <a:off x="431801" y="368300"/>
            <a:ext cx="8280400"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31801" y="2935552"/>
            <a:ext cx="3780152" cy="496805"/>
          </a:xfrm>
          <a:prstGeom prst="rect">
            <a:avLst/>
          </a:prstGeom>
          <a:solidFill>
            <a:srgbClr val="01498E">
              <a:alpha val="88000"/>
            </a:srgbClr>
          </a:solidFill>
        </p:spPr>
        <p:txBody>
          <a:bodyPr lIns="180000" tIns="93600" rIns="180000" bIns="93600">
            <a:normAutofit/>
          </a:bodyPr>
          <a:lstStyle>
            <a:lvl1pPr marL="0" indent="0">
              <a:buNone/>
              <a:defRPr sz="2000" b="1" baseline="0">
                <a:solidFill>
                  <a:schemeClr val="bg1"/>
                </a:solidFill>
                <a:latin typeface="Arial" pitchFamily="34" charset="0"/>
                <a:cs typeface="Arial" pitchFamily="34" charset="0"/>
              </a:defRPr>
            </a:lvl1pPr>
          </a:lstStyle>
          <a:p>
            <a:pPr lvl="0"/>
            <a:r>
              <a:rPr lang="en-GB" dirty="0" smtClean="0"/>
              <a:t>Subtitle (click to edit)</a:t>
            </a:r>
            <a:endParaRPr lang="en-GB" dirty="0"/>
          </a:p>
        </p:txBody>
      </p:sp>
      <p:sp>
        <p:nvSpPr>
          <p:cNvPr id="15" name="Text Placeholder 14"/>
          <p:cNvSpPr>
            <a:spLocks noGrp="1"/>
          </p:cNvSpPr>
          <p:nvPr>
            <p:ph type="body" sz="quarter" idx="12" hasCustomPrompt="1"/>
          </p:nvPr>
        </p:nvSpPr>
        <p:spPr>
          <a:xfrm>
            <a:off x="431802" y="3429001"/>
            <a:ext cx="3780150" cy="2430462"/>
          </a:xfrm>
          <a:prstGeom prst="rect">
            <a:avLst/>
          </a:prstGeom>
          <a:solidFill>
            <a:srgbClr val="01498E">
              <a:alpha val="88000"/>
            </a:srgbClr>
          </a:solidFill>
        </p:spPr>
        <p:txBody>
          <a:bodyPr lIns="180000" tIns="93600" rIns="180000" bIns="93600">
            <a:norm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14152562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eft), Object (right)">
    <p:spTree>
      <p:nvGrpSpPr>
        <p:cNvPr id="1" name=""/>
        <p:cNvGrpSpPr/>
        <p:nvPr/>
      </p:nvGrpSpPr>
      <p:grpSpPr>
        <a:xfrm>
          <a:off x="0" y="0"/>
          <a:ext cx="0" cy="0"/>
          <a:chOff x="0" y="0"/>
          <a:chExt cx="0" cy="0"/>
        </a:xfrm>
      </p:grpSpPr>
      <p:sp>
        <p:nvSpPr>
          <p:cNvPr id="7" name="Content Placeholder 6"/>
          <p:cNvSpPr>
            <a:spLocks noGrp="1"/>
          </p:cNvSpPr>
          <p:nvPr>
            <p:ph sz="quarter" idx="12" hasCustomPrompt="1"/>
          </p:nvPr>
        </p:nvSpPr>
        <p:spPr>
          <a:xfrm>
            <a:off x="4751389" y="368609"/>
            <a:ext cx="3960812" cy="549085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7799146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left), Object (right)">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431802" y="368300"/>
            <a:ext cx="3960811"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11" name="Content Placeholder 2"/>
          <p:cNvSpPr>
            <a:spLocks noGrp="1"/>
          </p:cNvSpPr>
          <p:nvPr>
            <p:ph sz="quarter" idx="13" hasCustomPrompt="1"/>
          </p:nvPr>
        </p:nvSpPr>
        <p:spPr>
          <a:xfrm>
            <a:off x="4751388" y="368300"/>
            <a:ext cx="3960812" cy="5491162"/>
          </a:xfrm>
          <a:prstGeom prst="rect">
            <a:avLst/>
          </a:prstGeom>
        </p:spPr>
        <p:txBody>
          <a:bodyPr/>
          <a:lstStyle>
            <a:lvl1pPr marL="0" indent="0">
              <a:buNone/>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518473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End">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31800" y="1988817"/>
            <a:ext cx="8280400" cy="461665"/>
          </a:xfrm>
          <a:prstGeom prst="rect">
            <a:avLst/>
          </a:prstGeom>
        </p:spPr>
        <p:txBody>
          <a:bodyPr>
            <a:spAutoFit/>
          </a:bodyPr>
          <a:lstStyle>
            <a:lvl1pPr marL="0" indent="0">
              <a:buNone/>
              <a:defRPr sz="2400" baseline="0">
                <a:latin typeface="Arial" panose="020B0604020202020204" pitchFamily="34" charset="0"/>
                <a:cs typeface="Arial" panose="020B0604020202020204" pitchFamily="34" charset="0"/>
              </a:defRPr>
            </a:lvl1pPr>
          </a:lstStyle>
          <a:p>
            <a:pPr lvl="0"/>
            <a:r>
              <a:rPr lang="en-GB" dirty="0" smtClean="0"/>
              <a:t>Thank you note (click to edit)</a:t>
            </a:r>
            <a:endParaRPr lang="en-GB" dirty="0"/>
          </a:p>
        </p:txBody>
      </p:sp>
    </p:spTree>
    <p:extLst>
      <p:ext uri="{BB962C8B-B14F-4D97-AF65-F5344CB8AC3E}">
        <p14:creationId xmlns:p14="http://schemas.microsoft.com/office/powerpoint/2010/main" val="6774097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ejct  (left), Text (right)">
    <p:spTree>
      <p:nvGrpSpPr>
        <p:cNvPr id="1" name=""/>
        <p:cNvGrpSpPr/>
        <p:nvPr/>
      </p:nvGrpSpPr>
      <p:grpSpPr>
        <a:xfrm>
          <a:off x="0" y="0"/>
          <a:ext cx="0" cy="0"/>
          <a:chOff x="0" y="0"/>
          <a:chExt cx="0" cy="0"/>
        </a:xfrm>
      </p:grpSpPr>
      <p:sp>
        <p:nvSpPr>
          <p:cNvPr id="11" name="Content Placeholder 2"/>
          <p:cNvSpPr>
            <a:spLocks noGrp="1"/>
          </p:cNvSpPr>
          <p:nvPr>
            <p:ph sz="quarter" idx="12" hasCustomPrompt="1"/>
          </p:nvPr>
        </p:nvSpPr>
        <p:spPr>
          <a:xfrm>
            <a:off x="431801" y="368300"/>
            <a:ext cx="3960812"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751389" y="368609"/>
            <a:ext cx="3960812"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37553096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left), Text (right)">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
        <p:nvSpPr>
          <p:cNvPr id="5" name="Text Placeholder 6"/>
          <p:cNvSpPr>
            <a:spLocks noGrp="1"/>
          </p:cNvSpPr>
          <p:nvPr>
            <p:ph type="body" sz="quarter" idx="14" hasCustomPrompt="1"/>
          </p:nvPr>
        </p:nvSpPr>
        <p:spPr>
          <a:xfrm>
            <a:off x="4751389" y="368609"/>
            <a:ext cx="3960814"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9373938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43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Tex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5" name="Text Placeholder 6"/>
          <p:cNvSpPr>
            <a:spLocks noGrp="1"/>
          </p:cNvSpPr>
          <p:nvPr>
            <p:ph type="body" sz="quarter" idx="11" hasCustomPrompt="1"/>
          </p:nvPr>
        </p:nvSpPr>
        <p:spPr>
          <a:xfrm>
            <a:off x="429680" y="13589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6856406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AC27E8-7B9E-2A41-A127-8BA055BAF07A}" type="slidenum">
              <a:rPr lang="en-US" smtClean="0"/>
              <a:pPr/>
              <a:t>‹#›</a:t>
            </a:fld>
            <a:endParaRPr lang="en-US"/>
          </a:p>
        </p:txBody>
      </p:sp>
    </p:spTree>
    <p:extLst>
      <p:ext uri="{BB962C8B-B14F-4D97-AF65-F5344CB8AC3E}">
        <p14:creationId xmlns:p14="http://schemas.microsoft.com/office/powerpoint/2010/main" val="84365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 name="Rectangle 2"/>
          <p:cNvSpPr/>
          <p:nvPr userDrawn="1"/>
        </p:nvSpPr>
        <p:spPr>
          <a:xfrm>
            <a:off x="250825" y="190500"/>
            <a:ext cx="8642349"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sp>
        <p:nvSpPr>
          <p:cNvPr id="8"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694315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urple">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753B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1805793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Green">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0B3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28707729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 name="Rectangle 2"/>
          <p:cNvSpPr/>
          <p:nvPr userDrawn="1"/>
        </p:nvSpPr>
        <p:spPr>
          <a:xfrm>
            <a:off x="250826" y="188587"/>
            <a:ext cx="8642351" cy="6480501"/>
          </a:xfrm>
          <a:prstGeom prst="rect">
            <a:avLst/>
          </a:prstGeom>
          <a:solidFill>
            <a:srgbClr val="AF1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81493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Transparent">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tx1"/>
                </a:solidFill>
                <a:latin typeface="Arial" pitchFamily="34" charset="0"/>
                <a:cs typeface="Arial" pitchFamily="34" charset="0"/>
              </a:defRPr>
            </a:lvl1pPr>
          </a:lstStyle>
          <a:p>
            <a:pPr lvl="0"/>
            <a:r>
              <a:rPr lang="en-GB" dirty="0" smtClean="0"/>
              <a:t>Section Divider Title (click to edit)</a:t>
            </a:r>
          </a:p>
        </p:txBody>
      </p:sp>
      <p:sp>
        <p:nvSpPr>
          <p:cNvPr id="6"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65" y="5949700"/>
            <a:ext cx="957330" cy="539999"/>
          </a:xfrm>
          <a:prstGeom prst="rect">
            <a:avLst/>
          </a:prstGeom>
        </p:spPr>
      </p:pic>
    </p:spTree>
    <p:extLst>
      <p:ext uri="{BB962C8B-B14F-4D97-AF65-F5344CB8AC3E}">
        <p14:creationId xmlns:p14="http://schemas.microsoft.com/office/powerpoint/2010/main" val="1242074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emf"/><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1800" y="5409700"/>
            <a:ext cx="1914660" cy="108000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42036" y="6229061"/>
            <a:ext cx="3780504" cy="254697"/>
          </a:xfrm>
          <a:prstGeom prst="rect">
            <a:avLst/>
          </a:prstGeom>
        </p:spPr>
      </p:pic>
    </p:spTree>
    <p:extLst>
      <p:ext uri="{BB962C8B-B14F-4D97-AF65-F5344CB8AC3E}">
        <p14:creationId xmlns:p14="http://schemas.microsoft.com/office/powerpoint/2010/main" val="2453088881"/>
      </p:ext>
    </p:extLst>
  </p:cSld>
  <p:clrMap bg1="lt1" tx1="dk1" bg2="lt2" tx2="dk2" accent1="accent1" accent2="accent2" accent3="accent3" accent4="accent4" accent5="accent5" accent6="accent6" hlink="hlink" folHlink="folHlink"/>
  <p:sldLayoutIdLst>
    <p:sldLayoutId id="2147483720" r:id="rId1"/>
    <p:sldLayoutId id="2147483680" r:id="rId2"/>
    <p:sldLayoutId id="2147483721" r:id="rId3"/>
    <p:sldLayoutId id="2147483722"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1801" y="5949700"/>
            <a:ext cx="957659" cy="540000"/>
          </a:xfrm>
          <a:prstGeom prst="rect">
            <a:avLst/>
          </a:prstGeom>
        </p:spPr>
      </p:pic>
    </p:spTree>
    <p:extLst>
      <p:ext uri="{BB962C8B-B14F-4D97-AF65-F5344CB8AC3E}">
        <p14:creationId xmlns:p14="http://schemas.microsoft.com/office/powerpoint/2010/main" val="3770561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14"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33556" y="5945640"/>
            <a:ext cx="957330" cy="540000"/>
          </a:xfrm>
          <a:prstGeom prst="rect">
            <a:avLst/>
          </a:prstGeom>
        </p:spPr>
      </p:pic>
      <p:sp>
        <p:nvSpPr>
          <p:cNvPr id="5" name="TextBox 4"/>
          <p:cNvSpPr txBox="1"/>
          <p:nvPr userDrawn="1"/>
        </p:nvSpPr>
        <p:spPr>
          <a:xfrm>
            <a:off x="4932046" y="6453644"/>
            <a:ext cx="3962717" cy="215444"/>
          </a:xfrm>
          <a:prstGeom prst="rect">
            <a:avLst/>
          </a:prstGeom>
          <a:noFill/>
        </p:spPr>
        <p:txBody>
          <a:bodyPr wrap="square" rtlCol="0">
            <a:spAutoFit/>
          </a:bodyPr>
          <a:lstStyle/>
          <a:p>
            <a:pPr algn="r"/>
            <a:fld id="{268E1414-5F24-4E3F-ACA1-76792B015177}" type="slidenum">
              <a:rPr lang="en-GB" sz="800" smtClean="0">
                <a:latin typeface="+mn-lt"/>
              </a:rPr>
              <a:pPr algn="r"/>
              <a:t>‹#›</a:t>
            </a:fld>
            <a:endParaRPr lang="en-GB" sz="800" dirty="0">
              <a:latin typeface="+mn-lt"/>
            </a:endParaRPr>
          </a:p>
        </p:txBody>
      </p:sp>
    </p:spTree>
    <p:extLst>
      <p:ext uri="{BB962C8B-B14F-4D97-AF65-F5344CB8AC3E}">
        <p14:creationId xmlns:p14="http://schemas.microsoft.com/office/powerpoint/2010/main" val="2490096690"/>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3" r:id="rId3"/>
    <p:sldLayoutId id="2147483690" r:id="rId4"/>
    <p:sldLayoutId id="2147483692" r:id="rId5"/>
    <p:sldLayoutId id="2147483694" r:id="rId6"/>
    <p:sldLayoutId id="2147483697" r:id="rId7"/>
    <p:sldLayoutId id="2147483698" r:id="rId8"/>
    <p:sldLayoutId id="2147483699" r:id="rId9"/>
    <p:sldLayoutId id="2147483700" r:id="rId10"/>
    <p:sldLayoutId id="2147483701" r:id="rId11"/>
    <p:sldLayoutId id="2147483703" r:id="rId12"/>
    <p:sldLayoutId id="2147483710"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cu.ac.uk/futurelearnin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gcu.ac.uk/gaq/strategyforlearning2013-202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gcu.ac.uk/engage" TargetMode="External"/><Relationship Id="rId4" Type="http://schemas.openxmlformats.org/officeDocument/2006/relationships/hyperlink" Target="http://www.gcu.ac.uk/segaq/studentexperienceframewor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cu.ac.uk/engag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hyperlink" Target="http://www.getselfhelp.co.uk/" TargetMode="External"/><Relationship Id="rId2" Type="http://schemas.openxmlformats.org/officeDocument/2006/relationships/hyperlink" Target="http://www.gcu.ac.uk/futurelearning" TargetMode="External"/><Relationship Id="rId1" Type="http://schemas.openxmlformats.org/officeDocument/2006/relationships/slideLayout" Target="../slideLayouts/slideLayout3.xml"/><Relationship Id="rId4" Type="http://schemas.openxmlformats.org/officeDocument/2006/relationships/hyperlink" Target="http://www.enhancementthemes.ac.uk/enhancement-themes/completed-enhancement-themes/first-yea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kevan.gartland@gcu.ac.uk" TargetMode="External"/><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gcu.ac.uk/future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www.gcu.ac.uk/futurelearnin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getselfhelp.co.u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8173" y="2614105"/>
            <a:ext cx="7650997" cy="1434239"/>
          </a:xfrm>
        </p:spPr>
        <p:txBody>
          <a:bodyPr/>
          <a:lstStyle/>
          <a:p>
            <a:r>
              <a:rPr lang="en-GB" dirty="0" smtClean="0"/>
              <a:t>Kevan MA Gartland </a:t>
            </a:r>
            <a:r>
              <a:rPr lang="en-GB" sz="1600" dirty="0" smtClean="0"/>
              <a:t>Special Advisor &amp; Professor of Biological Sciences</a:t>
            </a:r>
          </a:p>
          <a:p>
            <a:r>
              <a:rPr lang="en-GB" dirty="0" smtClean="0"/>
              <a:t>Lesley McAleavy </a:t>
            </a:r>
            <a:r>
              <a:rPr lang="en-GB" sz="1600" dirty="0" smtClean="0"/>
              <a:t>Development Officer (Engage)</a:t>
            </a:r>
          </a:p>
          <a:p>
            <a:endParaRPr lang="en-GB" sz="1600" dirty="0"/>
          </a:p>
          <a:p>
            <a:endParaRPr lang="en-GB" dirty="0"/>
          </a:p>
        </p:txBody>
      </p:sp>
      <p:sp>
        <p:nvSpPr>
          <p:cNvPr id="3" name="Text Placeholder 2"/>
          <p:cNvSpPr>
            <a:spLocks noGrp="1"/>
          </p:cNvSpPr>
          <p:nvPr>
            <p:ph type="body" sz="quarter" idx="11"/>
          </p:nvPr>
        </p:nvSpPr>
        <p:spPr>
          <a:xfrm>
            <a:off x="413748" y="3949041"/>
            <a:ext cx="5760806" cy="400110"/>
          </a:xfrm>
        </p:spPr>
        <p:txBody>
          <a:bodyPr/>
          <a:lstStyle/>
          <a:p>
            <a:r>
              <a:rPr lang="en-GB" dirty="0" smtClean="0"/>
              <a:t>GCU Feedback Strategy</a:t>
            </a:r>
            <a:endParaRPr lang="en-GB" dirty="0"/>
          </a:p>
        </p:txBody>
      </p:sp>
    </p:spTree>
    <p:extLst>
      <p:ext uri="{BB962C8B-B14F-4D97-AF65-F5344CB8AC3E}">
        <p14:creationId xmlns:p14="http://schemas.microsoft.com/office/powerpoint/2010/main" val="3341535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8280400" cy="904863"/>
          </a:xfrm>
        </p:spPr>
        <p:txBody>
          <a:bodyPr/>
          <a:lstStyle/>
          <a:p>
            <a:r>
              <a:rPr lang="en-GB" dirty="0" smtClean="0"/>
              <a:t>Feedback Tools</a:t>
            </a:r>
          </a:p>
          <a:p>
            <a:r>
              <a:rPr lang="en-GB" dirty="0" smtClean="0"/>
              <a:t>Gibbs Reflective Cycle </a:t>
            </a:r>
            <a:endParaRPr lang="en-GB" dirty="0"/>
          </a:p>
        </p:txBody>
      </p:sp>
      <p:graphicFrame>
        <p:nvGraphicFramePr>
          <p:cNvPr id="4" name="Diagram 3"/>
          <p:cNvGraphicFramePr/>
          <p:nvPr>
            <p:extLst>
              <p:ext uri="{D42A27DB-BD31-4B8C-83A1-F6EECF244321}">
                <p14:modId xmlns:p14="http://schemas.microsoft.com/office/powerpoint/2010/main" val="1573239945"/>
              </p:ext>
            </p:extLst>
          </p:nvPr>
        </p:nvGraphicFramePr>
        <p:xfrm>
          <a:off x="1691616" y="1358724"/>
          <a:ext cx="4777264" cy="4140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472120" y="5049216"/>
            <a:ext cx="3455424" cy="954107"/>
          </a:xfrm>
          <a:prstGeom prst="rect">
            <a:avLst/>
          </a:prstGeom>
        </p:spPr>
        <p:txBody>
          <a:bodyPr wrap="square">
            <a:spAutoFit/>
          </a:bodyPr>
          <a:lstStyle/>
          <a:p>
            <a:r>
              <a:rPr lang="en-US" sz="1400" dirty="0" smtClean="0">
                <a:solidFill>
                  <a:prstClr val="black"/>
                </a:solidFill>
                <a:latin typeface="Arial" panose="020B0604020202020204" pitchFamily="34" charset="0"/>
                <a:cs typeface="Arial" panose="020B0604020202020204" pitchFamily="34" charset="0"/>
              </a:rPr>
              <a:t>Gibbs</a:t>
            </a:r>
            <a:r>
              <a:rPr lang="en-US" sz="1400" dirty="0">
                <a:solidFill>
                  <a:prstClr val="black"/>
                </a:solidFill>
                <a:latin typeface="Arial" panose="020B0604020202020204" pitchFamily="34" charset="0"/>
                <a:cs typeface="Arial" panose="020B0604020202020204" pitchFamily="34" charset="0"/>
              </a:rPr>
              <a:t>, G. (1988) ‘Learning by doing: a guide to learning and teaching methods’, Further Education Unit, Oxford Polytechnic, </a:t>
            </a:r>
            <a:r>
              <a:rPr lang="en-US" sz="1400" dirty="0" smtClean="0">
                <a:solidFill>
                  <a:prstClr val="black"/>
                </a:solidFill>
                <a:latin typeface="Arial" panose="020B0604020202020204" pitchFamily="34" charset="0"/>
                <a:cs typeface="Arial" panose="020B0604020202020204" pitchFamily="34" charset="0"/>
              </a:rPr>
              <a:t>Oxford</a:t>
            </a:r>
            <a:endParaRPr lang="en-GB"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8280400" cy="461665"/>
          </a:xfrm>
        </p:spPr>
        <p:txBody>
          <a:bodyPr/>
          <a:lstStyle/>
          <a:p>
            <a:r>
              <a:rPr lang="en-GB" dirty="0" smtClean="0"/>
              <a:t>Evaluation of FFL Workshop</a:t>
            </a:r>
            <a:endParaRPr lang="en-GB" dirty="0"/>
          </a:p>
        </p:txBody>
      </p:sp>
      <p:sp>
        <p:nvSpPr>
          <p:cNvPr id="3" name="Text Placeholder 2"/>
          <p:cNvSpPr>
            <a:spLocks noGrp="1"/>
          </p:cNvSpPr>
          <p:nvPr>
            <p:ph type="body" sz="quarter" idx="11"/>
          </p:nvPr>
        </p:nvSpPr>
        <p:spPr>
          <a:xfrm>
            <a:off x="341436" y="1178700"/>
            <a:ext cx="6030804" cy="2357568"/>
          </a:xfrm>
        </p:spPr>
        <p:txBody>
          <a:bodyPr/>
          <a:lstStyle/>
          <a:p>
            <a:pPr lvl="1">
              <a:buFont typeface="Arial" panose="020B0604020202020204" pitchFamily="34" charset="0"/>
              <a:buChar char="•"/>
            </a:pPr>
            <a:r>
              <a:rPr lang="en-GB" sz="1400" dirty="0" smtClean="0">
                <a:latin typeface="Arial" panose="020B0604020202020204" pitchFamily="34" charset="0"/>
                <a:cs typeface="Arial" panose="020B0604020202020204" pitchFamily="34" charset="0"/>
              </a:rPr>
              <a:t>1,200 </a:t>
            </a:r>
            <a:r>
              <a:rPr lang="en-GB" sz="1400" dirty="0">
                <a:latin typeface="Arial" panose="020B0604020202020204" pitchFamily="34" charset="0"/>
                <a:cs typeface="Arial" panose="020B0604020202020204" pitchFamily="34" charset="0"/>
              </a:rPr>
              <a:t>evaluation forms received 	</a:t>
            </a:r>
            <a:endParaRPr lang="en-GB" sz="1400" dirty="0" smtClean="0">
              <a:latin typeface="Arial" panose="020B0604020202020204" pitchFamily="34" charset="0"/>
              <a:cs typeface="Arial" panose="020B0604020202020204" pitchFamily="34" charset="0"/>
            </a:endParaRPr>
          </a:p>
          <a:p>
            <a:pPr marL="457200" lvl="1" indent="0">
              <a:buNone/>
            </a:pPr>
            <a:endParaRPr lang="en-GB" sz="1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400" b="1" dirty="0">
                <a:latin typeface="Arial" panose="020B0604020202020204" pitchFamily="34" charset="0"/>
                <a:cs typeface="Arial" panose="020B0604020202020204" pitchFamily="34" charset="0"/>
              </a:rPr>
              <a:t>93% of students found the workshop to be worthwhile </a:t>
            </a:r>
            <a:endParaRPr lang="en-GB" sz="1400" b="1" dirty="0" smtClean="0">
              <a:latin typeface="Arial" panose="020B0604020202020204" pitchFamily="34" charset="0"/>
              <a:cs typeface="Arial" panose="020B0604020202020204" pitchFamily="34" charset="0"/>
            </a:endParaRPr>
          </a:p>
          <a:p>
            <a:pPr marL="457200" lvl="1" indent="0">
              <a:buNone/>
            </a:pPr>
            <a:endParaRPr lang="en-GB" sz="1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400" dirty="0">
                <a:latin typeface="Arial" panose="020B0604020202020204" pitchFamily="34" charset="0"/>
                <a:cs typeface="Arial" panose="020B0604020202020204" pitchFamily="34" charset="0"/>
              </a:rPr>
              <a:t>Key themes included increased awareness of the need to be proactive and ‘take control’ of academic feedback – e.g. by using the tools provided to reflect upon feedback comments and apply them to future assessments</a:t>
            </a:r>
          </a:p>
          <a:p>
            <a:endParaRPr lang="en-GB" dirty="0"/>
          </a:p>
        </p:txBody>
      </p:sp>
      <p:sp>
        <p:nvSpPr>
          <p:cNvPr id="4" name="Oval Callout 3"/>
          <p:cNvSpPr/>
          <p:nvPr/>
        </p:nvSpPr>
        <p:spPr>
          <a:xfrm>
            <a:off x="217354" y="3519149"/>
            <a:ext cx="3150419" cy="1260168"/>
          </a:xfrm>
          <a:prstGeom prst="wedgeEllipse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1" dirty="0">
                <a:solidFill>
                  <a:schemeClr val="tx1"/>
                </a:solidFill>
              </a:rPr>
              <a:t>I</a:t>
            </a:r>
            <a:r>
              <a:rPr lang="en-GB" sz="1400" i="1" dirty="0" smtClean="0">
                <a:solidFill>
                  <a:schemeClr val="tx1"/>
                </a:solidFill>
              </a:rPr>
              <a:t>t </a:t>
            </a:r>
            <a:r>
              <a:rPr lang="en-GB" sz="1400" i="1" dirty="0">
                <a:solidFill>
                  <a:schemeClr val="tx1"/>
                </a:solidFill>
              </a:rPr>
              <a:t>made me think about </a:t>
            </a:r>
            <a:r>
              <a:rPr lang="en-GB" sz="1400" i="1" dirty="0" smtClean="0">
                <a:solidFill>
                  <a:schemeClr val="tx1"/>
                </a:solidFill>
              </a:rPr>
              <a:t>how </a:t>
            </a:r>
            <a:r>
              <a:rPr lang="en-GB" sz="1400" i="1" dirty="0">
                <a:solidFill>
                  <a:schemeClr val="tx1"/>
                </a:solidFill>
              </a:rPr>
              <a:t>I react to getting feedback and what to do to get the most out of feedback</a:t>
            </a:r>
            <a:r>
              <a:rPr lang="en-GB" sz="1400" i="1" dirty="0" smtClean="0">
                <a:solidFill>
                  <a:schemeClr val="tx1"/>
                </a:solidFill>
              </a:rPr>
              <a:t>.</a:t>
            </a:r>
            <a:endParaRPr lang="en-GB" sz="1400" b="1" dirty="0">
              <a:solidFill>
                <a:schemeClr val="tx1"/>
              </a:solidFill>
            </a:endParaRPr>
          </a:p>
        </p:txBody>
      </p:sp>
      <p:sp>
        <p:nvSpPr>
          <p:cNvPr id="5" name="Oval Callout 4"/>
          <p:cNvSpPr/>
          <p:nvPr/>
        </p:nvSpPr>
        <p:spPr>
          <a:xfrm>
            <a:off x="5922180" y="638482"/>
            <a:ext cx="2879364" cy="1080435"/>
          </a:xfrm>
          <a:prstGeom prst="wedgeEllipse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1" dirty="0">
                <a:solidFill>
                  <a:schemeClr val="tx1"/>
                </a:solidFill>
              </a:rPr>
              <a:t>Made me more confident to ask questions about my </a:t>
            </a:r>
            <a:r>
              <a:rPr lang="en-GB" sz="1400" i="1" dirty="0" smtClean="0">
                <a:solidFill>
                  <a:schemeClr val="tx1"/>
                </a:solidFill>
              </a:rPr>
              <a:t>feedback.</a:t>
            </a:r>
            <a:endParaRPr lang="en-GB" sz="1400" b="1" dirty="0">
              <a:solidFill>
                <a:schemeClr val="tx1"/>
              </a:solidFill>
            </a:endParaRPr>
          </a:p>
        </p:txBody>
      </p:sp>
      <p:sp>
        <p:nvSpPr>
          <p:cNvPr id="6" name="Oval Callout 5"/>
          <p:cNvSpPr/>
          <p:nvPr/>
        </p:nvSpPr>
        <p:spPr>
          <a:xfrm>
            <a:off x="3401845" y="4200648"/>
            <a:ext cx="3050058" cy="1710228"/>
          </a:xfrm>
          <a:prstGeom prst="wedgeEllipse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1" dirty="0" smtClean="0">
                <a:solidFill>
                  <a:schemeClr val="tx1"/>
                </a:solidFill>
              </a:rPr>
              <a:t>Allowed </a:t>
            </a:r>
            <a:r>
              <a:rPr lang="en-GB" sz="1400" i="1" dirty="0">
                <a:solidFill>
                  <a:schemeClr val="tx1"/>
                </a:solidFill>
              </a:rPr>
              <a:t>me to really think about feedback and understand why it is important, which is something I never would have done before</a:t>
            </a:r>
            <a:r>
              <a:rPr lang="en-GB" sz="1400" i="1" dirty="0" smtClean="0">
                <a:solidFill>
                  <a:schemeClr val="tx1"/>
                </a:solidFill>
              </a:rPr>
              <a:t>.</a:t>
            </a:r>
            <a:endParaRPr lang="en-GB" sz="1400" dirty="0">
              <a:solidFill>
                <a:schemeClr val="tx1"/>
              </a:solidFill>
            </a:endParaRPr>
          </a:p>
        </p:txBody>
      </p:sp>
      <p:sp>
        <p:nvSpPr>
          <p:cNvPr id="7" name="Oval Callout 6"/>
          <p:cNvSpPr/>
          <p:nvPr/>
        </p:nvSpPr>
        <p:spPr>
          <a:xfrm>
            <a:off x="6102204" y="2850468"/>
            <a:ext cx="2902811" cy="1350180"/>
          </a:xfrm>
          <a:prstGeom prst="wedgeEllipse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i="1" dirty="0">
                <a:solidFill>
                  <a:schemeClr val="tx1"/>
                </a:solidFill>
              </a:rPr>
              <a:t>I </a:t>
            </a:r>
            <a:r>
              <a:rPr lang="en-GB" sz="1400" i="1" dirty="0">
                <a:solidFill>
                  <a:schemeClr val="tx1"/>
                </a:solidFill>
              </a:rPr>
              <a:t>hadn’t thought about the powerful impact that getting feedback can have. My thoughts have changed about it </a:t>
            </a:r>
            <a:r>
              <a:rPr lang="en-GB" sz="1400" i="1" dirty="0" smtClean="0">
                <a:solidFill>
                  <a:schemeClr val="tx1"/>
                </a:solidFill>
              </a:rPr>
              <a:t>now.</a:t>
            </a:r>
            <a:endParaRPr lang="en-GB" sz="1400" b="1" dirty="0">
              <a:solidFill>
                <a:schemeClr val="tx1"/>
              </a:solidFill>
            </a:endParaRPr>
          </a:p>
        </p:txBody>
      </p:sp>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kga3\AppData\Local\Microsoft\Windows\Temporary Internet Files\Content.Outlook\ABWZE80S\Tutor_1 (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48" y="1448736"/>
            <a:ext cx="5031928" cy="333044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ph type="body" sz="quarter" idx="10"/>
          </p:nvPr>
        </p:nvSpPr>
        <p:spPr>
          <a:xfrm>
            <a:off x="431448" y="458604"/>
            <a:ext cx="8280400" cy="461665"/>
          </a:xfrm>
        </p:spPr>
        <p:txBody>
          <a:bodyPr/>
          <a:lstStyle/>
          <a:p>
            <a:r>
              <a:rPr lang="en-GB" dirty="0"/>
              <a:t>Memorable Feedback Competition </a:t>
            </a:r>
          </a:p>
        </p:txBody>
      </p:sp>
      <p:sp>
        <p:nvSpPr>
          <p:cNvPr id="9" name="Rectangle 8"/>
          <p:cNvSpPr/>
          <p:nvPr/>
        </p:nvSpPr>
        <p:spPr>
          <a:xfrm>
            <a:off x="5479233" y="1358667"/>
            <a:ext cx="3240432" cy="3970318"/>
          </a:xfrm>
          <a:prstGeom prst="rect">
            <a:avLst/>
          </a:prstGeom>
        </p:spPr>
        <p:txBody>
          <a:bodyPr wrap="square">
            <a:spAutoFit/>
          </a:bodyPr>
          <a:lstStyle/>
          <a:p>
            <a:pPr lvl="1"/>
            <a:r>
              <a:rPr lang="en-GB" sz="1400" dirty="0" smtClean="0">
                <a:latin typeface="Arial" panose="020B0604020202020204" pitchFamily="34" charset="0"/>
                <a:cs typeface="Arial" panose="020B0604020202020204" pitchFamily="34" charset="0"/>
              </a:rPr>
              <a:t>3 </a:t>
            </a:r>
            <a:r>
              <a:rPr lang="en-GB" sz="1400" dirty="0">
                <a:latin typeface="Arial" panose="020B0604020202020204" pitchFamily="34" charset="0"/>
                <a:cs typeface="Arial" panose="020B0604020202020204" pitchFamily="34" charset="0"/>
              </a:rPr>
              <a:t>Annual Memorable Feedback Competition Surveys </a:t>
            </a:r>
            <a:r>
              <a:rPr lang="en-GB" sz="1400" dirty="0" smtClean="0">
                <a:latin typeface="Arial" panose="020B0604020202020204" pitchFamily="34" charset="0"/>
                <a:cs typeface="Arial" panose="020B0604020202020204" pitchFamily="34" charset="0"/>
              </a:rPr>
              <a:t>gathered data on </a:t>
            </a:r>
            <a:r>
              <a:rPr lang="en-GB" sz="1400" dirty="0">
                <a:latin typeface="Arial" panose="020B0604020202020204" pitchFamily="34" charset="0"/>
                <a:cs typeface="Arial" panose="020B0604020202020204" pitchFamily="34" charset="0"/>
              </a:rPr>
              <a:t>student perceptions of academic feedback at GCU</a:t>
            </a:r>
          </a:p>
          <a:p>
            <a:pPr marL="742950" lvl="1"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1200</a:t>
            </a:r>
            <a:r>
              <a:rPr lang="en-GB" sz="1400" dirty="0">
                <a:latin typeface="Arial" panose="020B0604020202020204" pitchFamily="34" charset="0"/>
                <a:cs typeface="Arial" panose="020B0604020202020204" pitchFamily="34" charset="0"/>
              </a:rPr>
              <a:t>+ responses received </a:t>
            </a:r>
            <a:r>
              <a:rPr lang="en-GB" sz="1400" dirty="0" smtClean="0">
                <a:latin typeface="Arial" panose="020B0604020202020204" pitchFamily="34" charset="0"/>
                <a:cs typeface="Arial" panose="020B0604020202020204" pitchFamily="34" charset="0"/>
              </a:rPr>
              <a:t>over 3 years (trebled by Year 3) </a:t>
            </a:r>
          </a:p>
          <a:p>
            <a:pPr marL="742950" lvl="1"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Students </a:t>
            </a:r>
            <a:r>
              <a:rPr lang="en-GB" sz="1400" dirty="0">
                <a:latin typeface="Arial" panose="020B0604020202020204" pitchFamily="34" charset="0"/>
                <a:cs typeface="Arial" panose="020B0604020202020204" pitchFamily="34" charset="0"/>
              </a:rPr>
              <a:t>demonstrating a greater knowledge of the different types of academic feedback provided </a:t>
            </a:r>
            <a:endParaRPr lang="en-GB" sz="14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Increased </a:t>
            </a:r>
            <a:r>
              <a:rPr lang="en-GB" sz="1400" dirty="0">
                <a:latin typeface="Arial" panose="020B0604020202020204" pitchFamily="34" charset="0"/>
                <a:cs typeface="Arial" panose="020B0604020202020204" pitchFamily="34" charset="0"/>
              </a:rPr>
              <a:t>recognition about the need to be proactive in reflecting upon feedback comments</a:t>
            </a:r>
          </a:p>
        </p:txBody>
      </p:sp>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Central Resources </a:t>
            </a:r>
            <a:endParaRPr lang="en-GB" dirty="0"/>
          </a:p>
        </p:txBody>
      </p:sp>
      <p:sp>
        <p:nvSpPr>
          <p:cNvPr id="3" name="Text Placeholder 2"/>
          <p:cNvSpPr>
            <a:spLocks noGrp="1"/>
          </p:cNvSpPr>
          <p:nvPr>
            <p:ph type="body" sz="quarter" idx="11"/>
          </p:nvPr>
        </p:nvSpPr>
        <p:spPr>
          <a:xfrm>
            <a:off x="446592" y="908664"/>
            <a:ext cx="8102848" cy="2376035"/>
          </a:xfrm>
        </p:spPr>
        <p:txBody>
          <a:bodyPr/>
          <a:lstStyle/>
          <a:p>
            <a:pPr marL="285750" lvl="0" indent="-285750" defTabSz="457200">
              <a:buFont typeface="Arial" panose="020B0604020202020204" pitchFamily="34" charset="0"/>
              <a:buChar char="•"/>
            </a:pPr>
            <a:r>
              <a:rPr lang="en-GB" sz="1400" dirty="0" smtClean="0">
                <a:solidFill>
                  <a:prstClr val="black"/>
                </a:solidFill>
              </a:rPr>
              <a:t>Feedback </a:t>
            </a:r>
            <a:r>
              <a:rPr lang="en-GB" sz="1400" dirty="0">
                <a:solidFill>
                  <a:prstClr val="black"/>
                </a:solidFill>
              </a:rPr>
              <a:t>for Future Learning website: </a:t>
            </a:r>
            <a:r>
              <a:rPr lang="en-GB" sz="1400" dirty="0">
                <a:solidFill>
                  <a:prstClr val="black"/>
                </a:solidFill>
                <a:hlinkClick r:id="rId2"/>
              </a:rPr>
              <a:t>http://www.gcu.ac.uk/futurelearning/</a:t>
            </a:r>
            <a:r>
              <a:rPr lang="en-GB" sz="1400" dirty="0">
                <a:solidFill>
                  <a:prstClr val="black"/>
                </a:solidFill>
              </a:rPr>
              <a:t> </a:t>
            </a:r>
          </a:p>
          <a:p>
            <a:pPr marL="1085850" lvl="1" indent="-342900" defTabSz="457200">
              <a:buFont typeface="Courier New" panose="02070309020205020404" pitchFamily="49" charset="0"/>
              <a:buChar char="o"/>
            </a:pPr>
            <a:r>
              <a:rPr lang="en-GB" sz="1400" dirty="0" smtClean="0">
                <a:solidFill>
                  <a:prstClr val="black"/>
                </a:solidFill>
              </a:rPr>
              <a:t>Staff and student facing resource</a:t>
            </a:r>
            <a:endParaRPr lang="en-GB" sz="1400" dirty="0">
              <a:solidFill>
                <a:prstClr val="black"/>
              </a:solidFill>
            </a:endParaRPr>
          </a:p>
          <a:p>
            <a:pPr lvl="2" defTabSz="457200"/>
            <a:endParaRPr lang="en-GB" sz="1400" dirty="0">
              <a:solidFill>
                <a:prstClr val="black"/>
              </a:solidFill>
              <a:latin typeface="Arial" panose="020B0604020202020204" pitchFamily="34" charset="0"/>
              <a:cs typeface="Arial" panose="020B0604020202020204" pitchFamily="34" charset="0"/>
            </a:endParaRPr>
          </a:p>
          <a:p>
            <a:pPr marL="285750" lvl="0" indent="-285750" defTabSz="457200">
              <a:buFont typeface="Arial" panose="020B0604020202020204" pitchFamily="34" charset="0"/>
              <a:buChar char="•"/>
            </a:pPr>
            <a:r>
              <a:rPr lang="en-GB" sz="1400" dirty="0" smtClean="0">
                <a:solidFill>
                  <a:prstClr val="black"/>
                </a:solidFill>
              </a:rPr>
              <a:t>Staff Portal</a:t>
            </a:r>
            <a:r>
              <a:rPr lang="en-GB" sz="1400" dirty="0">
                <a:solidFill>
                  <a:prstClr val="black"/>
                </a:solidFill>
              </a:rPr>
              <a:t> </a:t>
            </a:r>
            <a:r>
              <a:rPr lang="en-GB" sz="1400" dirty="0" smtClean="0">
                <a:solidFill>
                  <a:prstClr val="black"/>
                </a:solidFill>
              </a:rPr>
              <a:t>containing </a:t>
            </a:r>
            <a:r>
              <a:rPr lang="en-GB" sz="1400" dirty="0">
                <a:solidFill>
                  <a:prstClr val="black"/>
                </a:solidFill>
              </a:rPr>
              <a:t>materials </a:t>
            </a:r>
            <a:r>
              <a:rPr lang="en-GB" sz="1400" dirty="0" smtClean="0">
                <a:solidFill>
                  <a:prstClr val="black"/>
                </a:solidFill>
              </a:rPr>
              <a:t>for academics to </a:t>
            </a:r>
            <a:r>
              <a:rPr lang="en-GB" sz="1400" dirty="0">
                <a:solidFill>
                  <a:prstClr val="black"/>
                </a:solidFill>
              </a:rPr>
              <a:t>use within </a:t>
            </a:r>
            <a:r>
              <a:rPr lang="en-GB" sz="1400" dirty="0" smtClean="0">
                <a:solidFill>
                  <a:prstClr val="black"/>
                </a:solidFill>
              </a:rPr>
              <a:t>programmes and modules:</a:t>
            </a:r>
            <a:endParaRPr lang="en-GB" sz="1400" dirty="0">
              <a:solidFill>
                <a:prstClr val="black"/>
              </a:solidFill>
            </a:endParaRPr>
          </a:p>
          <a:p>
            <a:pPr lvl="2" defTabSz="457200">
              <a:buFont typeface="Courier New" panose="02070309020205020404" pitchFamily="49" charset="0"/>
              <a:buChar char="o"/>
            </a:pPr>
            <a:r>
              <a:rPr lang="en-GB" sz="1400" dirty="0">
                <a:solidFill>
                  <a:prstClr val="black"/>
                </a:solidFill>
                <a:latin typeface="Arial" panose="020B0604020202020204" pitchFamily="34" charset="0"/>
                <a:cs typeface="Arial" panose="020B0604020202020204" pitchFamily="34" charset="0"/>
              </a:rPr>
              <a:t>Student induction materials</a:t>
            </a:r>
          </a:p>
          <a:p>
            <a:pPr lvl="2" defTabSz="457200">
              <a:buFont typeface="Courier New" panose="02070309020205020404" pitchFamily="49" charset="0"/>
              <a:buChar char="o"/>
            </a:pPr>
            <a:r>
              <a:rPr lang="en-GB" sz="1400" dirty="0">
                <a:solidFill>
                  <a:prstClr val="black"/>
                </a:solidFill>
                <a:latin typeface="Arial" panose="020B0604020202020204" pitchFamily="34" charset="0"/>
                <a:cs typeface="Arial" panose="020B0604020202020204" pitchFamily="34" charset="0"/>
              </a:rPr>
              <a:t>FFL workshop materials</a:t>
            </a:r>
          </a:p>
          <a:p>
            <a:pPr lvl="2" defTabSz="457200">
              <a:buFont typeface="Courier New" panose="02070309020205020404" pitchFamily="49" charset="0"/>
              <a:buChar char="o"/>
            </a:pPr>
            <a:r>
              <a:rPr lang="en-GB" sz="1400" dirty="0">
                <a:solidFill>
                  <a:prstClr val="black"/>
                </a:solidFill>
                <a:latin typeface="Arial" panose="020B0604020202020204" pitchFamily="34" charset="0"/>
                <a:cs typeface="Arial" panose="020B0604020202020204" pitchFamily="34" charset="0"/>
              </a:rPr>
              <a:t>FFL online learning units</a:t>
            </a:r>
          </a:p>
          <a:p>
            <a:pPr lvl="2" defTabSz="457200">
              <a:buFont typeface="Courier New" panose="02070309020205020404" pitchFamily="49" charset="0"/>
              <a:buChar char="o"/>
            </a:pPr>
            <a:r>
              <a:rPr lang="en-GB" sz="1400" dirty="0">
                <a:solidFill>
                  <a:prstClr val="black"/>
                </a:solidFill>
                <a:latin typeface="Arial" panose="020B0604020202020204" pitchFamily="34" charset="0"/>
                <a:cs typeface="Arial" panose="020B0604020202020204" pitchFamily="34" charset="0"/>
              </a:rPr>
              <a:t>Assessment feedback templates</a:t>
            </a:r>
          </a:p>
          <a:p>
            <a:pPr lvl="2" defTabSz="457200">
              <a:buFont typeface="Courier New" panose="02070309020205020404" pitchFamily="49" charset="0"/>
              <a:buChar char="o"/>
            </a:pPr>
            <a:r>
              <a:rPr lang="en-GB" sz="1400" dirty="0">
                <a:solidFill>
                  <a:prstClr val="black"/>
                </a:solidFill>
                <a:latin typeface="Arial" panose="020B0604020202020204" pitchFamily="34" charset="0"/>
                <a:cs typeface="Arial" panose="020B0604020202020204" pitchFamily="34" charset="0"/>
              </a:rPr>
              <a:t>Information for academic advisors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358" y="3404944"/>
            <a:ext cx="5765554" cy="324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Outcomes</a:t>
            </a:r>
            <a:endParaRPr lang="en-GB" dirty="0"/>
          </a:p>
        </p:txBody>
      </p:sp>
      <p:sp>
        <p:nvSpPr>
          <p:cNvPr id="3" name="Text Placeholder 2"/>
          <p:cNvSpPr>
            <a:spLocks noGrp="1"/>
          </p:cNvSpPr>
          <p:nvPr>
            <p:ph type="body" sz="quarter" idx="11"/>
          </p:nvPr>
        </p:nvSpPr>
        <p:spPr>
          <a:xfrm>
            <a:off x="429680" y="1088688"/>
            <a:ext cx="6752668" cy="3539430"/>
          </a:xfrm>
        </p:spPr>
        <p:txBody>
          <a:bodyPr/>
          <a:lstStyle/>
          <a:p>
            <a:pPr marL="342900" indent="-342900">
              <a:buFont typeface="Arial" panose="020B0604020202020204" pitchFamily="34" charset="0"/>
              <a:buChar char="•"/>
            </a:pPr>
            <a:r>
              <a:rPr lang="en-GB" sz="1600" dirty="0"/>
              <a:t>NSS Satisfaction Scores: </a:t>
            </a:r>
            <a:r>
              <a:rPr lang="en-GB" sz="1600" dirty="0" smtClean="0"/>
              <a:t>9</a:t>
            </a:r>
            <a:r>
              <a:rPr lang="en-GB" sz="1600" dirty="0"/>
              <a:t>% </a:t>
            </a:r>
            <a:r>
              <a:rPr lang="en-GB" sz="1600" dirty="0" smtClean="0"/>
              <a:t>increase in Assessment and Feedback overall </a:t>
            </a:r>
            <a:endParaRPr lang="en-GB" sz="1600" dirty="0"/>
          </a:p>
          <a:p>
            <a:r>
              <a:rPr lang="en-GB" sz="1600" dirty="0"/>
              <a:t>	16% rise Prompt Feedback </a:t>
            </a:r>
          </a:p>
          <a:p>
            <a:r>
              <a:rPr lang="en-GB" sz="1600" dirty="0"/>
              <a:t>	14% better Detailed Comments     </a:t>
            </a:r>
          </a:p>
          <a:p>
            <a:r>
              <a:rPr lang="en-GB" sz="1600" dirty="0"/>
              <a:t>	8</a:t>
            </a:r>
            <a:r>
              <a:rPr lang="en-GB" sz="1600" dirty="0" smtClean="0"/>
              <a:t>% </a:t>
            </a:r>
            <a:r>
              <a:rPr lang="en-GB" sz="1600" dirty="0"/>
              <a:t>improved Helpful Comments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Greater staff commitment and enhanced student awareness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Every new GCU student can access an introduction to feedback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GCU staff use centrally produced materials and resources </a:t>
            </a:r>
            <a:endParaRPr lang="en-GB" sz="1600" dirty="0"/>
          </a:p>
          <a:p>
            <a:pPr>
              <a:buFont typeface="Wingdings" pitchFamily="2" charset="2"/>
              <a:buChar char="ü"/>
            </a:pPr>
            <a:endParaRPr lang="en-GB"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724" y="1538748"/>
            <a:ext cx="2400615" cy="342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432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Maintaining the Impact</a:t>
            </a:r>
            <a:endParaRPr lang="en-GB" dirty="0"/>
          </a:p>
        </p:txBody>
      </p:sp>
      <p:sp>
        <p:nvSpPr>
          <p:cNvPr id="3" name="Text Placeholder 2"/>
          <p:cNvSpPr>
            <a:spLocks noGrp="1"/>
          </p:cNvSpPr>
          <p:nvPr>
            <p:ph type="body" sz="quarter" idx="11"/>
          </p:nvPr>
        </p:nvSpPr>
        <p:spPr>
          <a:xfrm>
            <a:off x="431132" y="1088688"/>
            <a:ext cx="8280400" cy="4425827"/>
          </a:xfrm>
        </p:spPr>
        <p:txBody>
          <a:bodyPr/>
          <a:lstStyle/>
          <a:p>
            <a:r>
              <a:rPr lang="en-GB" sz="1600" dirty="0" smtClean="0"/>
              <a:t>GCU is committed to continued feedback enhancement post-FEG: </a:t>
            </a: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US" sz="1600" dirty="0" smtClean="0"/>
              <a:t>Student </a:t>
            </a:r>
            <a:r>
              <a:rPr lang="en-US" sz="1600" dirty="0"/>
              <a:t>Performance Feedback Policy approved by Senate in October 2014; GCU Feedback Principles are now University Policy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Feedback enhancement mainstreamed </a:t>
            </a:r>
            <a:r>
              <a:rPr lang="en-GB" sz="1600" dirty="0"/>
              <a:t>into </a:t>
            </a:r>
            <a:r>
              <a:rPr lang="en-GB" sz="1600" dirty="0" smtClean="0"/>
              <a:t>core policy </a:t>
            </a:r>
            <a:r>
              <a:rPr lang="en-GB" sz="1600" dirty="0"/>
              <a:t>and practice</a:t>
            </a:r>
          </a:p>
          <a:p>
            <a:pPr lvl="1">
              <a:buFont typeface="Courier New" panose="02070309020205020404" pitchFamily="49" charset="0"/>
              <a:buChar char="o"/>
            </a:pPr>
            <a:r>
              <a:rPr lang="en-GB" sz="1400" dirty="0">
                <a:latin typeface="Arial" panose="020B0604020202020204" pitchFamily="34" charset="0"/>
                <a:cs typeface="Arial" panose="020B0604020202020204" pitchFamily="34" charset="0"/>
              </a:rPr>
              <a:t>Strategy </a:t>
            </a:r>
            <a:r>
              <a:rPr lang="en-GB" sz="1400" i="1" dirty="0">
                <a:latin typeface="Arial" panose="020B0604020202020204" pitchFamily="34" charset="0"/>
                <a:cs typeface="Arial" panose="020B0604020202020204" pitchFamily="34" charset="0"/>
              </a:rPr>
              <a:t>for </a:t>
            </a:r>
            <a:r>
              <a:rPr lang="en-GB" sz="1400" dirty="0">
                <a:latin typeface="Arial" panose="020B0604020202020204" pitchFamily="34" charset="0"/>
                <a:cs typeface="Arial" panose="020B0604020202020204" pitchFamily="34" charset="0"/>
              </a:rPr>
              <a:t>Learning: </a:t>
            </a:r>
            <a:r>
              <a:rPr lang="en-GB" sz="1400" dirty="0">
                <a:latin typeface="Arial" panose="020B0604020202020204" pitchFamily="34" charset="0"/>
                <a:cs typeface="Arial" panose="020B0604020202020204" pitchFamily="34" charset="0"/>
                <a:hlinkClick r:id="rId3"/>
              </a:rPr>
              <a:t>http://www.gcu.ac.uk/gaq/strategyforlearning2013-2020/</a:t>
            </a:r>
            <a:r>
              <a:rPr lang="en-GB" sz="1400" dirty="0">
                <a:latin typeface="Arial" panose="020B0604020202020204" pitchFamily="34" charset="0"/>
                <a:cs typeface="Arial" panose="020B0604020202020204" pitchFamily="34" charset="0"/>
              </a:rPr>
              <a:t> </a:t>
            </a:r>
          </a:p>
          <a:p>
            <a:pPr lvl="1">
              <a:buFont typeface="Courier New" panose="02070309020205020404" pitchFamily="49" charset="0"/>
              <a:buChar char="o"/>
            </a:pPr>
            <a:r>
              <a:rPr lang="en-GB" sz="1400" dirty="0">
                <a:latin typeface="Arial" panose="020B0604020202020204" pitchFamily="34" charset="0"/>
                <a:cs typeface="Arial" panose="020B0604020202020204" pitchFamily="34" charset="0"/>
              </a:rPr>
              <a:t>Student Experience Framework: </a:t>
            </a:r>
            <a:r>
              <a:rPr lang="en-GB" sz="1400" dirty="0">
                <a:latin typeface="Arial" panose="020B0604020202020204" pitchFamily="34" charset="0"/>
                <a:cs typeface="Arial" panose="020B0604020202020204" pitchFamily="34" charset="0"/>
                <a:hlinkClick r:id="rId4"/>
              </a:rPr>
              <a:t>http://www.gcu.ac.uk/segaq/studentexperienceframework/</a:t>
            </a:r>
            <a:r>
              <a:rPr lang="en-GB" sz="1400" dirty="0">
                <a:latin typeface="Arial" panose="020B0604020202020204" pitchFamily="34" charset="0"/>
                <a:cs typeface="Arial" panose="020B0604020202020204" pitchFamily="34" charset="0"/>
              </a:rPr>
              <a:t> </a:t>
            </a:r>
          </a:p>
          <a:p>
            <a:pPr>
              <a:buFont typeface="Wingdings" pitchFamily="2" charset="2"/>
              <a:buChar char="ü"/>
            </a:pPr>
            <a:endParaRPr lang="en-GB" sz="1600" dirty="0"/>
          </a:p>
          <a:p>
            <a:pPr marL="285750" indent="-285750">
              <a:buFont typeface="Arial" panose="020B0604020202020204" pitchFamily="34" charset="0"/>
              <a:buChar char="•"/>
            </a:pPr>
            <a:r>
              <a:rPr lang="en-GB" sz="1600" dirty="0"/>
              <a:t>Academic Schools each have feedback action plans for 2014/15</a:t>
            </a:r>
          </a:p>
          <a:p>
            <a:pPr lvl="1">
              <a:buFont typeface="Courier New" panose="02070309020205020404" pitchFamily="49" charset="0"/>
              <a:buChar char="o"/>
            </a:pPr>
            <a:r>
              <a:rPr lang="en-GB" sz="1400" dirty="0">
                <a:latin typeface="Arial" panose="020B0604020202020204" pitchFamily="34" charset="0"/>
                <a:cs typeface="Arial" panose="020B0604020202020204" pitchFamily="34" charset="0"/>
              </a:rPr>
              <a:t>Feedback is included in NSS action plans </a:t>
            </a:r>
          </a:p>
          <a:p>
            <a:pPr lvl="1">
              <a:buFont typeface="Courier New" panose="02070309020205020404" pitchFamily="49" charset="0"/>
              <a:buChar char="o"/>
            </a:pPr>
            <a:r>
              <a:rPr lang="en-GB" sz="1400" dirty="0">
                <a:latin typeface="Arial" panose="020B0604020202020204" pitchFamily="34" charset="0"/>
                <a:cs typeface="Arial" panose="020B0604020202020204" pitchFamily="34" charset="0"/>
              </a:rPr>
              <a:t>Feedback dialogue is encouraged within PPACT/academic advising </a:t>
            </a:r>
            <a:r>
              <a:rPr lang="en-GB" sz="1400" dirty="0" smtClean="0">
                <a:latin typeface="Arial" panose="020B0604020202020204" pitchFamily="34" charset="0"/>
                <a:cs typeface="Arial" panose="020B0604020202020204" pitchFamily="34" charset="0"/>
              </a:rPr>
              <a:t>sessions </a:t>
            </a:r>
          </a:p>
          <a:p>
            <a:pPr lvl="1">
              <a:buFont typeface="Courier New" panose="02070309020205020404" pitchFamily="49" charset="0"/>
              <a:buChar char="o"/>
            </a:pPr>
            <a:endParaRPr lang="en-GB" sz="1400" dirty="0" smtClean="0">
              <a:latin typeface="Arial" panose="020B0604020202020204" pitchFamily="34" charset="0"/>
              <a:cs typeface="Arial" panose="020B0604020202020204" pitchFamily="34" charset="0"/>
            </a:endParaRPr>
          </a:p>
          <a:p>
            <a:pPr marL="285750" lvl="0" indent="-285750" defTabSz="457200">
              <a:buFont typeface="Arial" panose="020B0604020202020204" pitchFamily="34" charset="0"/>
              <a:buChar char="•"/>
            </a:pPr>
            <a:r>
              <a:rPr lang="en-GB" sz="1600" dirty="0">
                <a:solidFill>
                  <a:prstClr val="black"/>
                </a:solidFill>
              </a:rPr>
              <a:t>Reduced central support is continuing through Engage: </a:t>
            </a:r>
            <a:r>
              <a:rPr lang="en-GB" sz="1400" dirty="0">
                <a:solidFill>
                  <a:prstClr val="black"/>
                </a:solidFill>
                <a:hlinkClick r:id="rId5"/>
              </a:rPr>
              <a:t>www.gcu.ac.uk/engage</a:t>
            </a:r>
            <a:r>
              <a:rPr lang="en-GB" sz="1400" dirty="0">
                <a:solidFill>
                  <a:prstClr val="black"/>
                </a:solidFill>
              </a:rPr>
              <a:t> </a:t>
            </a:r>
          </a:p>
          <a:p>
            <a:pPr lvl="1" defTabSz="457200">
              <a:buFont typeface="Courier New" panose="02070309020205020404" pitchFamily="49" charset="0"/>
              <a:buChar char="o"/>
            </a:pPr>
            <a:r>
              <a:rPr lang="en-GB" sz="1400" dirty="0">
                <a:solidFill>
                  <a:prstClr val="black"/>
                </a:solidFill>
                <a:latin typeface="Arial" panose="020B0604020202020204" pitchFamily="34" charset="0"/>
                <a:cs typeface="Arial" panose="020B0604020202020204" pitchFamily="34" charset="0"/>
              </a:rPr>
              <a:t>FFL is now one strand of a wider student engagement and enhancement agenda at GCU</a:t>
            </a:r>
          </a:p>
          <a:p>
            <a:pPr marL="457200" lvl="1" indent="0">
              <a:buNone/>
            </a:pPr>
            <a:endParaRPr lang="en-GB"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3952861" cy="461665"/>
          </a:xfrm>
        </p:spPr>
        <p:txBody>
          <a:bodyPr/>
          <a:lstStyle/>
          <a:p>
            <a:r>
              <a:rPr lang="en-GB" dirty="0" smtClean="0"/>
              <a:t>Engage </a:t>
            </a:r>
            <a:endParaRPr lang="en-GB" dirty="0"/>
          </a:p>
        </p:txBody>
      </p:sp>
      <p:sp>
        <p:nvSpPr>
          <p:cNvPr id="3" name="Text Placeholder 2"/>
          <p:cNvSpPr>
            <a:spLocks noGrp="1"/>
          </p:cNvSpPr>
          <p:nvPr>
            <p:ph type="body" sz="quarter" idx="11"/>
          </p:nvPr>
        </p:nvSpPr>
        <p:spPr>
          <a:xfrm>
            <a:off x="386154" y="1718772"/>
            <a:ext cx="8280400" cy="3564053"/>
          </a:xfrm>
        </p:spPr>
        <p:txBody>
          <a:bodyPr/>
          <a:lstStyle/>
          <a:p>
            <a:pPr marL="342900" indent="-342900">
              <a:buFont typeface="Arial" panose="020B0604020202020204" pitchFamily="34" charset="0"/>
              <a:buChar char="•"/>
            </a:pPr>
            <a:r>
              <a:rPr lang="en-GB" sz="1600" dirty="0" smtClean="0"/>
              <a:t>2014/15</a:t>
            </a:r>
            <a:r>
              <a:rPr lang="en-GB" sz="1600" dirty="0"/>
              <a:t>: </a:t>
            </a:r>
            <a:r>
              <a:rPr lang="en-GB" sz="1600" dirty="0" smtClean="0"/>
              <a:t>launch of </a:t>
            </a:r>
            <a:r>
              <a:rPr lang="en-GB" sz="1600" b="1" dirty="0" smtClean="0"/>
              <a:t>Engage</a:t>
            </a:r>
            <a:r>
              <a:rPr lang="en-GB" sz="1600" dirty="0" smtClean="0"/>
              <a:t> </a:t>
            </a:r>
            <a:r>
              <a:rPr lang="en-GB" sz="1600" dirty="0"/>
              <a:t>initiative at GCU: </a:t>
            </a:r>
            <a:r>
              <a:rPr lang="en-GB" sz="1400" dirty="0">
                <a:hlinkClick r:id="rId3"/>
              </a:rPr>
              <a:t>www.gcu.ac.uk/engage</a:t>
            </a:r>
            <a:endParaRPr lang="en-GB" sz="1400" dirty="0"/>
          </a:p>
          <a:p>
            <a:pPr marL="1028700" lvl="1">
              <a:buFont typeface="Courier New" panose="02070309020205020404" pitchFamily="49" charset="0"/>
              <a:buChar char="o"/>
            </a:pPr>
            <a:r>
              <a:rPr lang="en-GB" sz="1400" dirty="0" smtClean="0">
                <a:latin typeface="Arial" panose="020B0604020202020204" pitchFamily="34" charset="0"/>
                <a:cs typeface="Arial" panose="020B0604020202020204" pitchFamily="34" charset="0"/>
              </a:rPr>
              <a:t>Led </a:t>
            </a:r>
            <a:r>
              <a:rPr lang="en-GB" sz="1400" dirty="0">
                <a:latin typeface="Arial" panose="020B0604020202020204" pitchFamily="34" charset="0"/>
                <a:cs typeface="Arial" panose="020B0604020202020204" pitchFamily="34" charset="0"/>
              </a:rPr>
              <a:t>jointly by GCU LEAD and the Student Experience Directorate, working in </a:t>
            </a:r>
            <a:r>
              <a:rPr lang="en-GB" sz="1400" dirty="0" smtClean="0">
                <a:latin typeface="Arial" panose="020B0604020202020204" pitchFamily="34" charset="0"/>
                <a:cs typeface="Arial" panose="020B0604020202020204" pitchFamily="34" charset="0"/>
              </a:rPr>
              <a:t>partnership </a:t>
            </a:r>
            <a:r>
              <a:rPr lang="en-GB" sz="1400" dirty="0">
                <a:latin typeface="Arial" panose="020B0604020202020204" pitchFamily="34" charset="0"/>
                <a:cs typeface="Arial" panose="020B0604020202020204" pitchFamily="34" charset="0"/>
              </a:rPr>
              <a:t>with the </a:t>
            </a:r>
            <a:r>
              <a:rPr lang="en-GB" sz="1400" dirty="0" smtClean="0">
                <a:latin typeface="Arial" panose="020B0604020202020204" pitchFamily="34" charset="0"/>
                <a:cs typeface="Arial" panose="020B0604020202020204" pitchFamily="34" charset="0"/>
              </a:rPr>
              <a:t>GCU Students</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Association</a:t>
            </a:r>
          </a:p>
          <a:p>
            <a:pPr marL="1028700" lvl="1">
              <a:buFont typeface="Courier New" panose="02070309020205020404" pitchFamily="49" charset="0"/>
              <a:buChar char="o"/>
            </a:pPr>
            <a:r>
              <a:rPr lang="en-GB" sz="1400" dirty="0" smtClean="0">
                <a:latin typeface="Arial" panose="020B0604020202020204" pitchFamily="34" charset="0"/>
                <a:cs typeface="Arial" panose="020B0604020202020204" pitchFamily="34" charset="0"/>
              </a:rPr>
              <a:t>Academic and professional staff working collaboratively to </a:t>
            </a:r>
            <a:r>
              <a:rPr lang="en-GB" sz="1400" dirty="0">
                <a:latin typeface="Arial" panose="020B0604020202020204" pitchFamily="34" charset="0"/>
                <a:cs typeface="Arial" panose="020B0604020202020204" pitchFamily="34" charset="0"/>
              </a:rPr>
              <a:t>establish an institutional level approach to student engagement and partnership </a:t>
            </a:r>
            <a:r>
              <a:rPr lang="en-GB" sz="1400" dirty="0" smtClean="0">
                <a:latin typeface="Arial" panose="020B0604020202020204" pitchFamily="34" charset="0"/>
                <a:cs typeface="Arial" panose="020B0604020202020204" pitchFamily="34" charset="0"/>
              </a:rPr>
              <a:t>working</a:t>
            </a:r>
          </a:p>
          <a:p>
            <a:pPr marL="1028700" lvl="1">
              <a:buFont typeface="Courier New" panose="02070309020205020404" pitchFamily="49" charset="0"/>
              <a:buChar char="o"/>
            </a:pPr>
            <a:r>
              <a:rPr lang="en-GB" sz="1400" dirty="0" smtClean="0">
                <a:latin typeface="Arial" panose="020B0604020202020204" pitchFamily="34" charset="0"/>
                <a:cs typeface="Arial" panose="020B0604020202020204" pitchFamily="34" charset="0"/>
              </a:rPr>
              <a:t>Engage supports the development and embedding of cross-university enhancement activities such as FFL and academic advising, and showcases the work of discipline specific student/staff partnerships  </a:t>
            </a:r>
          </a:p>
          <a:p>
            <a:pPr lvl="1" indent="0">
              <a:buNone/>
            </a:pPr>
            <a:endParaRPr lang="en-GB" sz="1400" dirty="0" smtClean="0"/>
          </a:p>
          <a:p>
            <a:pPr marL="342900" indent="-342900">
              <a:buFont typeface="Arial" panose="020B0604020202020204" pitchFamily="34" charset="0"/>
              <a:buChar char="•"/>
            </a:pPr>
            <a:r>
              <a:rPr lang="en-GB" sz="1600" dirty="0" smtClean="0"/>
              <a:t>The work of Engage is underpinned by 4 principles: </a:t>
            </a:r>
          </a:p>
          <a:p>
            <a:pPr marL="1085850" lvl="1" indent="-342900">
              <a:buFont typeface="Courier New" panose="02070309020205020404" pitchFamily="49" charset="0"/>
              <a:buChar char="o"/>
            </a:pPr>
            <a:r>
              <a:rPr lang="en-GB" sz="1400" dirty="0" smtClean="0">
                <a:latin typeface="Arial" panose="020B0604020202020204" pitchFamily="34" charset="0"/>
                <a:cs typeface="Arial" panose="020B0604020202020204" pitchFamily="34" charset="0"/>
              </a:rPr>
              <a:t>Enhancing </a:t>
            </a:r>
            <a:r>
              <a:rPr lang="en-GB" sz="1400" dirty="0">
                <a:latin typeface="Arial" panose="020B0604020202020204" pitchFamily="34" charset="0"/>
                <a:cs typeface="Arial" panose="020B0604020202020204" pitchFamily="34" charset="0"/>
              </a:rPr>
              <a:t>the student </a:t>
            </a:r>
            <a:r>
              <a:rPr lang="en-GB" sz="1400" dirty="0" smtClean="0">
                <a:latin typeface="Arial" panose="020B0604020202020204" pitchFamily="34" charset="0"/>
                <a:cs typeface="Arial" panose="020B0604020202020204" pitchFamily="34" charset="0"/>
              </a:rPr>
              <a:t>experience	</a:t>
            </a:r>
          </a:p>
          <a:p>
            <a:pPr marL="1085850" lvl="1" indent="-342900">
              <a:buFont typeface="Courier New" panose="02070309020205020404" pitchFamily="49" charset="0"/>
              <a:buChar char="o"/>
            </a:pPr>
            <a:r>
              <a:rPr lang="en-GB" sz="1400" dirty="0" smtClean="0">
                <a:latin typeface="Arial" panose="020B0604020202020204" pitchFamily="34" charset="0"/>
                <a:cs typeface="Arial" panose="020B0604020202020204" pitchFamily="34" charset="0"/>
              </a:rPr>
              <a:t>Working </a:t>
            </a:r>
            <a:r>
              <a:rPr lang="en-GB" sz="1400" dirty="0">
                <a:latin typeface="Arial" panose="020B0604020202020204" pitchFamily="34" charset="0"/>
                <a:cs typeface="Arial" panose="020B0604020202020204" pitchFamily="34" charset="0"/>
              </a:rPr>
              <a:t>with students as </a:t>
            </a:r>
            <a:r>
              <a:rPr lang="en-GB" sz="1400" dirty="0" smtClean="0">
                <a:latin typeface="Arial" panose="020B0604020202020204" pitchFamily="34" charset="0"/>
                <a:cs typeface="Arial" panose="020B0604020202020204" pitchFamily="34" charset="0"/>
              </a:rPr>
              <a:t>partners</a:t>
            </a:r>
          </a:p>
          <a:p>
            <a:pPr marL="1085850" lvl="1" indent="-342900">
              <a:buFont typeface="Courier New" panose="02070309020205020404" pitchFamily="49" charset="0"/>
              <a:buChar char="o"/>
            </a:pPr>
            <a:r>
              <a:rPr lang="en-GB" sz="1400" dirty="0" smtClean="0">
                <a:latin typeface="Arial" panose="020B0604020202020204" pitchFamily="34" charset="0"/>
                <a:cs typeface="Arial" panose="020B0604020202020204" pitchFamily="34" charset="0"/>
              </a:rPr>
              <a:t>Capturing </a:t>
            </a:r>
            <a:r>
              <a:rPr lang="en-GB" sz="1400" dirty="0">
                <a:latin typeface="Arial" panose="020B0604020202020204" pitchFamily="34" charset="0"/>
                <a:cs typeface="Arial" panose="020B0604020202020204" pitchFamily="34" charset="0"/>
              </a:rPr>
              <a:t>the student </a:t>
            </a:r>
            <a:r>
              <a:rPr lang="en-GB" sz="1400" dirty="0" smtClean="0">
                <a:latin typeface="Arial" panose="020B0604020202020204" pitchFamily="34" charset="0"/>
                <a:cs typeface="Arial" panose="020B0604020202020204" pitchFamily="34" charset="0"/>
              </a:rPr>
              <a:t>voice</a:t>
            </a:r>
          </a:p>
          <a:p>
            <a:pPr marL="1085850" lvl="1" indent="-342900">
              <a:buFont typeface="Courier New" panose="02070309020205020404" pitchFamily="49" charset="0"/>
              <a:buChar char="o"/>
            </a:pPr>
            <a:r>
              <a:rPr lang="en-GB" sz="1400" dirty="0" smtClean="0">
                <a:latin typeface="Arial" panose="020B0604020202020204" pitchFamily="34" charset="0"/>
                <a:cs typeface="Arial" panose="020B0604020202020204" pitchFamily="34" charset="0"/>
              </a:rPr>
              <a:t>Engaging </a:t>
            </a:r>
            <a:r>
              <a:rPr lang="en-GB" sz="1400" dirty="0">
                <a:latin typeface="Arial" panose="020B0604020202020204" pitchFamily="34" charset="0"/>
                <a:cs typeface="Arial" panose="020B0604020202020204" pitchFamily="34" charset="0"/>
              </a:rPr>
              <a:t>with the University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1568" y="75494"/>
            <a:ext cx="1569350" cy="1489552"/>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1724" y="405555"/>
            <a:ext cx="43148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618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References</a:t>
            </a:r>
            <a:endParaRPr lang="en-GB" dirty="0"/>
          </a:p>
        </p:txBody>
      </p:sp>
      <p:sp>
        <p:nvSpPr>
          <p:cNvPr id="3" name="Text Placeholder 2"/>
          <p:cNvSpPr>
            <a:spLocks noGrp="1"/>
          </p:cNvSpPr>
          <p:nvPr>
            <p:ph type="body" sz="quarter" idx="11"/>
          </p:nvPr>
        </p:nvSpPr>
        <p:spPr>
          <a:xfrm>
            <a:off x="429680" y="1358900"/>
            <a:ext cx="8280400" cy="2462213"/>
          </a:xfrm>
        </p:spPr>
        <p:txBody>
          <a:bodyPr/>
          <a:lstStyle/>
          <a:p>
            <a:pPr marL="285750" indent="-285750">
              <a:buFont typeface="Arial" panose="020B0604020202020204" pitchFamily="34" charset="0"/>
              <a:buChar char="•"/>
            </a:pPr>
            <a:r>
              <a:rPr lang="en-GB" altLang="en-US" sz="1400" dirty="0"/>
              <a:t>Feedback for Future Learning Resources: </a:t>
            </a:r>
            <a:r>
              <a:rPr lang="en-GB" altLang="en-US" sz="1400" dirty="0">
                <a:hlinkClick r:id="rId2"/>
              </a:rPr>
              <a:t>www.gcu.ac.uk/futurelearning</a:t>
            </a:r>
            <a:endParaRPr lang="en-GB" altLang="en-US" sz="1400" dirty="0"/>
          </a:p>
          <a:p>
            <a:pPr marL="285750" indent="-285750">
              <a:buFont typeface="Arial" panose="020B0604020202020204" pitchFamily="34" charset="0"/>
              <a:buChar char="•"/>
            </a:pPr>
            <a:r>
              <a:rPr lang="en-GB" altLang="en-US" sz="1400" dirty="0"/>
              <a:t>Helicopter Tool: </a:t>
            </a:r>
            <a:r>
              <a:rPr lang="en-GB" altLang="en-US" sz="1400" dirty="0">
                <a:hlinkClick r:id="rId3"/>
              </a:rPr>
              <a:t>http://www.getselfhelp.co.uk</a:t>
            </a:r>
            <a:r>
              <a:rPr lang="en-GB" altLang="en-US" sz="1400" dirty="0"/>
              <a:t>  </a:t>
            </a:r>
          </a:p>
          <a:p>
            <a:pPr marL="285750" indent="-285750">
              <a:buFont typeface="Arial" panose="020B0604020202020204" pitchFamily="34" charset="0"/>
              <a:buChar char="•"/>
            </a:pPr>
            <a:r>
              <a:rPr lang="en-GB" altLang="en-US" sz="1400" dirty="0" smtClean="0"/>
              <a:t>QAA </a:t>
            </a:r>
            <a:r>
              <a:rPr lang="en-GB" altLang="en-US" sz="1400" dirty="0"/>
              <a:t>Enhancement Themes – First Year Engagement and Empowerment: </a:t>
            </a:r>
            <a:r>
              <a:rPr lang="en-GB" altLang="en-US" sz="1400" dirty="0">
                <a:hlinkClick r:id="rId4"/>
              </a:rPr>
              <a:t>http://www.enhancementthemes.ac.uk/enhancement-themes/completed-enhancement-themes/first-year</a:t>
            </a:r>
            <a:r>
              <a:rPr lang="en-GB" altLang="en-US" sz="1400" dirty="0"/>
              <a:t> </a:t>
            </a:r>
          </a:p>
          <a:p>
            <a:pPr marL="342900" lvl="1" indent="-342900">
              <a:buFont typeface="Arial" panose="020B0604020202020204" pitchFamily="34" charset="0"/>
              <a:buChar char="•"/>
            </a:pPr>
            <a:r>
              <a:rPr lang="en-GB" altLang="en-US" sz="1400" dirty="0" smtClean="0">
                <a:latin typeface="Arial" panose="020B0604020202020204" pitchFamily="34" charset="0"/>
                <a:cs typeface="Arial" panose="020B0604020202020204" pitchFamily="34" charset="0"/>
              </a:rPr>
              <a:t>Beaumont</a:t>
            </a:r>
            <a:r>
              <a:rPr lang="en-GB" altLang="en-US" sz="1400" dirty="0">
                <a:latin typeface="Arial" panose="020B0604020202020204" pitchFamily="34" charset="0"/>
                <a:cs typeface="Arial" panose="020B0604020202020204" pitchFamily="34" charset="0"/>
              </a:rPr>
              <a:t>, C., </a:t>
            </a:r>
            <a:r>
              <a:rPr lang="en-GB" altLang="en-US" sz="1400" dirty="0" err="1">
                <a:latin typeface="Arial" panose="020B0604020202020204" pitchFamily="34" charset="0"/>
                <a:cs typeface="Arial" panose="020B0604020202020204" pitchFamily="34" charset="0"/>
              </a:rPr>
              <a:t>O’Doherty</a:t>
            </a:r>
            <a:r>
              <a:rPr lang="en-GB" altLang="en-US" sz="1400" dirty="0">
                <a:latin typeface="Arial" panose="020B0604020202020204" pitchFamily="34" charset="0"/>
                <a:cs typeface="Arial" panose="020B0604020202020204" pitchFamily="34" charset="0"/>
              </a:rPr>
              <a:t>, M. &amp; Shannon, L. (2011) </a:t>
            </a:r>
            <a:r>
              <a:rPr lang="en-GB" altLang="en-US" sz="1400" i="1" dirty="0">
                <a:latin typeface="Arial" panose="020B0604020202020204" pitchFamily="34" charset="0"/>
                <a:cs typeface="Arial" panose="020B0604020202020204" pitchFamily="34" charset="0"/>
              </a:rPr>
              <a:t>Reconceptualising assessment feedback:</a:t>
            </a:r>
            <a:r>
              <a:rPr lang="en-GB" altLang="en-US" sz="1400" dirty="0">
                <a:latin typeface="Arial" panose="020B0604020202020204" pitchFamily="34" charset="0"/>
                <a:cs typeface="Arial" panose="020B0604020202020204" pitchFamily="34" charset="0"/>
              </a:rPr>
              <a:t> </a:t>
            </a:r>
            <a:r>
              <a:rPr lang="en-GB" altLang="en-US" sz="1400" i="1" dirty="0">
                <a:latin typeface="Arial" panose="020B0604020202020204" pitchFamily="34" charset="0"/>
                <a:cs typeface="Arial" panose="020B0604020202020204" pitchFamily="34" charset="0"/>
              </a:rPr>
              <a:t>a key to improving student learning? </a:t>
            </a:r>
            <a:r>
              <a:rPr lang="en-GB" altLang="en-US" sz="1400" dirty="0">
                <a:latin typeface="Arial" panose="020B0604020202020204" pitchFamily="34" charset="0"/>
                <a:cs typeface="Arial" panose="020B0604020202020204" pitchFamily="34" charset="0"/>
              </a:rPr>
              <a:t>in Studies in Higher Education 36(6): </a:t>
            </a:r>
            <a:r>
              <a:rPr lang="en-GB" altLang="en-US" sz="1400" dirty="0" smtClean="0">
                <a:latin typeface="Arial" panose="020B0604020202020204" pitchFamily="34" charset="0"/>
                <a:cs typeface="Arial" panose="020B0604020202020204" pitchFamily="34" charset="0"/>
              </a:rPr>
              <a:t>671-687</a:t>
            </a:r>
          </a:p>
          <a:p>
            <a:pPr marL="342900" lvl="1" indent="-3429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Gibbs, G. (1988) ‘Learning by doing: a guide to learning and teaching methods’, Further Education Unit, Oxford Polytechnic, Oxford</a:t>
            </a:r>
            <a:endParaRPr lang="en-GB" sz="1400" dirty="0">
              <a:solidFill>
                <a:srgbClr val="FF0000"/>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GB" altLang="en-US" sz="1400" i="1" dirty="0"/>
          </a:p>
        </p:txBody>
      </p:sp>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12" y="610247"/>
            <a:ext cx="4824281" cy="260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591736" y="5319252"/>
            <a:ext cx="3440814" cy="646331"/>
          </a:xfrm>
          <a:prstGeom prst="rect">
            <a:avLst/>
          </a:prstGeom>
        </p:spPr>
        <p:txBody>
          <a:bodyPr wrap="none">
            <a:spAutoFit/>
          </a:bodyPr>
          <a:lstStyle/>
          <a:p>
            <a:r>
              <a:rPr lang="en-GB" dirty="0" smtClean="0"/>
              <a:t>E. </a:t>
            </a:r>
            <a:r>
              <a:rPr lang="en-GB" dirty="0" smtClean="0">
                <a:hlinkClick r:id="rId3"/>
              </a:rPr>
              <a:t>kevan.gartland@gcu.ac.uk</a:t>
            </a:r>
            <a:endParaRPr lang="en-GB" dirty="0" smtClean="0"/>
          </a:p>
          <a:p>
            <a:r>
              <a:rPr lang="en-GB" dirty="0" smtClean="0"/>
              <a:t>W. </a:t>
            </a:r>
            <a:r>
              <a:rPr lang="en-GB" dirty="0" smtClean="0">
                <a:hlinkClick r:id="rId4"/>
              </a:rPr>
              <a:t>www.gcu.ac.uk/futurelearning</a:t>
            </a:r>
            <a:r>
              <a:rPr lang="en-GB" dirty="0" smtClean="0"/>
              <a:t>  </a:t>
            </a:r>
            <a:endParaRPr lang="en-GB" dirty="0"/>
          </a:p>
        </p:txBody>
      </p:sp>
      <p:pic>
        <p:nvPicPr>
          <p:cNvPr id="7" name="Picture 6" descr="FEEDBACK FUTURE LEARNING.png"/>
          <p:cNvPicPr>
            <a:picLocks noChangeAspect="1"/>
          </p:cNvPicPr>
          <p:nvPr/>
        </p:nvPicPr>
        <p:blipFill>
          <a:blip r:embed="rId5"/>
          <a:stretch>
            <a:fillRect/>
          </a:stretch>
        </p:blipFill>
        <p:spPr>
          <a:xfrm>
            <a:off x="5832892" y="188566"/>
            <a:ext cx="3122868" cy="1980266"/>
          </a:xfrm>
          <a:prstGeom prst="rect">
            <a:avLst/>
          </a:prstGeom>
        </p:spPr>
      </p:pic>
      <p:sp>
        <p:nvSpPr>
          <p:cNvPr id="8" name="Oval Callout 7"/>
          <p:cNvSpPr/>
          <p:nvPr/>
        </p:nvSpPr>
        <p:spPr>
          <a:xfrm>
            <a:off x="5610208" y="3248976"/>
            <a:ext cx="2879871" cy="1683003"/>
          </a:xfrm>
          <a:prstGeom prst="wedgeEllipse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1" dirty="0">
                <a:solidFill>
                  <a:schemeClr val="tx1"/>
                </a:solidFill>
              </a:rPr>
              <a:t>It made me think about feedback in a positive way which I hadn’t done before. This will be useful for my future learning</a:t>
            </a:r>
            <a:r>
              <a:rPr lang="en-GB" sz="1400" i="1" dirty="0" smtClean="0">
                <a:solidFill>
                  <a:schemeClr val="tx1"/>
                </a:solidFill>
              </a:rPr>
              <a:t>.</a:t>
            </a:r>
            <a:endParaRPr lang="en-GB" sz="1400" b="1" dirty="0">
              <a:solidFill>
                <a:schemeClr val="tx1"/>
              </a:solidFill>
            </a:endParaRPr>
          </a:p>
        </p:txBody>
      </p:sp>
    </p:spTree>
    <p:extLst>
      <p:ext uri="{BB962C8B-B14F-4D97-AF65-F5344CB8AC3E}">
        <p14:creationId xmlns:p14="http://schemas.microsoft.com/office/powerpoint/2010/main" val="85917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Feedback for Future Learning </a:t>
            </a:r>
            <a:endParaRPr lang="en-GB" dirty="0"/>
          </a:p>
        </p:txBody>
      </p:sp>
      <p:sp>
        <p:nvSpPr>
          <p:cNvPr id="3" name="Text Placeholder 2"/>
          <p:cNvSpPr>
            <a:spLocks noGrp="1"/>
          </p:cNvSpPr>
          <p:nvPr>
            <p:ph type="body" sz="quarter" idx="11"/>
          </p:nvPr>
        </p:nvSpPr>
        <p:spPr>
          <a:xfrm>
            <a:off x="429680" y="1718772"/>
            <a:ext cx="8280400" cy="2868478"/>
          </a:xfrm>
        </p:spPr>
        <p:txBody>
          <a:bodyPr/>
          <a:lstStyle/>
          <a:p>
            <a:pPr marL="342900" indent="-342900">
              <a:spcAft>
                <a:spcPts val="1200"/>
              </a:spcAft>
              <a:buFont typeface="Arial" panose="020B0604020202020204" pitchFamily="34" charset="0"/>
              <a:buChar char="•"/>
            </a:pPr>
            <a:r>
              <a:rPr lang="en-GB" sz="1800" dirty="0" smtClean="0"/>
              <a:t>University-wide </a:t>
            </a:r>
            <a:r>
              <a:rPr lang="en-GB" sz="1800" dirty="0"/>
              <a:t>campaign to improve how students receive, and use, academic feedback (2011-14) </a:t>
            </a:r>
          </a:p>
          <a:p>
            <a:pPr marL="342900" indent="-342900">
              <a:spcAft>
                <a:spcPts val="1200"/>
              </a:spcAft>
              <a:buFont typeface="Arial" panose="020B0604020202020204" pitchFamily="34" charset="0"/>
              <a:buChar char="•"/>
            </a:pPr>
            <a:r>
              <a:rPr lang="en-GB" sz="1800" dirty="0" smtClean="0"/>
              <a:t> Partnership </a:t>
            </a:r>
            <a:r>
              <a:rPr lang="en-GB" sz="1800" dirty="0"/>
              <a:t>between the University and Students’ Association </a:t>
            </a:r>
          </a:p>
          <a:p>
            <a:pPr marL="342900" indent="-342900">
              <a:spcAft>
                <a:spcPts val="1200"/>
              </a:spcAft>
              <a:buFont typeface="Arial" panose="020B0604020202020204" pitchFamily="34" charset="0"/>
              <a:buChar char="•"/>
            </a:pPr>
            <a:r>
              <a:rPr lang="en-GB" sz="1800" dirty="0" smtClean="0"/>
              <a:t> Driven </a:t>
            </a:r>
            <a:r>
              <a:rPr lang="en-GB" sz="1800" dirty="0"/>
              <a:t>centrally by Feedback Enhancement Group (FEG)</a:t>
            </a:r>
          </a:p>
          <a:p>
            <a:pPr marL="342900" indent="-342900">
              <a:spcAft>
                <a:spcPts val="1200"/>
              </a:spcAft>
              <a:buFont typeface="Arial" panose="020B0604020202020204" pitchFamily="34" charset="0"/>
              <a:buChar char="•"/>
            </a:pPr>
            <a:r>
              <a:rPr lang="en-GB" sz="1800" dirty="0" smtClean="0"/>
              <a:t> Wide </a:t>
            </a:r>
            <a:r>
              <a:rPr lang="en-GB" sz="1800" dirty="0"/>
              <a:t>range of activities and good practice delivered within academic programmes and </a:t>
            </a:r>
            <a:r>
              <a:rPr lang="en-GB" sz="1800" dirty="0" smtClean="0"/>
              <a:t>modules</a:t>
            </a:r>
          </a:p>
          <a:p>
            <a:pPr marL="342900" indent="-342900">
              <a:spcAft>
                <a:spcPts val="1200"/>
              </a:spcAft>
              <a:buFont typeface="Arial" panose="020B0604020202020204" pitchFamily="34" charset="0"/>
              <a:buChar char="•"/>
            </a:pPr>
            <a:r>
              <a:rPr lang="en-GB" sz="1800" b="1" dirty="0" smtClean="0"/>
              <a:t>Aim: to make feedback work better for our students</a:t>
            </a:r>
            <a:endParaRPr lang="en-GB" sz="1800" b="1" dirty="0"/>
          </a:p>
        </p:txBody>
      </p:sp>
      <p:pic>
        <p:nvPicPr>
          <p:cNvPr id="4" name="Picture 3" descr="FEEDBACK FUTURE LEARNING.png"/>
          <p:cNvPicPr>
            <a:picLocks noChangeAspect="1"/>
          </p:cNvPicPr>
          <p:nvPr/>
        </p:nvPicPr>
        <p:blipFill>
          <a:blip r:embed="rId3"/>
          <a:stretch>
            <a:fillRect/>
          </a:stretch>
        </p:blipFill>
        <p:spPr>
          <a:xfrm>
            <a:off x="6331551" y="81117"/>
            <a:ext cx="2582572" cy="1637655"/>
          </a:xfrm>
          <a:prstGeom prst="rect">
            <a:avLst/>
          </a:prstGeom>
        </p:spPr>
      </p:pic>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8 Feedback Principles @ GCU </a:t>
            </a:r>
            <a:endParaRPr lang="en-GB" dirty="0"/>
          </a:p>
        </p:txBody>
      </p:sp>
      <p:sp>
        <p:nvSpPr>
          <p:cNvPr id="3" name="Text Placeholder 2"/>
          <p:cNvSpPr>
            <a:spLocks noGrp="1"/>
          </p:cNvSpPr>
          <p:nvPr>
            <p:ph type="body" sz="quarter" idx="11"/>
          </p:nvPr>
        </p:nvSpPr>
        <p:spPr>
          <a:xfrm>
            <a:off x="429680" y="1088688"/>
            <a:ext cx="8280400" cy="4573560"/>
          </a:xfrm>
        </p:spPr>
        <p:txBody>
          <a:bodyPr/>
          <a:lstStyle/>
          <a:p>
            <a:r>
              <a:rPr lang="en-US" sz="1600" dirty="0"/>
              <a:t>Outline what students can expect from academic feedback at GCU. Feedback </a:t>
            </a:r>
            <a:r>
              <a:rPr lang="en-US" sz="1600" dirty="0" smtClean="0"/>
              <a:t>should </a:t>
            </a:r>
            <a:r>
              <a:rPr lang="en-US" sz="1600" dirty="0"/>
              <a:t>be:</a:t>
            </a:r>
            <a:br>
              <a:rPr lang="en-US" sz="1600" dirty="0"/>
            </a:br>
            <a:r>
              <a:rPr lang="en-US" sz="1600" dirty="0"/>
              <a:t> </a:t>
            </a:r>
            <a:endParaRPr lang="en-GB" sz="1600" dirty="0"/>
          </a:p>
          <a:p>
            <a:pPr lvl="0">
              <a:lnSpc>
                <a:spcPct val="160000"/>
              </a:lnSpc>
              <a:buAutoNum type="arabicPeriod"/>
            </a:pPr>
            <a:r>
              <a:rPr lang="en-GB" sz="1600" dirty="0" smtClean="0"/>
              <a:t> A </a:t>
            </a:r>
            <a:r>
              <a:rPr lang="en-GB" sz="1600" dirty="0"/>
              <a:t>dialogue</a:t>
            </a:r>
          </a:p>
          <a:p>
            <a:pPr lvl="0">
              <a:lnSpc>
                <a:spcPct val="160000"/>
              </a:lnSpc>
              <a:buAutoNum type="arabicPeriod"/>
            </a:pPr>
            <a:r>
              <a:rPr lang="en-GB" sz="1600" dirty="0" smtClean="0"/>
              <a:t> Supportive </a:t>
            </a:r>
            <a:r>
              <a:rPr lang="en-GB" sz="1600" dirty="0"/>
              <a:t>of future learning</a:t>
            </a:r>
          </a:p>
          <a:p>
            <a:pPr lvl="0">
              <a:lnSpc>
                <a:spcPct val="160000"/>
              </a:lnSpc>
              <a:buAutoNum type="arabicPeriod"/>
            </a:pPr>
            <a:r>
              <a:rPr lang="en-GB" sz="1600" dirty="0" smtClean="0"/>
              <a:t> Timely </a:t>
            </a:r>
            <a:r>
              <a:rPr lang="en-GB" sz="1600" dirty="0"/>
              <a:t>– normally within 3 working weeks of coursework submission deadlines  </a:t>
            </a:r>
          </a:p>
          <a:p>
            <a:pPr lvl="0">
              <a:lnSpc>
                <a:spcPct val="160000"/>
              </a:lnSpc>
              <a:buAutoNum type="arabicPeriod"/>
            </a:pPr>
            <a:r>
              <a:rPr lang="en-GB" sz="1600" dirty="0" smtClean="0"/>
              <a:t> Related </a:t>
            </a:r>
            <a:r>
              <a:rPr lang="en-GB" sz="1600" dirty="0"/>
              <a:t>to clear criteria</a:t>
            </a:r>
          </a:p>
          <a:p>
            <a:pPr lvl="0">
              <a:lnSpc>
                <a:spcPct val="160000"/>
              </a:lnSpc>
              <a:buAutoNum type="arabicPeriod"/>
            </a:pPr>
            <a:r>
              <a:rPr lang="en-GB" sz="1600" dirty="0" smtClean="0"/>
              <a:t> Accessible </a:t>
            </a:r>
            <a:r>
              <a:rPr lang="en-GB" sz="1600" dirty="0"/>
              <a:t>to all students</a:t>
            </a:r>
          </a:p>
          <a:p>
            <a:pPr lvl="0">
              <a:lnSpc>
                <a:spcPct val="160000"/>
              </a:lnSpc>
              <a:buAutoNum type="arabicPeriod"/>
            </a:pPr>
            <a:r>
              <a:rPr lang="en-GB" sz="1600" dirty="0" smtClean="0"/>
              <a:t> A </a:t>
            </a:r>
            <a:r>
              <a:rPr lang="en-GB" sz="1600" dirty="0"/>
              <a:t>continuous process</a:t>
            </a:r>
          </a:p>
          <a:p>
            <a:pPr lvl="0">
              <a:lnSpc>
                <a:spcPct val="160000"/>
              </a:lnSpc>
              <a:buAutoNum type="arabicPeriod"/>
            </a:pPr>
            <a:r>
              <a:rPr lang="en-GB" sz="1600" dirty="0" smtClean="0"/>
              <a:t> Available </a:t>
            </a:r>
            <a:r>
              <a:rPr lang="en-GB" sz="1600" dirty="0"/>
              <a:t>on all forms of assessment</a:t>
            </a:r>
          </a:p>
          <a:p>
            <a:pPr lvl="0">
              <a:lnSpc>
                <a:spcPct val="160000"/>
              </a:lnSpc>
              <a:buAutoNum type="arabicPeriod"/>
            </a:pPr>
            <a:r>
              <a:rPr lang="en-GB" sz="1600" dirty="0" smtClean="0"/>
              <a:t> Flexible </a:t>
            </a:r>
            <a:r>
              <a:rPr lang="en-GB" sz="1600" dirty="0"/>
              <a:t>and suited to students’ needs</a:t>
            </a:r>
            <a:r>
              <a:rPr lang="en-GB" sz="1800" dirty="0"/>
              <a:t/>
            </a:r>
            <a:br>
              <a:rPr lang="en-GB" sz="1800" dirty="0"/>
            </a:br>
            <a:endParaRPr lang="en-GB" sz="1800" dirty="0"/>
          </a:p>
        </p:txBody>
      </p:sp>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Feedback Enhancement at GCU</a:t>
            </a:r>
            <a:endParaRPr lang="en-GB" dirty="0"/>
          </a:p>
        </p:txBody>
      </p:sp>
      <p:graphicFrame>
        <p:nvGraphicFramePr>
          <p:cNvPr id="5" name="Content Placeholder 5"/>
          <p:cNvGraphicFramePr>
            <a:graphicFrameLocks/>
          </p:cNvGraphicFramePr>
          <p:nvPr>
            <p:extLst>
              <p:ext uri="{D42A27DB-BD31-4B8C-83A1-F6EECF244321}">
                <p14:modId xmlns:p14="http://schemas.microsoft.com/office/powerpoint/2010/main" val="583401466"/>
              </p:ext>
            </p:extLst>
          </p:nvPr>
        </p:nvGraphicFramePr>
        <p:xfrm>
          <a:off x="431562" y="1178700"/>
          <a:ext cx="8143875" cy="4364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8280400" cy="461665"/>
          </a:xfrm>
        </p:spPr>
        <p:txBody>
          <a:bodyPr/>
          <a:lstStyle/>
          <a:p>
            <a:r>
              <a:rPr lang="en-GB" dirty="0" smtClean="0"/>
              <a:t>FFL Activities, 2012-14</a:t>
            </a:r>
            <a:endParaRPr lang="en-GB" dirty="0"/>
          </a:p>
        </p:txBody>
      </p:sp>
      <p:sp>
        <p:nvSpPr>
          <p:cNvPr id="3" name="Text Placeholder 2"/>
          <p:cNvSpPr>
            <a:spLocks noGrp="1"/>
          </p:cNvSpPr>
          <p:nvPr>
            <p:ph type="body" sz="quarter" idx="11"/>
          </p:nvPr>
        </p:nvSpPr>
        <p:spPr>
          <a:xfrm>
            <a:off x="429680" y="1358900"/>
            <a:ext cx="8280400" cy="3243965"/>
          </a:xfrm>
        </p:spPr>
        <p:txBody>
          <a:bodyPr/>
          <a:lstStyle/>
          <a:p>
            <a:pPr marL="342900" indent="-342900">
              <a:buFont typeface="Arial" panose="020B0604020202020204" pitchFamily="34" charset="0"/>
              <a:buChar char="•"/>
            </a:pPr>
            <a:r>
              <a:rPr lang="en-GB" sz="1600" dirty="0"/>
              <a:t>Feedback for Future Learning (FFL) website developed: </a:t>
            </a:r>
            <a:r>
              <a:rPr lang="en-GB" sz="1600" dirty="0">
                <a:hlinkClick r:id="rId2"/>
              </a:rPr>
              <a:t>www.gcu.ac.uk/futurelearning</a:t>
            </a:r>
            <a:endParaRPr lang="en-GB" sz="1600" dirty="0"/>
          </a:p>
          <a:p>
            <a:pPr marL="285750" indent="-28575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Student facing campaign (social media, email, posters/fliers, events etc.)</a:t>
            </a:r>
          </a:p>
          <a:p>
            <a:pPr marL="285750" indent="-28575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Regular staff events </a:t>
            </a:r>
            <a:r>
              <a:rPr lang="en-GB" sz="1600" dirty="0" smtClean="0"/>
              <a:t>(CPD sessions, lunchtime seminars, </a:t>
            </a:r>
            <a:r>
              <a:rPr lang="en-GB" sz="1600" dirty="0"/>
              <a:t>tailored </a:t>
            </a:r>
            <a:r>
              <a:rPr lang="en-GB" sz="1600" dirty="0" smtClean="0"/>
              <a:t>workshops, scholarly activity, Feedback Fair)</a:t>
            </a:r>
            <a:endParaRPr lang="en-GB" sz="1600" dirty="0"/>
          </a:p>
          <a:p>
            <a:pPr marL="285750" lvl="0" indent="-285750">
              <a:buFont typeface="Arial" panose="020B0604020202020204" pitchFamily="34" charset="0"/>
              <a:buChar char="•"/>
            </a:pPr>
            <a:endParaRPr lang="en-GB" sz="1600" dirty="0"/>
          </a:p>
          <a:p>
            <a:pPr marL="342900" lvl="0" indent="-342900">
              <a:buFont typeface="Arial" panose="020B0604020202020204" pitchFamily="34" charset="0"/>
              <a:buChar char="•"/>
            </a:pPr>
            <a:r>
              <a:rPr lang="en-GB" sz="1600" dirty="0"/>
              <a:t>FFL workshop developed in collaboration with </a:t>
            </a:r>
            <a:r>
              <a:rPr lang="en-GB" sz="1600" dirty="0" smtClean="0"/>
              <a:t>Organisational Development </a:t>
            </a:r>
            <a:r>
              <a:rPr lang="en-GB" sz="1600" dirty="0"/>
              <a:t>in 2012/13</a:t>
            </a:r>
          </a:p>
          <a:p>
            <a:pPr lvl="1">
              <a:buFont typeface="Arial" panose="020B0604020202020204" pitchFamily="34" charset="0"/>
              <a:buChar char="•"/>
            </a:pPr>
            <a:r>
              <a:rPr lang="en-GB" sz="1600" dirty="0" smtClean="0">
                <a:latin typeface="Arial" panose="020B0604020202020204" pitchFamily="34" charset="0"/>
                <a:cs typeface="Arial" panose="020B0604020202020204" pitchFamily="34" charset="0"/>
              </a:rPr>
              <a:t>120</a:t>
            </a:r>
            <a:r>
              <a:rPr lang="en-GB" sz="1600" dirty="0">
                <a:latin typeface="Arial" panose="020B0604020202020204" pitchFamily="34" charset="0"/>
                <a:cs typeface="Arial" panose="020B0604020202020204" pitchFamily="34" charset="0"/>
              </a:rPr>
              <a:t>+ FFL workshops delivered with 1,500 students</a:t>
            </a:r>
          </a:p>
          <a:p>
            <a:pPr lvl="1">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t>FFL online learning units developed in 2013/14</a:t>
            </a:r>
          </a:p>
        </p:txBody>
      </p:sp>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5040988" cy="830997"/>
          </a:xfrm>
        </p:spPr>
        <p:txBody>
          <a:bodyPr/>
          <a:lstStyle/>
          <a:p>
            <a:r>
              <a:rPr lang="en-GB" dirty="0" smtClean="0"/>
              <a:t>Reflecting on Feedback – FFL Workshops </a:t>
            </a:r>
            <a:endParaRPr lang="en-GB" dirty="0"/>
          </a:p>
        </p:txBody>
      </p:sp>
      <p:pic>
        <p:nvPicPr>
          <p:cNvPr id="5" name="Picture 2" descr="Y:\Marketing\Logos and Graphics\FFL Workshop Graph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568" y="1718772"/>
            <a:ext cx="5922132" cy="32049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072" y="98556"/>
            <a:ext cx="2974892" cy="180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Online Learning Units</a:t>
            </a:r>
            <a:endParaRPr lang="en-GB" dirty="0"/>
          </a:p>
        </p:txBody>
      </p:sp>
      <p:sp>
        <p:nvSpPr>
          <p:cNvPr id="3" name="Text Placeholder 2"/>
          <p:cNvSpPr>
            <a:spLocks noGrp="1"/>
          </p:cNvSpPr>
          <p:nvPr>
            <p:ph type="body" sz="quarter" idx="11"/>
          </p:nvPr>
        </p:nvSpPr>
        <p:spPr>
          <a:xfrm>
            <a:off x="431132" y="1088688"/>
            <a:ext cx="8280400" cy="4105739"/>
          </a:xfrm>
        </p:spPr>
        <p:txBody>
          <a:bodyPr/>
          <a:lstStyle/>
          <a:p>
            <a:pPr marL="285750" indent="-285750">
              <a:spcAft>
                <a:spcPts val="1200"/>
              </a:spcAft>
              <a:buFont typeface="Arial" panose="020B0604020202020204" pitchFamily="34" charset="0"/>
              <a:buChar char="•"/>
            </a:pPr>
            <a:r>
              <a:rPr lang="en-GB" sz="1600" dirty="0" smtClean="0"/>
              <a:t>FFL workshop online learning units launched in September 2013; accessible via </a:t>
            </a:r>
            <a:r>
              <a:rPr lang="en-GB" sz="1600" dirty="0" err="1" smtClean="0"/>
              <a:t>GCULearn</a:t>
            </a:r>
            <a:endParaRPr lang="en-GB" sz="1600" dirty="0" smtClean="0"/>
          </a:p>
          <a:p>
            <a:pPr marL="285750" indent="-285750">
              <a:spcAft>
                <a:spcPts val="1200"/>
              </a:spcAft>
              <a:buFont typeface="Arial" panose="020B0604020202020204" pitchFamily="34" charset="0"/>
              <a:buChar char="•"/>
            </a:pPr>
            <a:r>
              <a:rPr lang="en-GB" sz="1600" dirty="0"/>
              <a:t>Expand upon the concepts introduced in the FFL workshop; </a:t>
            </a:r>
            <a:r>
              <a:rPr lang="en-GB" sz="1600" dirty="0" smtClean="0"/>
              <a:t>designed to help students make the most of the feedback that they receive at University and beyond</a:t>
            </a:r>
          </a:p>
          <a:p>
            <a:pPr marL="285750" indent="-285750">
              <a:spcAft>
                <a:spcPts val="1200"/>
              </a:spcAft>
              <a:buFont typeface="Arial" panose="020B0604020202020204" pitchFamily="34" charset="0"/>
              <a:buChar char="•"/>
            </a:pPr>
            <a:r>
              <a:rPr lang="en-GB" sz="1600" dirty="0" smtClean="0"/>
              <a:t>Aim: a more flexible, programme-centred approach to delivery </a:t>
            </a:r>
          </a:p>
          <a:p>
            <a:pPr>
              <a:spcAft>
                <a:spcPts val="1200"/>
              </a:spcAft>
            </a:pPr>
            <a:endParaRPr lang="en-GB" sz="1600" dirty="0" smtClean="0"/>
          </a:p>
          <a:p>
            <a:pPr>
              <a:spcAft>
                <a:spcPts val="1200"/>
              </a:spcAft>
            </a:pPr>
            <a:r>
              <a:rPr lang="en-GB" sz="1600" dirty="0" smtClean="0"/>
              <a:t>Units currently available: </a:t>
            </a:r>
            <a:r>
              <a:rPr lang="en-GB" sz="1600" dirty="0" smtClean="0">
                <a:solidFill>
                  <a:schemeClr val="bg1">
                    <a:lumMod val="50000"/>
                  </a:schemeClr>
                </a:solidFill>
              </a:rPr>
              <a:t/>
            </a:r>
            <a:br>
              <a:rPr lang="en-GB" sz="1600" dirty="0" smtClean="0">
                <a:solidFill>
                  <a:schemeClr val="bg1">
                    <a:lumMod val="50000"/>
                  </a:schemeClr>
                </a:solidFill>
              </a:rPr>
            </a:br>
            <a:r>
              <a:rPr lang="en-GB" sz="1600" dirty="0" smtClean="0"/>
              <a:t/>
            </a:r>
            <a:br>
              <a:rPr lang="en-GB" sz="1600" dirty="0" smtClean="0"/>
            </a:br>
            <a:r>
              <a:rPr lang="en-GB" sz="1600" dirty="0" smtClean="0"/>
              <a:t>	1. Being a Student at GCU  </a:t>
            </a:r>
            <a:br>
              <a:rPr lang="en-GB" sz="1600" dirty="0" smtClean="0"/>
            </a:br>
            <a:r>
              <a:rPr lang="en-GB" sz="1600" dirty="0" smtClean="0"/>
              <a:t>	2. Feedback and You</a:t>
            </a:r>
            <a:br>
              <a:rPr lang="en-GB" sz="1600" dirty="0" smtClean="0"/>
            </a:br>
            <a:r>
              <a:rPr lang="en-GB" sz="1600" dirty="0" smtClean="0"/>
              <a:t>	3. Using Feedback Successfully</a:t>
            </a:r>
            <a:br>
              <a:rPr lang="en-GB" sz="1600" dirty="0" smtClean="0"/>
            </a:br>
            <a:r>
              <a:rPr lang="en-GB" sz="1600" dirty="0" smtClean="0"/>
              <a:t>	4. Changing Your Perspective of Feedback</a:t>
            </a:r>
            <a:br>
              <a:rPr lang="en-GB" sz="1600" dirty="0" smtClean="0"/>
            </a:br>
            <a:r>
              <a:rPr lang="en-GB" sz="1600" dirty="0" smtClean="0"/>
              <a:t>	5. Reflecting on Feedback</a:t>
            </a:r>
            <a:endParaRPr lang="en-GB" sz="1600" dirty="0"/>
          </a:p>
        </p:txBody>
      </p:sp>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Purpose of Workshops and Online Learning Units </a:t>
            </a:r>
            <a:endParaRPr lang="en-GB" dirty="0"/>
          </a:p>
        </p:txBody>
      </p:sp>
      <p:sp>
        <p:nvSpPr>
          <p:cNvPr id="3" name="Text Placeholder 2"/>
          <p:cNvSpPr>
            <a:spLocks noGrp="1"/>
          </p:cNvSpPr>
          <p:nvPr>
            <p:ph type="body" sz="quarter" idx="11"/>
          </p:nvPr>
        </p:nvSpPr>
        <p:spPr>
          <a:xfrm>
            <a:off x="429680" y="1178700"/>
            <a:ext cx="8280400" cy="3924151"/>
          </a:xfrm>
        </p:spPr>
        <p:txBody>
          <a:bodyPr/>
          <a:lstStyle/>
          <a:p>
            <a:pPr>
              <a:spcBef>
                <a:spcPts val="600"/>
              </a:spcBef>
            </a:pPr>
            <a:endParaRPr lang="en-GB" dirty="0" smtClean="0"/>
          </a:p>
          <a:p>
            <a:pPr marL="342900" indent="-342900">
              <a:spcBef>
                <a:spcPts val="600"/>
              </a:spcBef>
              <a:buFont typeface="Arial" panose="020B0604020202020204" pitchFamily="34" charset="0"/>
              <a:buChar char="•"/>
            </a:pPr>
            <a:r>
              <a:rPr lang="en-GB" sz="1600" dirty="0" smtClean="0"/>
              <a:t>Explore the nature and purpose of feedback</a:t>
            </a:r>
          </a:p>
          <a:p>
            <a:pPr>
              <a:spcBef>
                <a:spcPts val="600"/>
              </a:spcBef>
            </a:pPr>
            <a:endParaRPr lang="en-GB" sz="1600" dirty="0" smtClean="0"/>
          </a:p>
          <a:p>
            <a:pPr marL="342900" indent="-342900">
              <a:spcBef>
                <a:spcPts val="600"/>
              </a:spcBef>
              <a:buFont typeface="Arial" panose="020B0604020202020204" pitchFamily="34" charset="0"/>
              <a:buChar char="•"/>
            </a:pPr>
            <a:r>
              <a:rPr lang="en-GB" sz="1600" dirty="0" smtClean="0"/>
              <a:t>Promote student engagement with the GCU Feedback Principles</a:t>
            </a:r>
          </a:p>
          <a:p>
            <a:pPr>
              <a:spcBef>
                <a:spcPts val="600"/>
              </a:spcBef>
            </a:pPr>
            <a:endParaRPr lang="en-GB" sz="1600" dirty="0" smtClean="0"/>
          </a:p>
          <a:p>
            <a:pPr marL="342900" indent="-342900">
              <a:spcBef>
                <a:spcPts val="600"/>
              </a:spcBef>
              <a:buFont typeface="Arial" panose="020B0604020202020204" pitchFamily="34" charset="0"/>
              <a:buChar char="•"/>
            </a:pPr>
            <a:r>
              <a:rPr lang="en-GB" sz="1600" dirty="0" smtClean="0"/>
              <a:t>Promote the dialogic nature of feedback</a:t>
            </a:r>
          </a:p>
          <a:p>
            <a:pPr>
              <a:spcBef>
                <a:spcPts val="600"/>
              </a:spcBef>
            </a:pPr>
            <a:endParaRPr lang="en-GB" sz="1600" dirty="0" smtClean="0"/>
          </a:p>
          <a:p>
            <a:pPr marL="342900" lvl="1" indent="-342900">
              <a:spcBef>
                <a:spcPts val="600"/>
              </a:spcBef>
              <a:buFont typeface="Arial" pitchFamily="34" charset="0"/>
              <a:buChar char="•"/>
            </a:pPr>
            <a:r>
              <a:rPr lang="en-GB" sz="1600" dirty="0">
                <a:latin typeface="Arial" panose="020B0604020202020204" pitchFamily="34" charset="0"/>
                <a:cs typeface="Arial" panose="020B0604020202020204" pitchFamily="34" charset="0"/>
              </a:rPr>
              <a:t>Encourage deeper reflection upon academic feedback (by introducing simple tools and models to aid reflective practice</a:t>
            </a:r>
            <a:r>
              <a:rPr lang="en-GB" sz="1600" dirty="0" smtClean="0">
                <a:latin typeface="Arial" panose="020B0604020202020204" pitchFamily="34" charset="0"/>
                <a:cs typeface="Arial" panose="020B0604020202020204" pitchFamily="34" charset="0"/>
              </a:rPr>
              <a:t>)</a:t>
            </a:r>
          </a:p>
          <a:p>
            <a:pPr marL="0" lvl="1" indent="0">
              <a:spcBef>
                <a:spcPts val="600"/>
              </a:spcBef>
              <a:buNone/>
            </a:pPr>
            <a:endParaRPr lang="en-GB" sz="1600" dirty="0" smtClean="0">
              <a:latin typeface="Arial" panose="020B0604020202020204" pitchFamily="34" charset="0"/>
              <a:cs typeface="Arial" panose="020B0604020202020204" pitchFamily="34" charset="0"/>
            </a:endParaRPr>
          </a:p>
          <a:p>
            <a:pPr marL="342900" lvl="1" indent="-342900">
              <a:spcBef>
                <a:spcPts val="600"/>
              </a:spcBef>
              <a:buFont typeface="Arial" pitchFamily="34" charset="0"/>
              <a:buChar char="•"/>
            </a:pPr>
            <a:r>
              <a:rPr lang="en-GB" sz="1600" dirty="0" smtClean="0">
                <a:latin typeface="Arial" panose="020B0604020202020204" pitchFamily="34" charset="0"/>
                <a:cs typeface="Arial" panose="020B0604020202020204" pitchFamily="34" charset="0"/>
              </a:rPr>
              <a:t>Signpost student to sources of support at GCU </a:t>
            </a: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859174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587" y="297859"/>
            <a:ext cx="8229600" cy="1143000"/>
          </a:xfrm>
        </p:spPr>
        <p:txBody>
          <a:bodyPr>
            <a:normAutofit fontScale="90000"/>
          </a:bodyPr>
          <a:lstStyle/>
          <a:p>
            <a:pPr algn="l"/>
            <a:r>
              <a:rPr lang="en-GB" sz="2400" b="1" dirty="0" smtClean="0">
                <a:solidFill>
                  <a:srgbClr val="01498E"/>
                </a:solidFill>
                <a:latin typeface="Arial" pitchFamily="34" charset="0"/>
                <a:ea typeface="+mn-ea"/>
                <a:cs typeface="Arial" pitchFamily="34" charset="0"/>
              </a:rPr>
              <a:t>Feedback Tools </a:t>
            </a:r>
            <a:br>
              <a:rPr lang="en-GB" sz="2400" b="1" dirty="0" smtClean="0">
                <a:solidFill>
                  <a:srgbClr val="01498E"/>
                </a:solidFill>
                <a:latin typeface="Arial" pitchFamily="34" charset="0"/>
                <a:ea typeface="+mn-ea"/>
                <a:cs typeface="Arial" pitchFamily="34" charset="0"/>
              </a:rPr>
            </a:br>
            <a:r>
              <a:rPr lang="en-GB" sz="2400" b="1" dirty="0" smtClean="0">
                <a:solidFill>
                  <a:srgbClr val="01498E"/>
                </a:solidFill>
                <a:latin typeface="Arial" pitchFamily="34" charset="0"/>
                <a:ea typeface="+mn-ea"/>
                <a:cs typeface="Arial" pitchFamily="34" charset="0"/>
              </a:rPr>
              <a:t>Helicopter – Broadening Your Perspective </a:t>
            </a:r>
            <a:r>
              <a:rPr lang="en-GB" sz="3200" dirty="0"/>
              <a:t/>
            </a:r>
            <a:br>
              <a:rPr lang="en-GB" sz="3200" dirty="0"/>
            </a:br>
            <a:endParaRPr lang="en-GB" sz="3200" dirty="0"/>
          </a:p>
        </p:txBody>
      </p:sp>
      <p:sp>
        <p:nvSpPr>
          <p:cNvPr id="8" name="Content Placeholder 7"/>
          <p:cNvSpPr>
            <a:spLocks noGrp="1"/>
          </p:cNvSpPr>
          <p:nvPr>
            <p:ph idx="1"/>
          </p:nvPr>
        </p:nvSpPr>
        <p:spPr>
          <a:xfrm>
            <a:off x="457200" y="1600200"/>
            <a:ext cx="4095750" cy="4525963"/>
          </a:xfrm>
        </p:spPr>
        <p:txBody>
          <a:bodyPr>
            <a:normAutofit/>
          </a:bodyPr>
          <a:lstStyle/>
          <a:p>
            <a:pPr marL="514350" indent="-514350">
              <a:lnSpc>
                <a:spcPct val="90000"/>
              </a:lnSpc>
              <a:spcAft>
                <a:spcPct val="70000"/>
              </a:spcAft>
              <a:buNone/>
              <a:defRPr/>
            </a:pPr>
            <a:endParaRPr lang="en-US" sz="2400" dirty="0" smtClean="0">
              <a:solidFill>
                <a:srgbClr val="FF0000"/>
              </a:solidFill>
            </a:endParaRPr>
          </a:p>
          <a:p>
            <a:pPr marL="0" indent="0">
              <a:buNone/>
            </a:pPr>
            <a:endParaRPr lang="en-GB" dirty="0"/>
          </a:p>
        </p:txBody>
      </p:sp>
      <p:sp>
        <p:nvSpPr>
          <p:cNvPr id="3" name="TextBox 2"/>
          <p:cNvSpPr txBox="1"/>
          <p:nvPr/>
        </p:nvSpPr>
        <p:spPr>
          <a:xfrm>
            <a:off x="6462252" y="4729976"/>
            <a:ext cx="2409489" cy="800219"/>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Adapted from: </a:t>
            </a:r>
            <a:r>
              <a:rPr lang="en-GB" sz="1400" dirty="0">
                <a:latin typeface="Arial" panose="020B0604020202020204" pitchFamily="34" charset="0"/>
                <a:cs typeface="Arial" panose="020B0604020202020204" pitchFamily="34" charset="0"/>
                <a:hlinkClick r:id="rId3"/>
              </a:rPr>
              <a:t>http://www.getselfhelp.co.uk</a:t>
            </a:r>
            <a:r>
              <a:rPr lang="en-GB" sz="1400"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grpSp>
        <p:nvGrpSpPr>
          <p:cNvPr id="4" name="Group 3"/>
          <p:cNvGrpSpPr/>
          <p:nvPr/>
        </p:nvGrpSpPr>
        <p:grpSpPr>
          <a:xfrm>
            <a:off x="2143461" y="1441808"/>
            <a:ext cx="4100806" cy="4100806"/>
            <a:chOff x="335697" y="1387476"/>
            <a:chExt cx="4100806" cy="4100806"/>
          </a:xfrm>
        </p:grpSpPr>
        <p:pic>
          <p:nvPicPr>
            <p:cNvPr id="6" name="Picture 2" descr="Y:\Marketing\Logos and Graphics\Helicopter Graphic.PNG"/>
            <p:cNvPicPr>
              <a:picLocks noChangeAspect="1" noChangeArrowheads="1"/>
            </p:cNvPicPr>
            <p:nvPr/>
          </p:nvPicPr>
          <p:blipFill>
            <a:blip r:embed="rId4"/>
            <a:srcRect/>
            <a:stretch>
              <a:fillRect/>
            </a:stretch>
          </p:blipFill>
          <p:spPr bwMode="auto">
            <a:xfrm>
              <a:off x="335697" y="1387476"/>
              <a:ext cx="4100806" cy="4100806"/>
            </a:xfrm>
            <a:prstGeom prst="rect">
              <a:avLst/>
            </a:prstGeom>
            <a:noFill/>
          </p:spPr>
        </p:pic>
        <p:sp>
          <p:nvSpPr>
            <p:cNvPr id="2" name="Oval 1">
              <a:hlinkClick r:id="" action="ppaction://noaction"/>
            </p:cNvPr>
            <p:cNvSpPr/>
            <p:nvPr/>
          </p:nvSpPr>
          <p:spPr>
            <a:xfrm>
              <a:off x="911317" y="1990725"/>
              <a:ext cx="1379533" cy="1047750"/>
            </a:xfrm>
            <a:prstGeom prst="ellipse">
              <a:avLst/>
            </a:prstGeom>
            <a:solidFill>
              <a:schemeClr val="accent1">
                <a:lumMod val="20000"/>
                <a:lumOff val="8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hlinkClick r:id="" action="ppaction://noaction"/>
            </p:cNvPr>
            <p:cNvSpPr/>
            <p:nvPr/>
          </p:nvSpPr>
          <p:spPr>
            <a:xfrm>
              <a:off x="1696333" y="2847597"/>
              <a:ext cx="1379533" cy="1047750"/>
            </a:xfrm>
            <a:prstGeom prst="ellipse">
              <a:avLst/>
            </a:prstGeom>
            <a:solidFill>
              <a:schemeClr val="accent1">
                <a:lumMod val="20000"/>
                <a:lumOff val="8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hlinkClick r:id="" action="ppaction://noaction"/>
            </p:cNvPr>
            <p:cNvSpPr/>
            <p:nvPr/>
          </p:nvSpPr>
          <p:spPr>
            <a:xfrm>
              <a:off x="2470233" y="1990725"/>
              <a:ext cx="1379533" cy="1047750"/>
            </a:xfrm>
            <a:prstGeom prst="ellipse">
              <a:avLst/>
            </a:prstGeom>
            <a:solidFill>
              <a:schemeClr val="accent1">
                <a:lumMod val="20000"/>
                <a:lumOff val="8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hlinkClick r:id="" action="ppaction://noaction"/>
            </p:cNvPr>
            <p:cNvSpPr/>
            <p:nvPr/>
          </p:nvSpPr>
          <p:spPr>
            <a:xfrm>
              <a:off x="2443250" y="3762375"/>
              <a:ext cx="1379533" cy="1047750"/>
            </a:xfrm>
            <a:prstGeom prst="ellipse">
              <a:avLst/>
            </a:prstGeom>
            <a:solidFill>
              <a:schemeClr val="accent1">
                <a:lumMod val="20000"/>
                <a:lumOff val="8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hlinkClick r:id="" action="ppaction://noaction"/>
            </p:cNvPr>
            <p:cNvSpPr/>
            <p:nvPr/>
          </p:nvSpPr>
          <p:spPr>
            <a:xfrm>
              <a:off x="911316" y="3762375"/>
              <a:ext cx="1379533" cy="1047750"/>
            </a:xfrm>
            <a:prstGeom prst="ellipse">
              <a:avLst/>
            </a:prstGeom>
            <a:solidFill>
              <a:schemeClr val="accent1">
                <a:lumMod val="20000"/>
                <a:lumOff val="8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Slide Number Placeholder 4"/>
          <p:cNvSpPr>
            <a:spLocks noGrp="1"/>
          </p:cNvSpPr>
          <p:nvPr>
            <p:ph type="sldNum" sz="quarter" idx="12"/>
          </p:nvPr>
        </p:nvSpPr>
        <p:spPr/>
        <p:txBody>
          <a:bodyPr/>
          <a:lstStyle/>
          <a:p>
            <a:fld id="{0CAC27E8-7B9E-2A41-A127-8BA055BAF07A}" type="slidenum">
              <a:rPr lang="en-US" smtClean="0"/>
              <a:pPr/>
              <a:t>9</a:t>
            </a:fld>
            <a:endParaRPr lang="en-US"/>
          </a:p>
        </p:txBody>
      </p:sp>
    </p:spTree>
    <p:extLst>
      <p:ext uri="{BB962C8B-B14F-4D97-AF65-F5344CB8AC3E}">
        <p14:creationId xmlns:p14="http://schemas.microsoft.com/office/powerpoint/2010/main" val="119171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r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
  <a:themeElements>
    <a:clrScheme name="GCU">
      <a:dk1>
        <a:sysClr val="windowText" lastClr="000000"/>
      </a:dk1>
      <a:lt1>
        <a:srgbClr val="FFFFFF"/>
      </a:lt1>
      <a:dk2>
        <a:srgbClr val="006CB4"/>
      </a:dk2>
      <a:lt2>
        <a:srgbClr val="EFEEED"/>
      </a:lt2>
      <a:accent1>
        <a:srgbClr val="0092BC"/>
      </a:accent1>
      <a:accent2>
        <a:srgbClr val="64A70B"/>
      </a:accent2>
      <a:accent3>
        <a:srgbClr val="AA0061"/>
      </a:accent3>
      <a:accent4>
        <a:srgbClr val="642667"/>
      </a:accent4>
      <a:accent5>
        <a:srgbClr val="B5BD00"/>
      </a:accent5>
      <a:accent6>
        <a:srgbClr val="00A9E0"/>
      </a:accent6>
      <a:hlink>
        <a:srgbClr val="64A70B"/>
      </a:hlink>
      <a:folHlink>
        <a:srgbClr val="DAAA00"/>
      </a:folHlink>
    </a:clrScheme>
    <a:fontScheme name="GC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Event_x0020_Date xmlns="25beefa3-6df1-42c8-984e-35dbf263528a">2015-05-13T23:00:00+00:00</Event_x0020_Date>
  </documentManagement>
</p:properties>
</file>

<file path=customXml/item2.xml><?xml version="1.0" encoding="utf-8"?>
<?mso-contentType ?>
<spe:Receivers xmlns:spe="http://schemas.microsoft.com/sharepoint/events">
  <Receiver>
    <Name>QAA Hold Item Deleting</Name>
    <Type>3</Type>
    <SequenceNumber>1000</SequenceNumber>
    <Assembly>BlueSource.QAA.LegalHold, Version=1.0.0.0, Culture=neutral, PublicKeyToken=98e5a19c401bc91c</Assembly>
    <Class>BlueSource.QAA.LegalHold.StopOnHoldDeleteEvents</Class>
    <Data/>
    <Filter/>
  </Receiver>
</spe:Receivers>
</file>

<file path=customXml/item3.xml><?xml version="1.0" encoding="utf-8"?>
<ct:contentTypeSchema xmlns:ct="http://schemas.microsoft.com/office/2006/metadata/contentType" xmlns:ma="http://schemas.microsoft.com/office/2006/metadata/properties/metaAttributes" ct:_="" ma:_="" ma:contentTypeName="Presentation" ma:contentTypeID="0x010100E524559A1B968C49BC07D9E1AA4E616600D68D7919E81CCC428F7D9EE1570554A4" ma:contentTypeVersion="6" ma:contentTypeDescription="" ma:contentTypeScope="" ma:versionID="6a1752e4ee1436c57d78544334b7d81b">
  <xsd:schema xmlns:xsd="http://www.w3.org/2001/XMLSchema" xmlns:p="http://schemas.microsoft.com/office/2006/metadata/properties" xmlns:ns2="25beefa3-6df1-42c8-984e-35dbf263528a" targetNamespace="http://schemas.microsoft.com/office/2006/metadata/properties" ma:root="true" ma:fieldsID="d415dcd42e15bbb3a4157cf8a5cb51d8" ns2:_="">
    <xsd:import namespace="25beefa3-6df1-42c8-984e-35dbf263528a"/>
    <xsd:element name="properties">
      <xsd:complexType>
        <xsd:sequence>
          <xsd:element name="documentManagement">
            <xsd:complexType>
              <xsd:all>
                <xsd:element ref="ns2:Event_x0020_Date" minOccurs="0"/>
              </xsd:all>
            </xsd:complexType>
          </xsd:element>
        </xsd:sequence>
      </xsd:complexType>
    </xsd:element>
  </xsd:schema>
  <xsd:schema xmlns:xsd="http://www.w3.org/2001/XMLSchema" xmlns:dms="http://schemas.microsoft.com/office/2006/documentManagement/types" targetNamespace="25beefa3-6df1-42c8-984e-35dbf263528a" elementFormDefault="qualified">
    <xsd:import namespace="http://schemas.microsoft.com/office/2006/documentManagement/types"/>
    <xsd:element name="Event_x0020_Date" ma:index="8" nillable="true" ma:displayName="Event Date" ma:format="DateOnly" ma:internalName="Event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489261-33B2-4EBC-88E3-5A3817D2ED03}">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25beefa3-6df1-42c8-984e-35dbf263528a"/>
    <ds:schemaRef ds:uri="http://www.w3.org/XML/1998/namespace"/>
    <ds:schemaRef ds:uri="http://purl.org/dc/dcmitype/"/>
  </ds:schemaRefs>
</ds:datastoreItem>
</file>

<file path=customXml/itemProps2.xml><?xml version="1.0" encoding="utf-8"?>
<ds:datastoreItem xmlns:ds="http://schemas.openxmlformats.org/officeDocument/2006/customXml" ds:itemID="{1A580264-A35C-4B1B-AAE6-50EEDC5F9092}">
  <ds:schemaRefs>
    <ds:schemaRef ds:uri="http://schemas.microsoft.com/sharepoint/events"/>
  </ds:schemaRefs>
</ds:datastoreItem>
</file>

<file path=customXml/itemProps3.xml><?xml version="1.0" encoding="utf-8"?>
<ds:datastoreItem xmlns:ds="http://schemas.openxmlformats.org/officeDocument/2006/customXml" ds:itemID="{C80F7CA7-A1BD-409D-92D0-DDAC402FEC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beefa3-6df1-42c8-984e-35dbf263528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54D14499-0CD9-4CD8-ADBC-A2433F0C5D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GCU Template v8</Template>
  <TotalTime>0</TotalTime>
  <Words>1146</Words>
  <Application>Microsoft Office PowerPoint</Application>
  <PresentationFormat>On-screen Show (4:3)</PresentationFormat>
  <Paragraphs>180</Paragraphs>
  <Slides>18</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Courier New</vt:lpstr>
      <vt:lpstr>Wingdings</vt:lpstr>
      <vt:lpstr>Frame</vt:lpstr>
      <vt:lpstr>Section Dividers</vt:lpstr>
      <vt:lpstr>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 Tools  Helicopter – Broadening Your Perspective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for future learning - GCU Strategy</dc:title>
  <dc:creator/>
  <cp:lastModifiedBy/>
  <cp:revision>1</cp:revision>
  <dcterms:created xsi:type="dcterms:W3CDTF">2013-06-18T15:06:41Z</dcterms:created>
  <dcterms:modified xsi:type="dcterms:W3CDTF">2018-04-24T10:05:46Z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0x010100E524559A1B968C49BC07D9E1AA4E616600D68D7919E81CCC428F7D9EE1570554A4</vt:lpwstr>
  </property>
</Properties>
</file>