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6"/>
  </p:notesMasterIdLst>
  <p:sldIdLst>
    <p:sldId id="256" r:id="rId6"/>
    <p:sldId id="258" r:id="rId7"/>
    <p:sldId id="257" r:id="rId8"/>
    <p:sldId id="259" r:id="rId9"/>
    <p:sldId id="260" r:id="rId10"/>
    <p:sldId id="261" r:id="rId11"/>
    <p:sldId id="262" r:id="rId12"/>
    <p:sldId id="263" r:id="rId13"/>
    <p:sldId id="265" r:id="rId14"/>
    <p:sldId id="264" r:id="rId15"/>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11CBA-B8A9-44D2-9934-25C732453A66}" type="datetimeFigureOut">
              <a:rPr lang="en-GB" smtClean="0"/>
              <a:t>24/04/2018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619DE-D7CC-4C75-817F-1CC1C13DBEE1}" type="slidenum">
              <a:rPr lang="en-GB" smtClean="0"/>
              <a:t>‹#›</a:t>
            </a:fld>
            <a:endParaRPr lang="en-GB"/>
          </a:p>
        </p:txBody>
      </p:sp>
    </p:spTree>
    <p:extLst>
      <p:ext uri="{BB962C8B-B14F-4D97-AF65-F5344CB8AC3E}">
        <p14:creationId xmlns:p14="http://schemas.microsoft.com/office/powerpoint/2010/main" val="1150215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Marks and exams may allow Campus</a:t>
            </a:r>
            <a:r>
              <a:rPr lang="en-GB" baseline="0" dirty="0" smtClean="0"/>
              <a:t> Solutions to store and publish results of individual assessments, not just overall grade for course</a:t>
            </a:r>
            <a:endParaRPr lang="en-GB" dirty="0"/>
          </a:p>
        </p:txBody>
      </p:sp>
      <p:sp>
        <p:nvSpPr>
          <p:cNvPr id="4" name="Slide Number Placeholder 3"/>
          <p:cNvSpPr>
            <a:spLocks noGrp="1"/>
          </p:cNvSpPr>
          <p:nvPr>
            <p:ph type="sldNum" sz="quarter" idx="10"/>
          </p:nvPr>
        </p:nvSpPr>
        <p:spPr/>
        <p:txBody>
          <a:bodyPr/>
          <a:lstStyle/>
          <a:p>
            <a:fld id="{75D619DE-D7CC-4C75-817F-1CC1C13DBEE1}" type="slidenum">
              <a:rPr lang="en-GB" smtClean="0"/>
              <a:t>2</a:t>
            </a:fld>
            <a:endParaRPr lang="en-GB"/>
          </a:p>
        </p:txBody>
      </p:sp>
    </p:spTree>
    <p:extLst>
      <p:ext uri="{BB962C8B-B14F-4D97-AF65-F5344CB8AC3E}">
        <p14:creationId xmlns:p14="http://schemas.microsoft.com/office/powerpoint/2010/main" val="469155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Concerns: a minimum standard might lead those already providing individual feedback to stop doing so, and that the 15 day deadline might be hard to meet</a:t>
            </a:r>
            <a:endParaRPr lang="en-GB" dirty="0"/>
          </a:p>
        </p:txBody>
      </p:sp>
      <p:sp>
        <p:nvSpPr>
          <p:cNvPr id="4" name="Slide Number Placeholder 3"/>
          <p:cNvSpPr>
            <a:spLocks noGrp="1"/>
          </p:cNvSpPr>
          <p:nvPr>
            <p:ph type="sldNum" sz="quarter" idx="10"/>
          </p:nvPr>
        </p:nvSpPr>
        <p:spPr/>
        <p:txBody>
          <a:bodyPr/>
          <a:lstStyle/>
          <a:p>
            <a:fld id="{75D619DE-D7CC-4C75-817F-1CC1C13DBEE1}" type="slidenum">
              <a:rPr lang="en-GB" smtClean="0"/>
              <a:t>4</a:t>
            </a:fld>
            <a:endParaRPr lang="en-GB"/>
          </a:p>
        </p:txBody>
      </p:sp>
    </p:spTree>
    <p:extLst>
      <p:ext uri="{BB962C8B-B14F-4D97-AF65-F5344CB8AC3E}">
        <p14:creationId xmlns:p14="http://schemas.microsoft.com/office/powerpoint/2010/main" val="3405689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Should it be ‘each summative examination’ or ‘each</a:t>
            </a:r>
            <a:r>
              <a:rPr lang="en-GB" baseline="0" dirty="0" smtClean="0"/>
              <a:t> summative assessment’?</a:t>
            </a:r>
            <a:endParaRPr lang="en-GB" dirty="0"/>
          </a:p>
        </p:txBody>
      </p:sp>
      <p:sp>
        <p:nvSpPr>
          <p:cNvPr id="4" name="Slide Number Placeholder 3"/>
          <p:cNvSpPr>
            <a:spLocks noGrp="1"/>
          </p:cNvSpPr>
          <p:nvPr>
            <p:ph type="sldNum" sz="quarter" idx="10"/>
          </p:nvPr>
        </p:nvSpPr>
        <p:spPr/>
        <p:txBody>
          <a:bodyPr/>
          <a:lstStyle/>
          <a:p>
            <a:fld id="{75D619DE-D7CC-4C75-817F-1CC1C13DBEE1}" type="slidenum">
              <a:rPr lang="en-GB" smtClean="0"/>
              <a:t>5</a:t>
            </a:fld>
            <a:endParaRPr lang="en-GB"/>
          </a:p>
        </p:txBody>
      </p:sp>
    </p:spTree>
    <p:extLst>
      <p:ext uri="{BB962C8B-B14F-4D97-AF65-F5344CB8AC3E}">
        <p14:creationId xmlns:p14="http://schemas.microsoft.com/office/powerpoint/2010/main" val="46556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Could use Moodle</a:t>
            </a:r>
            <a:r>
              <a:rPr lang="en-GB" baseline="0" dirty="0" smtClean="0"/>
              <a:t> VLE for individual marks as an alternative</a:t>
            </a:r>
            <a:endParaRPr lang="en-GB" dirty="0"/>
          </a:p>
        </p:txBody>
      </p:sp>
      <p:sp>
        <p:nvSpPr>
          <p:cNvPr id="4" name="Slide Number Placeholder 3"/>
          <p:cNvSpPr>
            <a:spLocks noGrp="1"/>
          </p:cNvSpPr>
          <p:nvPr>
            <p:ph type="sldNum" sz="quarter" idx="10"/>
          </p:nvPr>
        </p:nvSpPr>
        <p:spPr/>
        <p:txBody>
          <a:bodyPr/>
          <a:lstStyle/>
          <a:p>
            <a:fld id="{75D619DE-D7CC-4C75-817F-1CC1C13DBEE1}" type="slidenum">
              <a:rPr lang="en-GB" smtClean="0"/>
              <a:t>7</a:t>
            </a:fld>
            <a:endParaRPr lang="en-GB"/>
          </a:p>
        </p:txBody>
      </p:sp>
    </p:spTree>
    <p:extLst>
      <p:ext uri="{BB962C8B-B14F-4D97-AF65-F5344CB8AC3E}">
        <p14:creationId xmlns:p14="http://schemas.microsoft.com/office/powerpoint/2010/main" val="805738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type of feedback, slightly below the standard now required, has been provided for several years with no apparent impact</a:t>
            </a:r>
            <a:endParaRPr lang="en-GB" dirty="0"/>
          </a:p>
        </p:txBody>
      </p:sp>
      <p:sp>
        <p:nvSpPr>
          <p:cNvPr id="4" name="Slide Number Placeholder 3"/>
          <p:cNvSpPr>
            <a:spLocks noGrp="1"/>
          </p:cNvSpPr>
          <p:nvPr>
            <p:ph type="sldNum" sz="quarter" idx="10"/>
          </p:nvPr>
        </p:nvSpPr>
        <p:spPr/>
        <p:txBody>
          <a:bodyPr/>
          <a:lstStyle/>
          <a:p>
            <a:fld id="{75D619DE-D7CC-4C75-817F-1CC1C13DBEE1}" type="slidenum">
              <a:rPr lang="en-GB" smtClean="0"/>
              <a:t>9</a:t>
            </a:fld>
            <a:endParaRPr lang="en-GB"/>
          </a:p>
        </p:txBody>
      </p:sp>
    </p:spTree>
    <p:extLst>
      <p:ext uri="{BB962C8B-B14F-4D97-AF65-F5344CB8AC3E}">
        <p14:creationId xmlns:p14="http://schemas.microsoft.com/office/powerpoint/2010/main" val="2665247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91A2E-FAC3-4B57-AA2E-D9E2A7E288F9}" type="slidenum">
              <a:rPr lang="en-GB" altLang="en-US"/>
              <a:pPr/>
              <a:t>‹#›</a:t>
            </a:fld>
            <a:endParaRPr lang="en-GB" altLang="en-US"/>
          </a:p>
        </p:txBody>
      </p:sp>
    </p:spTree>
    <p:extLst>
      <p:ext uri="{BB962C8B-B14F-4D97-AF65-F5344CB8AC3E}">
        <p14:creationId xmlns:p14="http://schemas.microsoft.com/office/powerpoint/2010/main" val="393000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F10F02D-43B4-41F3-A307-D85CF48B3EBA}" type="slidenum">
              <a:rPr lang="en-GB" altLang="en-US"/>
              <a:pPr/>
              <a:t>‹#›</a:t>
            </a:fld>
            <a:endParaRPr lang="en-GB" altLang="en-US"/>
          </a:p>
        </p:txBody>
      </p:sp>
    </p:spTree>
    <p:extLst>
      <p:ext uri="{BB962C8B-B14F-4D97-AF65-F5344CB8AC3E}">
        <p14:creationId xmlns:p14="http://schemas.microsoft.com/office/powerpoint/2010/main" val="3023213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26ED885-1393-4F20-88D6-F2379479E0B0}" type="slidenum">
              <a:rPr lang="en-GB" altLang="en-US"/>
              <a:pPr/>
              <a:t>‹#›</a:t>
            </a:fld>
            <a:endParaRPr lang="en-GB" altLang="en-US"/>
          </a:p>
        </p:txBody>
      </p:sp>
    </p:spTree>
    <p:extLst>
      <p:ext uri="{BB962C8B-B14F-4D97-AF65-F5344CB8AC3E}">
        <p14:creationId xmlns:p14="http://schemas.microsoft.com/office/powerpoint/2010/main" val="3063411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4F50E95-2553-4155-871F-E3A44EAF6DB5}" type="slidenum">
              <a:rPr lang="en-GB" altLang="en-US"/>
              <a:pPr/>
              <a:t>‹#›</a:t>
            </a:fld>
            <a:endParaRPr lang="en-GB" altLang="en-US"/>
          </a:p>
        </p:txBody>
      </p:sp>
    </p:spTree>
    <p:extLst>
      <p:ext uri="{BB962C8B-B14F-4D97-AF65-F5344CB8AC3E}">
        <p14:creationId xmlns:p14="http://schemas.microsoft.com/office/powerpoint/2010/main" val="200222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BF550E3-E3CD-44ED-8BDD-E7E15ABCD91C}" type="slidenum">
              <a:rPr lang="en-GB" altLang="en-US"/>
              <a:pPr/>
              <a:t>‹#›</a:t>
            </a:fld>
            <a:endParaRPr lang="en-GB" altLang="en-US"/>
          </a:p>
        </p:txBody>
      </p:sp>
    </p:spTree>
    <p:extLst>
      <p:ext uri="{BB962C8B-B14F-4D97-AF65-F5344CB8AC3E}">
        <p14:creationId xmlns:p14="http://schemas.microsoft.com/office/powerpoint/2010/main" val="248500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2098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49AC8AF-7E63-44F5-B191-AF49B90F331E}" type="slidenum">
              <a:rPr lang="en-GB" altLang="en-US"/>
              <a:pPr/>
              <a:t>‹#›</a:t>
            </a:fld>
            <a:endParaRPr lang="en-GB" altLang="en-US"/>
          </a:p>
        </p:txBody>
      </p:sp>
    </p:spTree>
    <p:extLst>
      <p:ext uri="{BB962C8B-B14F-4D97-AF65-F5344CB8AC3E}">
        <p14:creationId xmlns:p14="http://schemas.microsoft.com/office/powerpoint/2010/main" val="172281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9AD1CF9-EDE5-4875-B5AF-429174B23CA5}" type="slidenum">
              <a:rPr lang="en-GB" altLang="en-US"/>
              <a:pPr/>
              <a:t>‹#›</a:t>
            </a:fld>
            <a:endParaRPr lang="en-GB" altLang="en-US"/>
          </a:p>
        </p:txBody>
      </p:sp>
    </p:spTree>
    <p:extLst>
      <p:ext uri="{BB962C8B-B14F-4D97-AF65-F5344CB8AC3E}">
        <p14:creationId xmlns:p14="http://schemas.microsoft.com/office/powerpoint/2010/main" val="34178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DE57923-01C2-4097-B85F-D6513020AA21}" type="slidenum">
              <a:rPr lang="en-GB" altLang="en-US"/>
              <a:pPr/>
              <a:t>‹#›</a:t>
            </a:fld>
            <a:endParaRPr lang="en-GB" altLang="en-US"/>
          </a:p>
        </p:txBody>
      </p:sp>
    </p:spTree>
    <p:extLst>
      <p:ext uri="{BB962C8B-B14F-4D97-AF65-F5344CB8AC3E}">
        <p14:creationId xmlns:p14="http://schemas.microsoft.com/office/powerpoint/2010/main" val="51769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4478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381000" y="2209800"/>
            <a:ext cx="8382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381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2819400" y="6248400"/>
            <a:ext cx="3352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213B"/>
                </a:solidFill>
              </a:defRPr>
            </a:lvl1pPr>
          </a:lstStyle>
          <a:p>
            <a:fld id="{F69C079F-E7A5-4974-A700-BACE3D595991}" type="slidenum">
              <a:rPr lang="en-GB" altLang="en-US"/>
              <a:pPr/>
              <a:t>‹#›</a:t>
            </a:fld>
            <a:endParaRPr lang="en-GB" altLang="en-US"/>
          </a:p>
        </p:txBody>
      </p:sp>
      <p:sp>
        <p:nvSpPr>
          <p:cNvPr id="1036" name="Rectangle 12"/>
          <p:cNvSpPr>
            <a:spLocks noChangeArrowheads="1"/>
          </p:cNvSpPr>
          <p:nvPr/>
        </p:nvSpPr>
        <p:spPr bwMode="auto">
          <a:xfrm>
            <a:off x="0" y="0"/>
            <a:ext cx="9144000" cy="1381125"/>
          </a:xfrm>
          <a:prstGeom prst="rect">
            <a:avLst/>
          </a:prstGeom>
          <a:solidFill>
            <a:srgbClr val="00213B"/>
          </a:solidFill>
          <a:ln w="9525">
            <a:noFill/>
            <a:miter lim="800000"/>
            <a:headEnd/>
            <a:tailEnd/>
          </a:ln>
          <a:effectLst/>
        </p:spPr>
        <p:txBody>
          <a:bodyPr wrap="none" anchor="ctr"/>
          <a:lstStyle/>
          <a:p>
            <a:pPr eaLnBrk="1" hangingPunct="1">
              <a:defRPr/>
            </a:pPr>
            <a:endParaRPr lang="en-US" sz="1400">
              <a:latin typeface="Arial" pitchFamily="-106" charset="0"/>
              <a:ea typeface="Arial" pitchFamily="-106" charset="0"/>
              <a:cs typeface="Arial" pitchFamily="-106" charset="0"/>
            </a:endParaRPr>
          </a:p>
        </p:txBody>
      </p:sp>
      <p:pic>
        <p:nvPicPr>
          <p:cNvPr id="1032" name="Picture 5" descr="UoG_keyline.eps"/>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rtl="0" eaLnBrk="1" fontAlgn="base" hangingPunct="1">
        <a:spcBef>
          <a:spcPct val="0"/>
        </a:spcBef>
        <a:spcAft>
          <a:spcPct val="0"/>
        </a:spcAft>
        <a:defRPr sz="2800" b="1">
          <a:solidFill>
            <a:srgbClr val="00213B"/>
          </a:solidFill>
          <a:latin typeface="+mj-lt"/>
          <a:ea typeface="+mj-ea"/>
          <a:cs typeface="+mj-cs"/>
        </a:defRPr>
      </a:lvl1pPr>
      <a:lvl2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2400">
          <a:solidFill>
            <a:srgbClr val="00213B"/>
          </a:solidFill>
          <a:latin typeface="+mn-lt"/>
          <a:ea typeface="+mn-ea"/>
          <a:cs typeface="+mn-cs"/>
        </a:defRPr>
      </a:lvl1pPr>
      <a:lvl2pPr marL="742950" indent="-285750" algn="l" rtl="0" eaLnBrk="1" fontAlgn="base" hangingPunct="1">
        <a:spcBef>
          <a:spcPct val="20000"/>
        </a:spcBef>
        <a:spcAft>
          <a:spcPct val="0"/>
        </a:spcAft>
        <a:buChar char="–"/>
        <a:defRPr sz="2000">
          <a:solidFill>
            <a:srgbClr val="00213B"/>
          </a:solidFill>
          <a:latin typeface="+mn-lt"/>
          <a:ea typeface="+mn-ea"/>
        </a:defRPr>
      </a:lvl2pPr>
      <a:lvl3pPr marL="1143000" indent="-228600" algn="l" rtl="0" eaLnBrk="1" fontAlgn="base" hangingPunct="1">
        <a:spcBef>
          <a:spcPct val="20000"/>
        </a:spcBef>
        <a:spcAft>
          <a:spcPct val="0"/>
        </a:spcAft>
        <a:buChar char="•"/>
        <a:defRPr b="1">
          <a:solidFill>
            <a:srgbClr val="00213B"/>
          </a:solidFill>
          <a:latin typeface="+mn-lt"/>
          <a:ea typeface="+mn-ea"/>
        </a:defRPr>
      </a:lvl3pPr>
      <a:lvl4pPr marL="1600200" indent="-228600" algn="l" rtl="0" eaLnBrk="1" fontAlgn="base" hangingPunct="1">
        <a:spcBef>
          <a:spcPct val="20000"/>
        </a:spcBef>
        <a:spcAft>
          <a:spcPct val="0"/>
        </a:spcAft>
        <a:buChar char="–"/>
        <a:defRPr>
          <a:solidFill>
            <a:srgbClr val="00213B"/>
          </a:solidFill>
          <a:latin typeface="+mn-lt"/>
          <a:ea typeface="+mn-ea"/>
        </a:defRPr>
      </a:lvl4pPr>
      <a:lvl5pPr marL="2057400" indent="-228600" algn="l" rtl="0" eaLnBrk="1" fontAlgn="base" hangingPunct="1">
        <a:spcBef>
          <a:spcPct val="20000"/>
        </a:spcBef>
        <a:spcAft>
          <a:spcPct val="0"/>
        </a:spcAft>
        <a:buChar char="»"/>
        <a:defRPr sz="1600">
          <a:solidFill>
            <a:srgbClr val="00213B"/>
          </a:solidFill>
          <a:latin typeface="+mn-lt"/>
          <a:ea typeface="+mn-ea"/>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on.Spaeth@glasgow.ac.uk" TargetMode="External"/><Relationship Id="rId2" Type="http://schemas.openxmlformats.org/officeDocument/2006/relationships/hyperlink" Target="mailto:John.Davies@glasgow.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descr="PPTsky.jpg"/>
          <p:cNvPicPr>
            <a:picLocks noChangeAspect="1"/>
          </p:cNvPicPr>
          <p:nvPr/>
        </p:nvPicPr>
        <p:blipFill>
          <a:blip r:embed="rId2">
            <a:extLst>
              <a:ext uri="{28A0092B-C50C-407E-A947-70E740481C1C}">
                <a14:useLocalDpi xmlns:a14="http://schemas.microsoft.com/office/drawing/2010/main" val="0"/>
              </a:ext>
            </a:extLst>
          </a:blip>
          <a:srcRect l="7169" t="2911" r="681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ctrTitle"/>
          </p:nvPr>
        </p:nvSpPr>
        <p:spPr>
          <a:xfrm>
            <a:off x="304800" y="2286000"/>
            <a:ext cx="7772400" cy="1143000"/>
          </a:xfrm>
        </p:spPr>
        <p:txBody>
          <a:bodyPr/>
          <a:lstStyle/>
          <a:p>
            <a:pPr eaLnBrk="1" hangingPunct="1"/>
            <a:r>
              <a:rPr lang="en-US" altLang="en-US" dirty="0" smtClean="0"/>
              <a:t>Feedback on Summative Examinations</a:t>
            </a:r>
          </a:p>
        </p:txBody>
      </p:sp>
      <p:sp>
        <p:nvSpPr>
          <p:cNvPr id="10244" name="Rectangle 3"/>
          <p:cNvSpPr>
            <a:spLocks noGrp="1" noChangeArrowheads="1"/>
          </p:cNvSpPr>
          <p:nvPr>
            <p:ph type="subTitle" idx="1"/>
          </p:nvPr>
        </p:nvSpPr>
        <p:spPr>
          <a:xfrm>
            <a:off x="304800" y="3657600"/>
            <a:ext cx="7086600" cy="1752600"/>
          </a:xfrm>
        </p:spPr>
        <p:txBody>
          <a:bodyPr/>
          <a:lstStyle/>
          <a:p>
            <a:pPr algn="l" eaLnBrk="1" hangingPunct="1"/>
            <a:r>
              <a:rPr lang="en-US" altLang="en-US" dirty="0" smtClean="0"/>
              <a:t>John Davies (Science and Engineering)</a:t>
            </a:r>
          </a:p>
          <a:p>
            <a:pPr algn="l" eaLnBrk="1" hangingPunct="1"/>
            <a:r>
              <a:rPr lang="en-US" altLang="en-US" dirty="0" smtClean="0"/>
              <a:t>Donald Spaeth (Arts)</a:t>
            </a:r>
          </a:p>
          <a:p>
            <a:pPr algn="l"/>
            <a:r>
              <a:rPr lang="en-US" altLang="en-US" dirty="0"/>
              <a:t>Ruth </a:t>
            </a:r>
            <a:r>
              <a:rPr lang="en-US" altLang="en-US" dirty="0" smtClean="0"/>
              <a:t>Cole (Senate Office)</a:t>
            </a:r>
          </a:p>
        </p:txBody>
      </p:sp>
      <p:sp>
        <p:nvSpPr>
          <p:cNvPr id="10245" name="Rectangle 12"/>
          <p:cNvSpPr>
            <a:spLocks noChangeArrowheads="1"/>
          </p:cNvSpPr>
          <p:nvPr/>
        </p:nvSpPr>
        <p:spPr bwMode="auto">
          <a:xfrm>
            <a:off x="0" y="0"/>
            <a:ext cx="9144000" cy="1381125"/>
          </a:xfrm>
          <a:prstGeom prst="rect">
            <a:avLst/>
          </a:prstGeom>
          <a:solidFill>
            <a:srgbClr val="0021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400">
              <a:cs typeface="Arial" charset="0"/>
            </a:endParaRPr>
          </a:p>
        </p:txBody>
      </p:sp>
      <p:pic>
        <p:nvPicPr>
          <p:cNvPr id="10246" name="Picture 5" descr="UoG_keylin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Comments? Advice?</a:t>
            </a:r>
            <a:endParaRPr lang="en-GB" dirty="0"/>
          </a:p>
        </p:txBody>
      </p:sp>
      <p:sp>
        <p:nvSpPr>
          <p:cNvPr id="3" name="Content Placeholder 2"/>
          <p:cNvSpPr>
            <a:spLocks noGrp="1"/>
          </p:cNvSpPr>
          <p:nvPr>
            <p:ph idx="1"/>
          </p:nvPr>
        </p:nvSpPr>
        <p:spPr/>
        <p:txBody>
          <a:bodyPr/>
          <a:lstStyle/>
          <a:p>
            <a:endParaRPr lang="en-GB" dirty="0" smtClean="0"/>
          </a:p>
          <a:p>
            <a:r>
              <a:rPr lang="en-GB" dirty="0" smtClean="0"/>
              <a:t>John Davies</a:t>
            </a:r>
          </a:p>
          <a:p>
            <a:pPr lvl="1"/>
            <a:r>
              <a:rPr lang="en-GB" dirty="0" smtClean="0">
                <a:hlinkClick r:id="rId2"/>
              </a:rPr>
              <a:t>John.Davies@glasgow.ac.uk</a:t>
            </a:r>
            <a:endParaRPr lang="en-GB" dirty="0" smtClean="0"/>
          </a:p>
          <a:p>
            <a:pPr lvl="1"/>
            <a:endParaRPr lang="en-GB" dirty="0"/>
          </a:p>
          <a:p>
            <a:r>
              <a:rPr lang="en-GB" dirty="0" smtClean="0"/>
              <a:t>Donald Spaeth</a:t>
            </a:r>
          </a:p>
          <a:p>
            <a:pPr lvl="1"/>
            <a:r>
              <a:rPr lang="en-GB" dirty="0" smtClean="0">
                <a:hlinkClick r:id="rId3"/>
              </a:rPr>
              <a:t>Don.Spaeth@glasgow.ac.uk</a:t>
            </a:r>
            <a:endParaRPr lang="en-GB" dirty="0" smtClean="0"/>
          </a:p>
          <a:p>
            <a:pPr lvl="1"/>
            <a:endParaRPr lang="en-GB" dirty="0"/>
          </a:p>
        </p:txBody>
      </p:sp>
    </p:spTree>
    <p:extLst>
      <p:ext uri="{BB962C8B-B14F-4D97-AF65-F5344CB8AC3E}">
        <p14:creationId xmlns:p14="http://schemas.microsoft.com/office/powerpoint/2010/main" val="179179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a:t>
            </a:r>
            <a:endParaRPr lang="en-GB" dirty="0"/>
          </a:p>
        </p:txBody>
      </p:sp>
      <p:sp>
        <p:nvSpPr>
          <p:cNvPr id="3" name="Content Placeholder 2"/>
          <p:cNvSpPr>
            <a:spLocks noGrp="1"/>
          </p:cNvSpPr>
          <p:nvPr>
            <p:ph idx="1"/>
          </p:nvPr>
        </p:nvSpPr>
        <p:spPr>
          <a:xfrm>
            <a:off x="381000" y="2209800"/>
            <a:ext cx="8382000" cy="4603576"/>
          </a:xfrm>
        </p:spPr>
        <p:txBody>
          <a:bodyPr/>
          <a:lstStyle/>
          <a:p>
            <a:r>
              <a:rPr lang="en-GB" dirty="0" smtClean="0"/>
              <a:t>Examinations remain an important form of summative assessment</a:t>
            </a:r>
          </a:p>
          <a:p>
            <a:r>
              <a:rPr lang="en-GB" dirty="0" smtClean="0"/>
              <a:t>Students often receive no formative feedback from end-of-course examinations</a:t>
            </a:r>
          </a:p>
          <a:p>
            <a:r>
              <a:rPr lang="en-GB" dirty="0" smtClean="0"/>
              <a:t>Individual students have right to see staff comments (on request)</a:t>
            </a:r>
          </a:p>
          <a:p>
            <a:endParaRPr lang="en-GB" dirty="0" smtClean="0"/>
          </a:p>
          <a:p>
            <a:pPr marL="0" indent="0">
              <a:buNone/>
            </a:pPr>
            <a:r>
              <a:rPr lang="en-GB" i="1" dirty="0" smtClean="0"/>
              <a:t>Related initiatives</a:t>
            </a:r>
          </a:p>
          <a:p>
            <a:r>
              <a:rPr lang="en-GB" dirty="0" err="1" smtClean="0"/>
              <a:t>Teleform</a:t>
            </a:r>
            <a:r>
              <a:rPr lang="en-GB" dirty="0" smtClean="0"/>
              <a:t> (including optical character recognition) – rapidly growing use of technology to assist assessment</a:t>
            </a:r>
          </a:p>
          <a:p>
            <a:r>
              <a:rPr lang="en-GB" dirty="0" smtClean="0"/>
              <a:t>Marks and Exams – developments in student record system (Campus Solutions)</a:t>
            </a:r>
          </a:p>
          <a:p>
            <a:pPr marL="0" indent="0">
              <a:buNone/>
            </a:pPr>
            <a:endParaRPr lang="en-GB" dirty="0"/>
          </a:p>
        </p:txBody>
      </p:sp>
    </p:spTree>
    <p:extLst>
      <p:ext uri="{BB962C8B-B14F-4D97-AF65-F5344CB8AC3E}">
        <p14:creationId xmlns:p14="http://schemas.microsoft.com/office/powerpoint/2010/main" val="2529759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feedback is needed</a:t>
            </a:r>
            <a:endParaRPr lang="en-GB" dirty="0"/>
          </a:p>
        </p:txBody>
      </p:sp>
      <p:sp>
        <p:nvSpPr>
          <p:cNvPr id="3" name="Content Placeholder 2"/>
          <p:cNvSpPr>
            <a:spLocks noGrp="1"/>
          </p:cNvSpPr>
          <p:nvPr>
            <p:ph idx="1"/>
          </p:nvPr>
        </p:nvSpPr>
        <p:spPr>
          <a:xfrm>
            <a:off x="381000" y="2209800"/>
            <a:ext cx="8382000" cy="4315544"/>
          </a:xfrm>
        </p:spPr>
        <p:txBody>
          <a:bodyPr/>
          <a:lstStyle/>
          <a:p>
            <a:r>
              <a:rPr lang="en-GB" dirty="0" smtClean="0"/>
              <a:t>To prepare for subsequent courses</a:t>
            </a:r>
          </a:p>
          <a:p>
            <a:r>
              <a:rPr lang="en-GB" dirty="0" smtClean="0"/>
              <a:t>To improve preparation for future career (graduate attributes)</a:t>
            </a:r>
          </a:p>
          <a:p>
            <a:r>
              <a:rPr lang="en-GB" dirty="0" smtClean="0"/>
              <a:t>To develop examination skills</a:t>
            </a:r>
          </a:p>
          <a:p>
            <a:r>
              <a:rPr lang="en-GB" dirty="0" smtClean="0"/>
              <a:t>To prepare for re-sit examinations</a:t>
            </a:r>
          </a:p>
          <a:p>
            <a:r>
              <a:rPr lang="en-GB" dirty="0" smtClean="0"/>
              <a:t>To deepen student understanding of assessment criteria</a:t>
            </a:r>
          </a:p>
          <a:p>
            <a:r>
              <a:rPr lang="en-GB" dirty="0" smtClean="0"/>
              <a:t>To promote staff reflection on cohort and course, thus enhancing future delivery</a:t>
            </a:r>
          </a:p>
          <a:p>
            <a:r>
              <a:rPr lang="en-GB" dirty="0" smtClean="0"/>
              <a:t>To improve overall transparency of assessment processes</a:t>
            </a:r>
          </a:p>
          <a:p>
            <a:endParaRPr lang="en-GB" dirty="0"/>
          </a:p>
        </p:txBody>
      </p:sp>
    </p:spTree>
    <p:extLst>
      <p:ext uri="{BB962C8B-B14F-4D97-AF65-F5344CB8AC3E}">
        <p14:creationId xmlns:p14="http://schemas.microsoft.com/office/powerpoint/2010/main" val="3316136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Procedure</a:t>
            </a:r>
            <a:endParaRPr lang="en-GB" dirty="0"/>
          </a:p>
        </p:txBody>
      </p:sp>
      <p:sp>
        <p:nvSpPr>
          <p:cNvPr id="3" name="Content Placeholder 2"/>
          <p:cNvSpPr>
            <a:spLocks noGrp="1"/>
          </p:cNvSpPr>
          <p:nvPr>
            <p:ph idx="1"/>
          </p:nvPr>
        </p:nvSpPr>
        <p:spPr/>
        <p:txBody>
          <a:bodyPr/>
          <a:lstStyle/>
          <a:p>
            <a:r>
              <a:rPr lang="en-GB" dirty="0" smtClean="0"/>
              <a:t>Working group, 2013–14 </a:t>
            </a:r>
            <a:r>
              <a:rPr lang="en-GB" smtClean="0"/>
              <a:t>(convenor: </a:t>
            </a:r>
            <a:r>
              <a:rPr lang="en-GB" dirty="0" smtClean="0"/>
              <a:t>Vince Bissell)</a:t>
            </a:r>
          </a:p>
          <a:p>
            <a:pPr lvl="1"/>
            <a:r>
              <a:rPr lang="en-GB" dirty="0" smtClean="0"/>
              <a:t>Students’ Representative Council heavily involved</a:t>
            </a:r>
          </a:p>
          <a:p>
            <a:r>
              <a:rPr lang="en-GB" dirty="0" smtClean="0"/>
              <a:t>Policy agreed by Senate, June 2014</a:t>
            </a:r>
          </a:p>
          <a:p>
            <a:r>
              <a:rPr lang="en-GB" dirty="0" smtClean="0"/>
              <a:t>Concerns</a:t>
            </a:r>
          </a:p>
          <a:p>
            <a:r>
              <a:rPr lang="en-GB" dirty="0" smtClean="0"/>
              <a:t>For implementation, Spring diet, 2015 (now!)</a:t>
            </a:r>
          </a:p>
          <a:p>
            <a:r>
              <a:rPr lang="en-GB" dirty="0" smtClean="0"/>
              <a:t>Evaluation</a:t>
            </a:r>
          </a:p>
          <a:p>
            <a:pPr lvl="1"/>
            <a:r>
              <a:rPr lang="en-GB" dirty="0" smtClean="0"/>
              <a:t>Limited experience following the December 2014 diet has not shown any significant increase in load on staff</a:t>
            </a:r>
          </a:p>
          <a:p>
            <a:pPr lvl="1"/>
            <a:r>
              <a:rPr lang="en-GB" dirty="0" smtClean="0"/>
              <a:t>Nor has engagement from students increased noticeably, probably because resits are not until August</a:t>
            </a:r>
          </a:p>
        </p:txBody>
      </p:sp>
    </p:spTree>
    <p:extLst>
      <p:ext uri="{BB962C8B-B14F-4D97-AF65-F5344CB8AC3E}">
        <p14:creationId xmlns:p14="http://schemas.microsoft.com/office/powerpoint/2010/main" val="301593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Policy</a:t>
            </a:r>
            <a:endParaRPr lang="en-GB" dirty="0"/>
          </a:p>
        </p:txBody>
      </p:sp>
      <p:sp>
        <p:nvSpPr>
          <p:cNvPr id="3" name="Content Placeholder 2"/>
          <p:cNvSpPr>
            <a:spLocks noGrp="1"/>
          </p:cNvSpPr>
          <p:nvPr>
            <p:ph idx="1"/>
          </p:nvPr>
        </p:nvSpPr>
        <p:spPr>
          <a:xfrm>
            <a:off x="381000" y="2209800"/>
            <a:ext cx="8382000" cy="4531568"/>
          </a:xfrm>
        </p:spPr>
        <p:txBody>
          <a:bodyPr/>
          <a:lstStyle/>
          <a:p>
            <a:pPr marL="0" indent="0">
              <a:buNone/>
            </a:pPr>
            <a:r>
              <a:rPr lang="en-GB" sz="2000" dirty="0" smtClean="0"/>
              <a:t>All </a:t>
            </a:r>
            <a:r>
              <a:rPr lang="en-GB" dirty="0" smtClean="0"/>
              <a:t>students should receive:</a:t>
            </a:r>
          </a:p>
          <a:p>
            <a:r>
              <a:rPr lang="en-GB" dirty="0" smtClean="0"/>
              <a:t>a grade for each summative examination</a:t>
            </a:r>
          </a:p>
          <a:p>
            <a:r>
              <a:rPr lang="en-GB" dirty="0" smtClean="0"/>
              <a:t>at least generic feedback (within 15 days)</a:t>
            </a:r>
          </a:p>
          <a:p>
            <a:pPr lvl="1"/>
            <a:r>
              <a:rPr lang="en-GB" dirty="0"/>
              <a:t>l</a:t>
            </a:r>
            <a:r>
              <a:rPr lang="en-GB" dirty="0" smtClean="0"/>
              <a:t>inked to Intended Learning Outcomes</a:t>
            </a:r>
          </a:p>
          <a:p>
            <a:r>
              <a:rPr lang="en-GB" dirty="0" smtClean="0"/>
              <a:t>individual feedback on request if required to re-sit</a:t>
            </a:r>
          </a:p>
          <a:p>
            <a:pPr lvl="1"/>
            <a:r>
              <a:rPr lang="en-GB" dirty="0" smtClean="0"/>
              <a:t>face-to-face or workshop</a:t>
            </a:r>
          </a:p>
          <a:p>
            <a:pPr lvl="1"/>
            <a:r>
              <a:rPr lang="en-GB" dirty="0" smtClean="0"/>
              <a:t>otherwise not </a:t>
            </a:r>
            <a:r>
              <a:rPr lang="en-GB" dirty="0"/>
              <a:t>expected as norm</a:t>
            </a:r>
          </a:p>
          <a:p>
            <a:pPr>
              <a:spcBef>
                <a:spcPts val="2400"/>
              </a:spcBef>
            </a:pPr>
            <a:r>
              <a:rPr lang="en-GB" dirty="0" smtClean="0"/>
              <a:t>Schools </a:t>
            </a:r>
            <a:r>
              <a:rPr lang="en-GB" dirty="0"/>
              <a:t>to agree minimum </a:t>
            </a:r>
            <a:r>
              <a:rPr lang="en-GB" dirty="0" smtClean="0"/>
              <a:t>standards, College to oversee</a:t>
            </a:r>
          </a:p>
          <a:p>
            <a:r>
              <a:rPr lang="en-GB" dirty="0" smtClean="0"/>
              <a:t>Implementation in May 2015 (following pilot in Dec 2014)</a:t>
            </a:r>
            <a:endParaRPr lang="en-GB" dirty="0"/>
          </a:p>
          <a:p>
            <a:r>
              <a:rPr lang="en-GB" dirty="0" smtClean="0"/>
              <a:t>Does not affect students’ right to see comments</a:t>
            </a:r>
            <a:endParaRPr lang="en-GB" dirty="0"/>
          </a:p>
        </p:txBody>
      </p:sp>
    </p:spTree>
    <p:extLst>
      <p:ext uri="{BB962C8B-B14F-4D97-AF65-F5344CB8AC3E}">
        <p14:creationId xmlns:p14="http://schemas.microsoft.com/office/powerpoint/2010/main" val="2524617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 </a:t>
            </a:r>
            <a:endParaRPr lang="en-GB" dirty="0"/>
          </a:p>
        </p:txBody>
      </p:sp>
      <p:sp>
        <p:nvSpPr>
          <p:cNvPr id="3" name="Content Placeholder 2"/>
          <p:cNvSpPr>
            <a:spLocks noGrp="1"/>
          </p:cNvSpPr>
          <p:nvPr>
            <p:ph sz="half" idx="1"/>
          </p:nvPr>
        </p:nvSpPr>
        <p:spPr/>
        <p:txBody>
          <a:bodyPr/>
          <a:lstStyle/>
          <a:p>
            <a:r>
              <a:rPr lang="en-GB" sz="2400" dirty="0" smtClean="0"/>
              <a:t>How?</a:t>
            </a:r>
          </a:p>
          <a:p>
            <a:r>
              <a:rPr lang="en-GB" sz="2400" dirty="0" smtClean="0"/>
              <a:t>Code of assessment  </a:t>
            </a:r>
          </a:p>
          <a:p>
            <a:r>
              <a:rPr lang="en-GB" sz="2400" dirty="0"/>
              <a:t>Maintaining good practice </a:t>
            </a:r>
          </a:p>
          <a:p>
            <a:r>
              <a:rPr lang="en-GB" sz="2400" dirty="0" smtClean="0"/>
              <a:t>Individual versus generic feedback</a:t>
            </a:r>
          </a:p>
          <a:p>
            <a:r>
              <a:rPr lang="en-GB" sz="2400" dirty="0" smtClean="0"/>
              <a:t>Graduating students?</a:t>
            </a:r>
          </a:p>
        </p:txBody>
      </p:sp>
      <p:sp>
        <p:nvSpPr>
          <p:cNvPr id="4" name="Content Placeholder 3"/>
          <p:cNvSpPr>
            <a:spLocks noGrp="1"/>
          </p:cNvSpPr>
          <p:nvPr>
            <p:ph sz="half" idx="2"/>
          </p:nvPr>
        </p:nvSpPr>
        <p:spPr>
          <a:xfrm>
            <a:off x="4648200" y="2209800"/>
            <a:ext cx="4172272" cy="3886200"/>
          </a:xfrm>
        </p:spPr>
        <p:txBody>
          <a:bodyPr/>
          <a:lstStyle/>
          <a:p>
            <a:pPr marL="0" indent="0" algn="ctr">
              <a:lnSpc>
                <a:spcPct val="150000"/>
              </a:lnSpc>
              <a:buNone/>
            </a:pPr>
            <a:r>
              <a:rPr lang="en-GB" sz="1800" i="1" dirty="0" smtClean="0">
                <a:solidFill>
                  <a:schemeClr val="tx1"/>
                </a:solidFill>
              </a:rPr>
              <a:t>‘the </a:t>
            </a:r>
            <a:r>
              <a:rPr lang="en-GB" sz="1800" i="1" dirty="0">
                <a:solidFill>
                  <a:schemeClr val="tx1"/>
                </a:solidFill>
              </a:rPr>
              <a:t>approach to examination feedback will be governed by the principles of good feedback, pedagogical considerations relevant to the particular course, staff workload, the need to </a:t>
            </a:r>
            <a:r>
              <a:rPr lang="en-GB" sz="1800" i="1" dirty="0" smtClean="0">
                <a:solidFill>
                  <a:schemeClr val="tx1"/>
                </a:solidFill>
              </a:rPr>
              <a:t>maintain </a:t>
            </a:r>
            <a:r>
              <a:rPr lang="en-GB" sz="1800" i="1" dirty="0">
                <a:solidFill>
                  <a:schemeClr val="tx1"/>
                </a:solidFill>
              </a:rPr>
              <a:t>closed question </a:t>
            </a:r>
            <a:r>
              <a:rPr lang="en-GB" sz="1800" i="1" dirty="0" smtClean="0">
                <a:solidFill>
                  <a:schemeClr val="tx1"/>
                </a:solidFill>
              </a:rPr>
              <a:t>banks’</a:t>
            </a:r>
            <a:endParaRPr lang="en-GB" sz="1800" i="1" dirty="0">
              <a:solidFill>
                <a:schemeClr val="tx1"/>
              </a:solidFill>
            </a:endParaRPr>
          </a:p>
          <a:p>
            <a:endParaRPr lang="en-GB" dirty="0"/>
          </a:p>
        </p:txBody>
      </p:sp>
    </p:spTree>
    <p:extLst>
      <p:ext uri="{BB962C8B-B14F-4D97-AF65-F5344CB8AC3E}">
        <p14:creationId xmlns:p14="http://schemas.microsoft.com/office/powerpoint/2010/main" val="386624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study: </a:t>
            </a:r>
            <a:r>
              <a:rPr lang="en-GB" dirty="0"/>
              <a:t>School of </a:t>
            </a:r>
            <a:r>
              <a:rPr lang="en-GB" dirty="0" smtClean="0"/>
              <a:t>Humanities</a:t>
            </a:r>
            <a:endParaRPr lang="en-GB" dirty="0"/>
          </a:p>
        </p:txBody>
      </p:sp>
      <p:sp>
        <p:nvSpPr>
          <p:cNvPr id="3" name="Content Placeholder 2"/>
          <p:cNvSpPr>
            <a:spLocks noGrp="1"/>
          </p:cNvSpPr>
          <p:nvPr>
            <p:ph idx="1"/>
          </p:nvPr>
        </p:nvSpPr>
        <p:spPr/>
        <p:txBody>
          <a:bodyPr/>
          <a:lstStyle/>
          <a:p>
            <a:pPr>
              <a:spcAft>
                <a:spcPts val="600"/>
              </a:spcAft>
            </a:pPr>
            <a:r>
              <a:rPr lang="en-GB" dirty="0" smtClean="0"/>
              <a:t>Marks for each question to be sent to students via mail-merge</a:t>
            </a:r>
          </a:p>
          <a:p>
            <a:pPr>
              <a:spcAft>
                <a:spcPts val="600"/>
              </a:spcAft>
            </a:pPr>
            <a:r>
              <a:rPr lang="en-GB" dirty="0" smtClean="0"/>
              <a:t>Written comments on the performance of the class to be posted on Moodle (VLE), including</a:t>
            </a:r>
          </a:p>
          <a:p>
            <a:pPr lvl="1">
              <a:spcAft>
                <a:spcPts val="300"/>
              </a:spcAft>
            </a:pPr>
            <a:r>
              <a:rPr lang="en-GB" dirty="0" smtClean="0"/>
              <a:t>Mean score and profile of marks</a:t>
            </a:r>
          </a:p>
          <a:p>
            <a:pPr lvl="1">
              <a:spcAft>
                <a:spcPts val="300"/>
              </a:spcAft>
            </a:pPr>
            <a:r>
              <a:rPr lang="en-GB" dirty="0" smtClean="0"/>
              <a:t>Brief comments on overall performance, highlighting general problems, presented in terms of strengths, weaknesses</a:t>
            </a:r>
          </a:p>
          <a:p>
            <a:pPr lvl="1">
              <a:spcAft>
                <a:spcPts val="300"/>
              </a:spcAft>
            </a:pPr>
            <a:r>
              <a:rPr lang="en-GB" dirty="0" smtClean="0"/>
              <a:t>Comments on each question where content mastery is important (if anonymity maintained, similar questions will not be re-used)</a:t>
            </a:r>
          </a:p>
          <a:p>
            <a:pPr lvl="1">
              <a:spcAft>
                <a:spcPts val="300"/>
              </a:spcAft>
            </a:pPr>
            <a:r>
              <a:rPr lang="en-GB" dirty="0" smtClean="0"/>
              <a:t>Feedback form for markers in team-taught courses</a:t>
            </a:r>
          </a:p>
          <a:p>
            <a:pPr lvl="1"/>
            <a:endParaRPr lang="en-GB" dirty="0"/>
          </a:p>
        </p:txBody>
      </p:sp>
    </p:spTree>
    <p:extLst>
      <p:ext uri="{BB962C8B-B14F-4D97-AF65-F5344CB8AC3E}">
        <p14:creationId xmlns:p14="http://schemas.microsoft.com/office/powerpoint/2010/main" val="3969590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feedback</a:t>
            </a:r>
            <a:endParaRPr lang="en-GB" dirty="0"/>
          </a:p>
        </p:txBody>
      </p:sp>
      <p:sp>
        <p:nvSpPr>
          <p:cNvPr id="3" name="Content Placeholder 2"/>
          <p:cNvSpPr>
            <a:spLocks noGrp="1"/>
          </p:cNvSpPr>
          <p:nvPr>
            <p:ph idx="1"/>
          </p:nvPr>
        </p:nvSpPr>
        <p:spPr/>
        <p:txBody>
          <a:bodyPr/>
          <a:lstStyle/>
          <a:p>
            <a:pPr marL="0" indent="0">
              <a:lnSpc>
                <a:spcPct val="110000"/>
              </a:lnSpc>
              <a:buNone/>
            </a:pPr>
            <a:r>
              <a:rPr lang="en-GB" dirty="0" smtClean="0"/>
              <a:t>“Most </a:t>
            </a:r>
            <a:r>
              <a:rPr lang="en-GB" dirty="0"/>
              <a:t>scores fell in the B and C band overall</a:t>
            </a:r>
            <a:r>
              <a:rPr lang="ga-IE" dirty="0"/>
              <a:t>,</a:t>
            </a:r>
            <a:r>
              <a:rPr lang="en-GB" dirty="0"/>
              <a:t> with no failing papers and two first class papers. </a:t>
            </a:r>
            <a:r>
              <a:rPr lang="en-GB" dirty="0" smtClean="0"/>
              <a:t>In </a:t>
            </a:r>
            <a:r>
              <a:rPr lang="en-GB" dirty="0"/>
              <a:t>the first section, stronger papers provided clear answers rich in detail and demonstrated engagement with recommended readings. Weaker papers tended to offer overly generalised points needing more specific examples or evidence to support the argument</a:t>
            </a:r>
            <a:r>
              <a:rPr lang="ga-IE" dirty="0"/>
              <a:t>,</a:t>
            </a:r>
            <a:r>
              <a:rPr lang="en-GB" dirty="0"/>
              <a:t> or provided narrow answers dealing with only some of the potential themes in the </a:t>
            </a:r>
            <a:r>
              <a:rPr lang="en-GB" dirty="0" smtClean="0"/>
              <a:t>question.”</a:t>
            </a:r>
            <a:endParaRPr lang="en-GB" dirty="0"/>
          </a:p>
        </p:txBody>
      </p:sp>
    </p:spTree>
    <p:extLst>
      <p:ext uri="{BB962C8B-B14F-4D97-AF65-F5344CB8AC3E}">
        <p14:creationId xmlns:p14="http://schemas.microsoft.com/office/powerpoint/2010/main" val="168082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 School of Engineering</a:t>
            </a:r>
          </a:p>
        </p:txBody>
      </p:sp>
      <p:sp>
        <p:nvSpPr>
          <p:cNvPr id="3" name="Content Placeholder 2"/>
          <p:cNvSpPr>
            <a:spLocks noGrp="1"/>
          </p:cNvSpPr>
          <p:nvPr>
            <p:ph idx="1"/>
          </p:nvPr>
        </p:nvSpPr>
        <p:spPr>
          <a:xfrm>
            <a:off x="381000" y="2209800"/>
            <a:ext cx="8382000" cy="4243536"/>
          </a:xfrm>
        </p:spPr>
        <p:txBody>
          <a:bodyPr/>
          <a:lstStyle/>
          <a:p>
            <a:pPr marL="457200" indent="-457200">
              <a:lnSpc>
                <a:spcPct val="110000"/>
              </a:lnSpc>
              <a:spcBef>
                <a:spcPts val="0"/>
              </a:spcBef>
              <a:buNone/>
            </a:pPr>
            <a:r>
              <a:rPr lang="en-GB" dirty="0" smtClean="0"/>
              <a:t>Q2	(</a:t>
            </a:r>
            <a:r>
              <a:rPr lang="en-GB" dirty="0"/>
              <a:t>a</a:t>
            </a:r>
            <a:r>
              <a:rPr lang="en-GB" dirty="0" smtClean="0"/>
              <a:t>) State </a:t>
            </a:r>
            <a:r>
              <a:rPr lang="en-GB" dirty="0" err="1"/>
              <a:t>Thévenin’s</a:t>
            </a:r>
            <a:r>
              <a:rPr lang="en-GB" dirty="0"/>
              <a:t> and Norton’s theorems for DC </a:t>
            </a:r>
            <a:r>
              <a:rPr lang="en-GB" dirty="0" smtClean="0"/>
              <a:t>circuits.</a:t>
            </a:r>
            <a:endParaRPr lang="en-GB" dirty="0"/>
          </a:p>
          <a:p>
            <a:pPr marL="457200" indent="-457200">
              <a:lnSpc>
                <a:spcPct val="110000"/>
              </a:lnSpc>
              <a:spcBef>
                <a:spcPts val="0"/>
              </a:spcBef>
              <a:buNone/>
            </a:pPr>
            <a:r>
              <a:rPr lang="en-GB" dirty="0" smtClean="0"/>
              <a:t>	(</a:t>
            </a:r>
            <a:r>
              <a:rPr lang="en-GB" dirty="0"/>
              <a:t>b</a:t>
            </a:r>
            <a:r>
              <a:rPr lang="en-GB" dirty="0" smtClean="0"/>
              <a:t>) How are </a:t>
            </a:r>
            <a:r>
              <a:rPr lang="en-GB" dirty="0"/>
              <a:t>the </a:t>
            </a:r>
            <a:r>
              <a:rPr lang="en-GB" dirty="0" err="1"/>
              <a:t>Thévenin</a:t>
            </a:r>
            <a:r>
              <a:rPr lang="en-GB" dirty="0"/>
              <a:t> and Norton equivalent circuits related and how is the </a:t>
            </a:r>
            <a:r>
              <a:rPr lang="en-GB" dirty="0" smtClean="0"/>
              <a:t>source resistance </a:t>
            </a:r>
            <a:r>
              <a:rPr lang="en-GB" i="1" dirty="0" err="1"/>
              <a:t>R</a:t>
            </a:r>
            <a:r>
              <a:rPr lang="en-GB" i="1" baseline="-25000" dirty="0" err="1"/>
              <a:t>s</a:t>
            </a:r>
            <a:r>
              <a:rPr lang="en-GB" dirty="0"/>
              <a:t> calculated directly from the </a:t>
            </a:r>
            <a:r>
              <a:rPr lang="en-GB" dirty="0" smtClean="0"/>
              <a:t>circuit?</a:t>
            </a:r>
          </a:p>
          <a:p>
            <a:pPr marL="0" indent="0">
              <a:lnSpc>
                <a:spcPct val="110000"/>
              </a:lnSpc>
              <a:buNone/>
            </a:pPr>
            <a:r>
              <a:rPr lang="en-GB" dirty="0" smtClean="0">
                <a:solidFill>
                  <a:schemeClr val="tx1"/>
                </a:solidFill>
              </a:rPr>
              <a:t>“Done </a:t>
            </a:r>
            <a:r>
              <a:rPr lang="en-GB" dirty="0">
                <a:solidFill>
                  <a:schemeClr val="tx1"/>
                </a:solidFill>
              </a:rPr>
              <a:t>well on the whole. Answers to (a) were often </a:t>
            </a:r>
            <a:r>
              <a:rPr lang="en-GB" dirty="0" smtClean="0">
                <a:solidFill>
                  <a:schemeClr val="tx1"/>
                </a:solidFill>
              </a:rPr>
              <a:t>imprecise and </a:t>
            </a:r>
            <a:r>
              <a:rPr lang="en-GB" dirty="0">
                <a:solidFill>
                  <a:schemeClr val="tx1"/>
                </a:solidFill>
              </a:rPr>
              <a:t>did not include the critical points that circuits must be linear and have only </a:t>
            </a:r>
            <a:r>
              <a:rPr lang="en-GB" dirty="0" smtClean="0">
                <a:solidFill>
                  <a:schemeClr val="tx1"/>
                </a:solidFill>
              </a:rPr>
              <a:t>two terminals</a:t>
            </a:r>
            <a:r>
              <a:rPr lang="en-GB" dirty="0">
                <a:solidFill>
                  <a:schemeClr val="tx1"/>
                </a:solidFill>
              </a:rPr>
              <a:t>. Please don’t write ‘the </a:t>
            </a:r>
            <a:r>
              <a:rPr lang="en-GB" dirty="0" err="1">
                <a:solidFill>
                  <a:schemeClr val="tx1"/>
                </a:solidFill>
              </a:rPr>
              <a:t>Thévenin</a:t>
            </a:r>
            <a:r>
              <a:rPr lang="en-GB" dirty="0">
                <a:solidFill>
                  <a:schemeClr val="tx1"/>
                </a:solidFill>
              </a:rPr>
              <a:t> and Norton equivalent circuits are related by Ohm’s law’ without further explanation because Ohm’s law applies to a resistor, not </a:t>
            </a:r>
            <a:r>
              <a:rPr lang="en-GB" dirty="0" smtClean="0">
                <a:solidFill>
                  <a:schemeClr val="tx1"/>
                </a:solidFill>
              </a:rPr>
              <a:t>to equivalent circuits.”</a:t>
            </a:r>
            <a:endParaRPr lang="en-GB" dirty="0">
              <a:solidFill>
                <a:schemeClr val="tx1"/>
              </a:solidFill>
            </a:endParaRPr>
          </a:p>
        </p:txBody>
      </p:sp>
    </p:spTree>
    <p:extLst>
      <p:ext uri="{BB962C8B-B14F-4D97-AF65-F5344CB8AC3E}">
        <p14:creationId xmlns:p14="http://schemas.microsoft.com/office/powerpoint/2010/main" val="2294668708"/>
      </p:ext>
    </p:extLst>
  </p:cSld>
  <p:clrMapOvr>
    <a:masterClrMapping/>
  </p:clrMapOvr>
</p:sld>
</file>

<file path=ppt/theme/theme1.xml><?xml version="1.0" encoding="utf-8"?>
<a:theme xmlns:a="http://schemas.openxmlformats.org/drawingml/2006/main" name="University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Event_x0020_Date xmlns="25beefa3-6df1-42c8-984e-35dbf263528a">2015-05-13T23:00:00+00:00</Event_x0020_Date>
  </documentManagement>
</p:properties>
</file>

<file path=customXml/item3.xml><?xml version="1.0" encoding="utf-8"?>
<?mso-contentType ?>
<spe:Receivers xmlns:spe="http://schemas.microsoft.com/sharepoint/events">
  <Receiver>
    <Name>QAA Hold Item Deleting</Name>
    <Type>3</Type>
    <SequenceNumber>1000</SequenceNumber>
    <Assembly>BlueSource.QAA.LegalHold, Version=1.0.0.0, Culture=neutral, PublicKeyToken=98e5a19c401bc91c</Assembly>
    <Class>BlueSource.QAA.LegalHold.StopOnHoldDeleteEvents</Class>
    <Data/>
    <Filter/>
  </Receiver>
</spe:Receivers>
</file>

<file path=customXml/item4.xml><?xml version="1.0" encoding="utf-8"?>
<ct:contentTypeSchema xmlns:ct="http://schemas.microsoft.com/office/2006/metadata/contentType" xmlns:ma="http://schemas.microsoft.com/office/2006/metadata/properties/metaAttributes" ct:_="" ma:_="" ma:contentTypeName="Presentation" ma:contentTypeID="0x010100E524559A1B968C49BC07D9E1AA4E616600D68D7919E81CCC428F7D9EE1570554A4" ma:contentTypeVersion="6" ma:contentTypeDescription="" ma:contentTypeScope="" ma:versionID="6a1752e4ee1436c57d78544334b7d81b">
  <xsd:schema xmlns:xsd="http://www.w3.org/2001/XMLSchema" xmlns:p="http://schemas.microsoft.com/office/2006/metadata/properties" xmlns:ns2="25beefa3-6df1-42c8-984e-35dbf263528a" targetNamespace="http://schemas.microsoft.com/office/2006/metadata/properties" ma:root="true" ma:fieldsID="d415dcd42e15bbb3a4157cf8a5cb51d8" ns2:_="">
    <xsd:import namespace="25beefa3-6df1-42c8-984e-35dbf263528a"/>
    <xsd:element name="properties">
      <xsd:complexType>
        <xsd:sequence>
          <xsd:element name="documentManagement">
            <xsd:complexType>
              <xsd:all>
                <xsd:element ref="ns2:Event_x0020_Date" minOccurs="0"/>
              </xsd:all>
            </xsd:complexType>
          </xsd:element>
        </xsd:sequence>
      </xsd:complexType>
    </xsd:element>
  </xsd:schema>
  <xsd:schema xmlns:xsd="http://www.w3.org/2001/XMLSchema" xmlns:dms="http://schemas.microsoft.com/office/2006/documentManagement/types" targetNamespace="25beefa3-6df1-42c8-984e-35dbf263528a" elementFormDefault="qualified">
    <xsd:import namespace="http://schemas.microsoft.com/office/2006/documentManagement/types"/>
    <xsd:element name="Event_x0020_Date" ma:index="8" nillable="true" ma:displayName="Event Date" ma:format="DateOnly" ma:internalName="Event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C1E0AEC-3C67-42CC-AEF3-BEBB39A88973}">
  <ds:schemaRefs>
    <ds:schemaRef ds:uri="http://schemas.microsoft.com/sharepoint/v3/contenttype/forms"/>
  </ds:schemaRefs>
</ds:datastoreItem>
</file>

<file path=customXml/itemProps2.xml><?xml version="1.0" encoding="utf-8"?>
<ds:datastoreItem xmlns:ds="http://schemas.openxmlformats.org/officeDocument/2006/customXml" ds:itemID="{FFC36FF8-7D44-4D66-8A2A-9FB9D3D8547B}">
  <ds:schemaRefs>
    <ds:schemaRef ds:uri="http://purl.org/dc/terms/"/>
    <ds:schemaRef ds:uri="25beefa3-6df1-42c8-984e-35dbf263528a"/>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79BFFEA-6202-4C78-8855-DB8D110692E5}">
  <ds:schemaRefs>
    <ds:schemaRef ds:uri="http://schemas.microsoft.com/sharepoint/events"/>
  </ds:schemaRefs>
</ds:datastoreItem>
</file>

<file path=customXml/itemProps4.xml><?xml version="1.0" encoding="utf-8"?>
<ds:datastoreItem xmlns:ds="http://schemas.openxmlformats.org/officeDocument/2006/customXml" ds:itemID="{89C13CE3-6643-4E5F-BEBE-C2BBF7A992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beefa3-6df1-42c8-984e-35dbf263528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University template</Template>
  <TotalTime>119</TotalTime>
  <Words>612</Words>
  <Application>Microsoft Office PowerPoint</Application>
  <PresentationFormat>On-screen Show (4:3)</PresentationFormat>
  <Paragraphs>77</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ＭＳ Ｐゴシック</vt:lpstr>
      <vt:lpstr>University template</vt:lpstr>
      <vt:lpstr>Feedback on Summative Examinations</vt:lpstr>
      <vt:lpstr>Problem</vt:lpstr>
      <vt:lpstr>Why feedback is needed</vt:lpstr>
      <vt:lpstr>Procedure</vt:lpstr>
      <vt:lpstr>Policy</vt:lpstr>
      <vt:lpstr>Issues </vt:lpstr>
      <vt:lpstr>Case study: School of Humanities</vt:lpstr>
      <vt:lpstr>Sample feedback</vt:lpstr>
      <vt:lpstr>Case study: School of Engineering</vt:lpstr>
      <vt:lpstr>Questions? Comments? Advice?</vt:lpstr>
    </vt:vector>
  </TitlesOfParts>
  <Company>University of Glasgow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on Summative Examinations</dc:title>
  <dc:creator>University of Glasgow</dc:creator>
  <cp:lastModifiedBy>Oonagh Holland</cp:lastModifiedBy>
  <cp:revision>16</cp:revision>
  <dcterms:created xsi:type="dcterms:W3CDTF">2015-05-11T10:15:20Z</dcterms:created>
  <dcterms:modified xsi:type="dcterms:W3CDTF">2018-04-24T09:59:54Z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0x010100E524559A1B968C49BC07D9E1AA4E616600D68D7919E81CCC428F7D9EE1570554A4</vt:lpwstr>
  </property>
</Properties>
</file>