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sldIdLst>
    <p:sldId id="256" r:id="rId6"/>
    <p:sldId id="260" r:id="rId7"/>
    <p:sldId id="262" r:id="rId8"/>
    <p:sldId id="277" r:id="rId9"/>
    <p:sldId id="282" r:id="rId10"/>
    <p:sldId id="278" r:id="rId11"/>
    <p:sldId id="279" r:id="rId12"/>
    <p:sldId id="280" r:id="rId13"/>
    <p:sldId id="261" r:id="rId14"/>
    <p:sldId id="263" r:id="rId15"/>
    <p:sldId id="264" r:id="rId16"/>
    <p:sldId id="281" r:id="rId17"/>
    <p:sldId id="265" r:id="rId18"/>
    <p:sldId id="292" r:id="rId19"/>
    <p:sldId id="283" r:id="rId20"/>
    <p:sldId id="284" r:id="rId21"/>
    <p:sldId id="293" r:id="rId22"/>
    <p:sldId id="285" r:id="rId23"/>
    <p:sldId id="286" r:id="rId24"/>
    <p:sldId id="287" r:id="rId25"/>
    <p:sldId id="288" r:id="rId26"/>
    <p:sldId id="289" r:id="rId27"/>
    <p:sldId id="290" r:id="rId28"/>
    <p:sldId id="291" r:id="rId29"/>
    <p:sldId id="294" r:id="rId30"/>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520"/>
    <a:srgbClr val="16273B"/>
    <a:srgbClr val="00192C"/>
    <a:srgbClr val="60B8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5" autoAdjust="0"/>
  </p:normalViewPr>
  <p:slideViewPr>
    <p:cSldViewPr snapToGrid="0" snapToObjects="1" showGuides="1">
      <p:cViewPr varScale="1">
        <p:scale>
          <a:sx n="70" d="100"/>
          <a:sy n="70" d="100"/>
        </p:scale>
        <p:origin x="510" y="4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A5041-7C95-49D8-AC53-637FB14CD3A6}" type="doc">
      <dgm:prSet loTypeId="urn:microsoft.com/office/officeart/2005/8/layout/gear1" loCatId="cycle" qsTypeId="urn:microsoft.com/office/officeart/2005/8/quickstyle/simple1" qsCatId="simple" csTypeId="urn:microsoft.com/office/officeart/2005/8/colors/colorful2" csCatId="colorful" phldr="1"/>
      <dgm:spPr/>
    </dgm:pt>
    <dgm:pt modelId="{F2281DBF-2B3A-4A5B-B8E1-09B96DEE5EB8}">
      <dgm:prSet phldrT="[Text]"/>
      <dgm:spPr/>
      <dgm:t>
        <a:bodyPr/>
        <a:lstStyle/>
        <a:p>
          <a:r>
            <a:rPr lang="en-GB" dirty="0" smtClean="0"/>
            <a:t>Partnership</a:t>
          </a:r>
          <a:endParaRPr lang="en-GB" dirty="0"/>
        </a:p>
      </dgm:t>
    </dgm:pt>
    <dgm:pt modelId="{DD1A5DB6-A03A-4D78-ADD6-236244D26205}" type="parTrans" cxnId="{B762D68D-B440-44EA-A0B7-BC372A1F08EA}">
      <dgm:prSet/>
      <dgm:spPr/>
      <dgm:t>
        <a:bodyPr/>
        <a:lstStyle/>
        <a:p>
          <a:endParaRPr lang="en-GB"/>
        </a:p>
      </dgm:t>
    </dgm:pt>
    <dgm:pt modelId="{0AB74044-ED79-4C79-A4DA-9C9AABAA0C4F}" type="sibTrans" cxnId="{B762D68D-B440-44EA-A0B7-BC372A1F08EA}">
      <dgm:prSet/>
      <dgm:spPr/>
      <dgm:t>
        <a:bodyPr/>
        <a:lstStyle/>
        <a:p>
          <a:endParaRPr lang="en-GB"/>
        </a:p>
      </dgm:t>
    </dgm:pt>
    <dgm:pt modelId="{78343E9F-C6AE-48F4-B78F-85614FC74217}">
      <dgm:prSet phldrT="[Text]"/>
      <dgm:spPr/>
      <dgm:t>
        <a:bodyPr/>
        <a:lstStyle/>
        <a:p>
          <a:r>
            <a:rPr lang="en-GB" dirty="0" smtClean="0"/>
            <a:t>Practice	</a:t>
          </a:r>
          <a:endParaRPr lang="en-GB" dirty="0"/>
        </a:p>
      </dgm:t>
    </dgm:pt>
    <dgm:pt modelId="{B4BC7672-57DC-4888-A722-5B735D25884D}" type="parTrans" cxnId="{C9B9CC02-C539-4D4E-93FA-A1715877CB15}">
      <dgm:prSet/>
      <dgm:spPr/>
      <dgm:t>
        <a:bodyPr/>
        <a:lstStyle/>
        <a:p>
          <a:endParaRPr lang="en-GB"/>
        </a:p>
      </dgm:t>
    </dgm:pt>
    <dgm:pt modelId="{5FC3900D-F515-4449-B15E-A351BEA679C5}" type="sibTrans" cxnId="{C9B9CC02-C539-4D4E-93FA-A1715877CB15}">
      <dgm:prSet/>
      <dgm:spPr/>
      <dgm:t>
        <a:bodyPr/>
        <a:lstStyle/>
        <a:p>
          <a:endParaRPr lang="en-GB"/>
        </a:p>
      </dgm:t>
    </dgm:pt>
    <dgm:pt modelId="{9D1AD22C-D13F-4726-9CB5-30436162EEB9}">
      <dgm:prSet phldrT="[Text]"/>
      <dgm:spPr/>
      <dgm:t>
        <a:bodyPr/>
        <a:lstStyle/>
        <a:p>
          <a:r>
            <a:rPr lang="en-GB" dirty="0" smtClean="0"/>
            <a:t>Policy</a:t>
          </a:r>
          <a:endParaRPr lang="en-GB" dirty="0"/>
        </a:p>
      </dgm:t>
    </dgm:pt>
    <dgm:pt modelId="{1B01C33D-AE63-421A-818A-12400AFBFE82}" type="parTrans" cxnId="{2796A218-C82A-4E77-8EF1-C756E627601E}">
      <dgm:prSet/>
      <dgm:spPr/>
      <dgm:t>
        <a:bodyPr/>
        <a:lstStyle/>
        <a:p>
          <a:endParaRPr lang="en-GB"/>
        </a:p>
      </dgm:t>
    </dgm:pt>
    <dgm:pt modelId="{3EC49D80-4449-452E-B1C2-FE4891A1F380}" type="sibTrans" cxnId="{2796A218-C82A-4E77-8EF1-C756E627601E}">
      <dgm:prSet/>
      <dgm:spPr/>
      <dgm:t>
        <a:bodyPr/>
        <a:lstStyle/>
        <a:p>
          <a:endParaRPr lang="en-GB"/>
        </a:p>
      </dgm:t>
    </dgm:pt>
    <dgm:pt modelId="{53B26617-98FC-422E-AFD5-2E1D0D4D22AE}" type="pres">
      <dgm:prSet presAssocID="{9D4A5041-7C95-49D8-AC53-637FB14CD3A6}" presName="composite" presStyleCnt="0">
        <dgm:presLayoutVars>
          <dgm:chMax val="3"/>
          <dgm:animLvl val="lvl"/>
          <dgm:resizeHandles val="exact"/>
        </dgm:presLayoutVars>
      </dgm:prSet>
      <dgm:spPr/>
    </dgm:pt>
    <dgm:pt modelId="{2770E672-72D7-48ED-AD45-218B55A95697}" type="pres">
      <dgm:prSet presAssocID="{F2281DBF-2B3A-4A5B-B8E1-09B96DEE5EB8}" presName="gear1" presStyleLbl="node1" presStyleIdx="0" presStyleCnt="3">
        <dgm:presLayoutVars>
          <dgm:chMax val="1"/>
          <dgm:bulletEnabled val="1"/>
        </dgm:presLayoutVars>
      </dgm:prSet>
      <dgm:spPr/>
      <dgm:t>
        <a:bodyPr/>
        <a:lstStyle/>
        <a:p>
          <a:endParaRPr lang="en-GB"/>
        </a:p>
      </dgm:t>
    </dgm:pt>
    <dgm:pt modelId="{2B3D5C89-B9B7-4B29-89EA-DE96BC6322F4}" type="pres">
      <dgm:prSet presAssocID="{F2281DBF-2B3A-4A5B-B8E1-09B96DEE5EB8}" presName="gear1srcNode" presStyleLbl="node1" presStyleIdx="0" presStyleCnt="3"/>
      <dgm:spPr/>
      <dgm:t>
        <a:bodyPr/>
        <a:lstStyle/>
        <a:p>
          <a:endParaRPr lang="en-GB"/>
        </a:p>
      </dgm:t>
    </dgm:pt>
    <dgm:pt modelId="{B68B3F93-BFEB-456D-B364-582674A2F5EB}" type="pres">
      <dgm:prSet presAssocID="{F2281DBF-2B3A-4A5B-B8E1-09B96DEE5EB8}" presName="gear1dstNode" presStyleLbl="node1" presStyleIdx="0" presStyleCnt="3"/>
      <dgm:spPr/>
      <dgm:t>
        <a:bodyPr/>
        <a:lstStyle/>
        <a:p>
          <a:endParaRPr lang="en-GB"/>
        </a:p>
      </dgm:t>
    </dgm:pt>
    <dgm:pt modelId="{BC4839EB-4810-46C3-A561-258E9F1C92E0}" type="pres">
      <dgm:prSet presAssocID="{78343E9F-C6AE-48F4-B78F-85614FC74217}" presName="gear2" presStyleLbl="node1" presStyleIdx="1" presStyleCnt="3">
        <dgm:presLayoutVars>
          <dgm:chMax val="1"/>
          <dgm:bulletEnabled val="1"/>
        </dgm:presLayoutVars>
      </dgm:prSet>
      <dgm:spPr/>
      <dgm:t>
        <a:bodyPr/>
        <a:lstStyle/>
        <a:p>
          <a:endParaRPr lang="en-GB"/>
        </a:p>
      </dgm:t>
    </dgm:pt>
    <dgm:pt modelId="{23B72CC7-B731-4EFD-90F6-73C6BD215FCA}" type="pres">
      <dgm:prSet presAssocID="{78343E9F-C6AE-48F4-B78F-85614FC74217}" presName="gear2srcNode" presStyleLbl="node1" presStyleIdx="1" presStyleCnt="3"/>
      <dgm:spPr/>
      <dgm:t>
        <a:bodyPr/>
        <a:lstStyle/>
        <a:p>
          <a:endParaRPr lang="en-GB"/>
        </a:p>
      </dgm:t>
    </dgm:pt>
    <dgm:pt modelId="{E8A8080C-F332-484D-A5FB-49C486123A36}" type="pres">
      <dgm:prSet presAssocID="{78343E9F-C6AE-48F4-B78F-85614FC74217}" presName="gear2dstNode" presStyleLbl="node1" presStyleIdx="1" presStyleCnt="3"/>
      <dgm:spPr/>
      <dgm:t>
        <a:bodyPr/>
        <a:lstStyle/>
        <a:p>
          <a:endParaRPr lang="en-GB"/>
        </a:p>
      </dgm:t>
    </dgm:pt>
    <dgm:pt modelId="{6EC9AF03-C6CF-4B2D-AEBD-892E97A45182}" type="pres">
      <dgm:prSet presAssocID="{9D1AD22C-D13F-4726-9CB5-30436162EEB9}" presName="gear3" presStyleLbl="node1" presStyleIdx="2" presStyleCnt="3"/>
      <dgm:spPr/>
      <dgm:t>
        <a:bodyPr/>
        <a:lstStyle/>
        <a:p>
          <a:endParaRPr lang="en-GB"/>
        </a:p>
      </dgm:t>
    </dgm:pt>
    <dgm:pt modelId="{B68192B6-2618-479A-B1F2-636B64FC3955}" type="pres">
      <dgm:prSet presAssocID="{9D1AD22C-D13F-4726-9CB5-30436162EEB9}" presName="gear3tx" presStyleLbl="node1" presStyleIdx="2" presStyleCnt="3">
        <dgm:presLayoutVars>
          <dgm:chMax val="1"/>
          <dgm:bulletEnabled val="1"/>
        </dgm:presLayoutVars>
      </dgm:prSet>
      <dgm:spPr/>
      <dgm:t>
        <a:bodyPr/>
        <a:lstStyle/>
        <a:p>
          <a:endParaRPr lang="en-GB"/>
        </a:p>
      </dgm:t>
    </dgm:pt>
    <dgm:pt modelId="{F0EDA55A-4BCF-4961-B7C2-791B65867E03}" type="pres">
      <dgm:prSet presAssocID="{9D1AD22C-D13F-4726-9CB5-30436162EEB9}" presName="gear3srcNode" presStyleLbl="node1" presStyleIdx="2" presStyleCnt="3"/>
      <dgm:spPr/>
      <dgm:t>
        <a:bodyPr/>
        <a:lstStyle/>
        <a:p>
          <a:endParaRPr lang="en-GB"/>
        </a:p>
      </dgm:t>
    </dgm:pt>
    <dgm:pt modelId="{5F1B59E3-BB7F-456B-B7C3-3A3F40D6DDEB}" type="pres">
      <dgm:prSet presAssocID="{9D1AD22C-D13F-4726-9CB5-30436162EEB9}" presName="gear3dstNode" presStyleLbl="node1" presStyleIdx="2" presStyleCnt="3"/>
      <dgm:spPr/>
      <dgm:t>
        <a:bodyPr/>
        <a:lstStyle/>
        <a:p>
          <a:endParaRPr lang="en-GB"/>
        </a:p>
      </dgm:t>
    </dgm:pt>
    <dgm:pt modelId="{54030988-EE68-4FC1-AEE6-65BCC746B1E3}" type="pres">
      <dgm:prSet presAssocID="{0AB74044-ED79-4C79-A4DA-9C9AABAA0C4F}" presName="connector1" presStyleLbl="sibTrans2D1" presStyleIdx="0" presStyleCnt="3"/>
      <dgm:spPr/>
      <dgm:t>
        <a:bodyPr/>
        <a:lstStyle/>
        <a:p>
          <a:endParaRPr lang="en-GB"/>
        </a:p>
      </dgm:t>
    </dgm:pt>
    <dgm:pt modelId="{75BCA400-97C8-467C-A30A-E7B50A7FC88B}" type="pres">
      <dgm:prSet presAssocID="{5FC3900D-F515-4449-B15E-A351BEA679C5}" presName="connector2" presStyleLbl="sibTrans2D1" presStyleIdx="1" presStyleCnt="3"/>
      <dgm:spPr/>
      <dgm:t>
        <a:bodyPr/>
        <a:lstStyle/>
        <a:p>
          <a:endParaRPr lang="en-GB"/>
        </a:p>
      </dgm:t>
    </dgm:pt>
    <dgm:pt modelId="{7A4568DB-9AD5-4157-86B4-3C5098B3302B}" type="pres">
      <dgm:prSet presAssocID="{3EC49D80-4449-452E-B1C2-FE4891A1F380}" presName="connector3" presStyleLbl="sibTrans2D1" presStyleIdx="2" presStyleCnt="3"/>
      <dgm:spPr/>
      <dgm:t>
        <a:bodyPr/>
        <a:lstStyle/>
        <a:p>
          <a:endParaRPr lang="en-GB"/>
        </a:p>
      </dgm:t>
    </dgm:pt>
  </dgm:ptLst>
  <dgm:cxnLst>
    <dgm:cxn modelId="{C4A36218-7E36-4798-95B6-D9DE6FFCF553}" type="presOf" srcId="{9D1AD22C-D13F-4726-9CB5-30436162EEB9}" destId="{6EC9AF03-C6CF-4B2D-AEBD-892E97A45182}" srcOrd="0" destOrd="0" presId="urn:microsoft.com/office/officeart/2005/8/layout/gear1"/>
    <dgm:cxn modelId="{DB447EC7-0B17-4BAB-BDD9-7101BBAC2B79}" type="presOf" srcId="{78343E9F-C6AE-48F4-B78F-85614FC74217}" destId="{BC4839EB-4810-46C3-A561-258E9F1C92E0}" srcOrd="0" destOrd="0" presId="urn:microsoft.com/office/officeart/2005/8/layout/gear1"/>
    <dgm:cxn modelId="{029EA288-AC07-4316-9243-9303B17944B5}" type="presOf" srcId="{9D1AD22C-D13F-4726-9CB5-30436162EEB9}" destId="{B68192B6-2618-479A-B1F2-636B64FC3955}" srcOrd="1" destOrd="0" presId="urn:microsoft.com/office/officeart/2005/8/layout/gear1"/>
    <dgm:cxn modelId="{F9DFF916-7292-430F-B65B-400DED21F421}" type="presOf" srcId="{F2281DBF-2B3A-4A5B-B8E1-09B96DEE5EB8}" destId="{2770E672-72D7-48ED-AD45-218B55A95697}" srcOrd="0" destOrd="0" presId="urn:microsoft.com/office/officeart/2005/8/layout/gear1"/>
    <dgm:cxn modelId="{C4600EC1-716C-4275-8E00-FE476B1BA534}" type="presOf" srcId="{9D4A5041-7C95-49D8-AC53-637FB14CD3A6}" destId="{53B26617-98FC-422E-AFD5-2E1D0D4D22AE}" srcOrd="0" destOrd="0" presId="urn:microsoft.com/office/officeart/2005/8/layout/gear1"/>
    <dgm:cxn modelId="{7AB2664F-213A-4C3C-B417-AF7C323027D4}" type="presOf" srcId="{78343E9F-C6AE-48F4-B78F-85614FC74217}" destId="{E8A8080C-F332-484D-A5FB-49C486123A36}" srcOrd="2" destOrd="0" presId="urn:microsoft.com/office/officeart/2005/8/layout/gear1"/>
    <dgm:cxn modelId="{A1881ED7-8D9B-4A3D-9A4A-AD6AF7B2F7F4}" type="presOf" srcId="{3EC49D80-4449-452E-B1C2-FE4891A1F380}" destId="{7A4568DB-9AD5-4157-86B4-3C5098B3302B}" srcOrd="0" destOrd="0" presId="urn:microsoft.com/office/officeart/2005/8/layout/gear1"/>
    <dgm:cxn modelId="{1E007F86-20DB-4FCE-A8DD-A60F69AF1DB7}" type="presOf" srcId="{5FC3900D-F515-4449-B15E-A351BEA679C5}" destId="{75BCA400-97C8-467C-A30A-E7B50A7FC88B}" srcOrd="0" destOrd="0" presId="urn:microsoft.com/office/officeart/2005/8/layout/gear1"/>
    <dgm:cxn modelId="{701BA3AF-C71E-4BC0-AAA8-D2786CE56BB4}" type="presOf" srcId="{9D1AD22C-D13F-4726-9CB5-30436162EEB9}" destId="{F0EDA55A-4BCF-4961-B7C2-791B65867E03}" srcOrd="2" destOrd="0" presId="urn:microsoft.com/office/officeart/2005/8/layout/gear1"/>
    <dgm:cxn modelId="{C9B9CC02-C539-4D4E-93FA-A1715877CB15}" srcId="{9D4A5041-7C95-49D8-AC53-637FB14CD3A6}" destId="{78343E9F-C6AE-48F4-B78F-85614FC74217}" srcOrd="1" destOrd="0" parTransId="{B4BC7672-57DC-4888-A722-5B735D25884D}" sibTransId="{5FC3900D-F515-4449-B15E-A351BEA679C5}"/>
    <dgm:cxn modelId="{88F72E88-ABB4-4CA2-8445-57A9C1B7ACDC}" type="presOf" srcId="{9D1AD22C-D13F-4726-9CB5-30436162EEB9}" destId="{5F1B59E3-BB7F-456B-B7C3-3A3F40D6DDEB}" srcOrd="3" destOrd="0" presId="urn:microsoft.com/office/officeart/2005/8/layout/gear1"/>
    <dgm:cxn modelId="{2796A218-C82A-4E77-8EF1-C756E627601E}" srcId="{9D4A5041-7C95-49D8-AC53-637FB14CD3A6}" destId="{9D1AD22C-D13F-4726-9CB5-30436162EEB9}" srcOrd="2" destOrd="0" parTransId="{1B01C33D-AE63-421A-818A-12400AFBFE82}" sibTransId="{3EC49D80-4449-452E-B1C2-FE4891A1F380}"/>
    <dgm:cxn modelId="{17F1FA77-98CB-4225-846C-0EC10C61C061}" type="presOf" srcId="{F2281DBF-2B3A-4A5B-B8E1-09B96DEE5EB8}" destId="{B68B3F93-BFEB-456D-B364-582674A2F5EB}" srcOrd="2" destOrd="0" presId="urn:microsoft.com/office/officeart/2005/8/layout/gear1"/>
    <dgm:cxn modelId="{042B243F-0F68-4BD9-8AE2-A35897632609}" type="presOf" srcId="{F2281DBF-2B3A-4A5B-B8E1-09B96DEE5EB8}" destId="{2B3D5C89-B9B7-4B29-89EA-DE96BC6322F4}" srcOrd="1" destOrd="0" presId="urn:microsoft.com/office/officeart/2005/8/layout/gear1"/>
    <dgm:cxn modelId="{672206F2-FE0A-4040-AAFA-45BEFB353CF9}" type="presOf" srcId="{78343E9F-C6AE-48F4-B78F-85614FC74217}" destId="{23B72CC7-B731-4EFD-90F6-73C6BD215FCA}" srcOrd="1" destOrd="0" presId="urn:microsoft.com/office/officeart/2005/8/layout/gear1"/>
    <dgm:cxn modelId="{80C27D0A-574D-41E8-9339-48412A2B5DB9}" type="presOf" srcId="{0AB74044-ED79-4C79-A4DA-9C9AABAA0C4F}" destId="{54030988-EE68-4FC1-AEE6-65BCC746B1E3}" srcOrd="0" destOrd="0" presId="urn:microsoft.com/office/officeart/2005/8/layout/gear1"/>
    <dgm:cxn modelId="{B762D68D-B440-44EA-A0B7-BC372A1F08EA}" srcId="{9D4A5041-7C95-49D8-AC53-637FB14CD3A6}" destId="{F2281DBF-2B3A-4A5B-B8E1-09B96DEE5EB8}" srcOrd="0" destOrd="0" parTransId="{DD1A5DB6-A03A-4D78-ADD6-236244D26205}" sibTransId="{0AB74044-ED79-4C79-A4DA-9C9AABAA0C4F}"/>
    <dgm:cxn modelId="{EED7F80F-EF9F-4214-BE4C-91DF8CF08CEF}" type="presParOf" srcId="{53B26617-98FC-422E-AFD5-2E1D0D4D22AE}" destId="{2770E672-72D7-48ED-AD45-218B55A95697}" srcOrd="0" destOrd="0" presId="urn:microsoft.com/office/officeart/2005/8/layout/gear1"/>
    <dgm:cxn modelId="{9767F7F4-9F7B-42BE-A8EC-C44EB3436F9B}" type="presParOf" srcId="{53B26617-98FC-422E-AFD5-2E1D0D4D22AE}" destId="{2B3D5C89-B9B7-4B29-89EA-DE96BC6322F4}" srcOrd="1" destOrd="0" presId="urn:microsoft.com/office/officeart/2005/8/layout/gear1"/>
    <dgm:cxn modelId="{1225FB89-7372-4A86-B122-71100A36634D}" type="presParOf" srcId="{53B26617-98FC-422E-AFD5-2E1D0D4D22AE}" destId="{B68B3F93-BFEB-456D-B364-582674A2F5EB}" srcOrd="2" destOrd="0" presId="urn:microsoft.com/office/officeart/2005/8/layout/gear1"/>
    <dgm:cxn modelId="{81AE0683-3776-43F7-80B0-05351E3DFFB7}" type="presParOf" srcId="{53B26617-98FC-422E-AFD5-2E1D0D4D22AE}" destId="{BC4839EB-4810-46C3-A561-258E9F1C92E0}" srcOrd="3" destOrd="0" presId="urn:microsoft.com/office/officeart/2005/8/layout/gear1"/>
    <dgm:cxn modelId="{86B65BDF-A339-43ED-B73C-33E163E15294}" type="presParOf" srcId="{53B26617-98FC-422E-AFD5-2E1D0D4D22AE}" destId="{23B72CC7-B731-4EFD-90F6-73C6BD215FCA}" srcOrd="4" destOrd="0" presId="urn:microsoft.com/office/officeart/2005/8/layout/gear1"/>
    <dgm:cxn modelId="{039E1DFE-2A27-4AD8-AC19-30698D0588EB}" type="presParOf" srcId="{53B26617-98FC-422E-AFD5-2E1D0D4D22AE}" destId="{E8A8080C-F332-484D-A5FB-49C486123A36}" srcOrd="5" destOrd="0" presId="urn:microsoft.com/office/officeart/2005/8/layout/gear1"/>
    <dgm:cxn modelId="{4C315FFD-02C3-4A21-93E9-2D9ABAB26A5F}" type="presParOf" srcId="{53B26617-98FC-422E-AFD5-2E1D0D4D22AE}" destId="{6EC9AF03-C6CF-4B2D-AEBD-892E97A45182}" srcOrd="6" destOrd="0" presId="urn:microsoft.com/office/officeart/2005/8/layout/gear1"/>
    <dgm:cxn modelId="{C69B0ECC-6D25-43BF-8BB5-EA489304692B}" type="presParOf" srcId="{53B26617-98FC-422E-AFD5-2E1D0D4D22AE}" destId="{B68192B6-2618-479A-B1F2-636B64FC3955}" srcOrd="7" destOrd="0" presId="urn:microsoft.com/office/officeart/2005/8/layout/gear1"/>
    <dgm:cxn modelId="{D6C6F312-1058-4643-8E48-049C2FAB1A14}" type="presParOf" srcId="{53B26617-98FC-422E-AFD5-2E1D0D4D22AE}" destId="{F0EDA55A-4BCF-4961-B7C2-791B65867E03}" srcOrd="8" destOrd="0" presId="urn:microsoft.com/office/officeart/2005/8/layout/gear1"/>
    <dgm:cxn modelId="{A11428D2-B464-498B-87CA-EDDEE2C1DB77}" type="presParOf" srcId="{53B26617-98FC-422E-AFD5-2E1D0D4D22AE}" destId="{5F1B59E3-BB7F-456B-B7C3-3A3F40D6DDEB}" srcOrd="9" destOrd="0" presId="urn:microsoft.com/office/officeart/2005/8/layout/gear1"/>
    <dgm:cxn modelId="{8964854A-A12A-4CDA-B014-99C21577EBD3}" type="presParOf" srcId="{53B26617-98FC-422E-AFD5-2E1D0D4D22AE}" destId="{54030988-EE68-4FC1-AEE6-65BCC746B1E3}" srcOrd="10" destOrd="0" presId="urn:microsoft.com/office/officeart/2005/8/layout/gear1"/>
    <dgm:cxn modelId="{DF8A2E6E-8CD5-4F24-B7F3-5B1ED970B599}" type="presParOf" srcId="{53B26617-98FC-422E-AFD5-2E1D0D4D22AE}" destId="{75BCA400-97C8-467C-A30A-E7B50A7FC88B}" srcOrd="11" destOrd="0" presId="urn:microsoft.com/office/officeart/2005/8/layout/gear1"/>
    <dgm:cxn modelId="{6C5C054F-1F0B-46EE-98F9-8A9B1CD8949E}" type="presParOf" srcId="{53B26617-98FC-422E-AFD5-2E1D0D4D22AE}" destId="{7A4568DB-9AD5-4157-86B4-3C5098B3302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6F72A-2C37-4FD2-BC3B-621802888597}"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n-GB"/>
        </a:p>
      </dgm:t>
    </dgm:pt>
    <dgm:pt modelId="{EAF19E4E-82A9-4497-8A3D-B8A64BFE9C17}">
      <dgm:prSet phldrT="[Text]"/>
      <dgm:spPr/>
      <dgm:t>
        <a:bodyPr/>
        <a:lstStyle/>
        <a:p>
          <a:r>
            <a:rPr lang="en-GB" b="1" dirty="0"/>
            <a:t>Communicate</a:t>
          </a:r>
        </a:p>
      </dgm:t>
    </dgm:pt>
    <dgm:pt modelId="{E58AE1EA-2C4E-4561-9D61-B70552A2DECC}" type="parTrans" cxnId="{A75B4480-DCE6-4771-8738-47CC20187713}">
      <dgm:prSet/>
      <dgm:spPr/>
      <dgm:t>
        <a:bodyPr/>
        <a:lstStyle/>
        <a:p>
          <a:endParaRPr lang="en-GB"/>
        </a:p>
      </dgm:t>
    </dgm:pt>
    <dgm:pt modelId="{086CB884-80B1-4664-82DA-BEC09814ECBA}" type="sibTrans" cxnId="{A75B4480-DCE6-4771-8738-47CC20187713}">
      <dgm:prSet/>
      <dgm:spPr/>
      <dgm:t>
        <a:bodyPr/>
        <a:lstStyle/>
        <a:p>
          <a:endParaRPr lang="en-GB"/>
        </a:p>
      </dgm:t>
    </dgm:pt>
    <dgm:pt modelId="{3D71B8D1-6306-44EF-8AA7-EE37FDF951A0}">
      <dgm:prSet phldrT="[Text]"/>
      <dgm:spPr/>
      <dgm:t>
        <a:bodyPr/>
        <a:lstStyle/>
        <a:p>
          <a:r>
            <a:rPr lang="en-GB"/>
            <a:t>Clear</a:t>
          </a:r>
        </a:p>
      </dgm:t>
    </dgm:pt>
    <dgm:pt modelId="{E9930038-F5E1-44FD-BF4A-8B78300C6F01}" type="parTrans" cxnId="{C37B4D5C-3CAA-43FF-86D6-79C96F470E60}">
      <dgm:prSet/>
      <dgm:spPr/>
      <dgm:t>
        <a:bodyPr/>
        <a:lstStyle/>
        <a:p>
          <a:endParaRPr lang="en-GB"/>
        </a:p>
      </dgm:t>
    </dgm:pt>
    <dgm:pt modelId="{EEB4B191-CD42-4465-AE94-B9C397205B04}" type="sibTrans" cxnId="{C37B4D5C-3CAA-43FF-86D6-79C96F470E60}">
      <dgm:prSet/>
      <dgm:spPr/>
      <dgm:t>
        <a:bodyPr/>
        <a:lstStyle/>
        <a:p>
          <a:endParaRPr lang="en-GB"/>
        </a:p>
      </dgm:t>
    </dgm:pt>
    <dgm:pt modelId="{262B7992-F6AB-4B9F-BC0C-CA9112F5BB76}">
      <dgm:prSet phldrT="[Text]"/>
      <dgm:spPr/>
      <dgm:t>
        <a:bodyPr/>
        <a:lstStyle/>
        <a:p>
          <a:r>
            <a:rPr lang="en-GB"/>
            <a:t>Useful</a:t>
          </a:r>
        </a:p>
      </dgm:t>
    </dgm:pt>
    <dgm:pt modelId="{6BE9F7EC-CE98-4B10-A503-D2D987038E88}" type="parTrans" cxnId="{87CB6655-4F5B-4092-8BDE-40E826FFA1F4}">
      <dgm:prSet/>
      <dgm:spPr/>
      <dgm:t>
        <a:bodyPr/>
        <a:lstStyle/>
        <a:p>
          <a:endParaRPr lang="en-GB"/>
        </a:p>
      </dgm:t>
    </dgm:pt>
    <dgm:pt modelId="{6943214E-FC8D-48E4-A9DD-DDF7DF2E17F4}" type="sibTrans" cxnId="{87CB6655-4F5B-4092-8BDE-40E826FFA1F4}">
      <dgm:prSet/>
      <dgm:spPr/>
      <dgm:t>
        <a:bodyPr/>
        <a:lstStyle/>
        <a:p>
          <a:endParaRPr lang="en-GB"/>
        </a:p>
      </dgm:t>
    </dgm:pt>
    <dgm:pt modelId="{BA803706-41D2-427E-98E9-50AAD8761A7F}">
      <dgm:prSet phldrT="[Text]"/>
      <dgm:spPr/>
      <dgm:t>
        <a:bodyPr/>
        <a:lstStyle/>
        <a:p>
          <a:r>
            <a:rPr lang="en-GB"/>
            <a:t>Timely</a:t>
          </a:r>
        </a:p>
      </dgm:t>
    </dgm:pt>
    <dgm:pt modelId="{49A620D0-2EE2-4C4B-B172-A3B5F7A2B921}" type="parTrans" cxnId="{A4712C1C-B236-4508-9BA6-879CB72B6F8B}">
      <dgm:prSet/>
      <dgm:spPr/>
      <dgm:t>
        <a:bodyPr/>
        <a:lstStyle/>
        <a:p>
          <a:endParaRPr lang="en-GB"/>
        </a:p>
      </dgm:t>
    </dgm:pt>
    <dgm:pt modelId="{B05CB703-F317-4519-A17D-86612BE92A54}" type="sibTrans" cxnId="{A4712C1C-B236-4508-9BA6-879CB72B6F8B}">
      <dgm:prSet/>
      <dgm:spPr/>
      <dgm:t>
        <a:bodyPr/>
        <a:lstStyle/>
        <a:p>
          <a:endParaRPr lang="en-GB"/>
        </a:p>
      </dgm:t>
    </dgm:pt>
    <dgm:pt modelId="{945BF6CF-CE93-4FB7-AEF3-A6981674C2DF}">
      <dgm:prSet phldrT="[Text]"/>
      <dgm:spPr/>
      <dgm:t>
        <a:bodyPr/>
        <a:lstStyle/>
        <a:p>
          <a:r>
            <a:rPr lang="en-GB"/>
            <a:t>Accessible</a:t>
          </a:r>
        </a:p>
      </dgm:t>
    </dgm:pt>
    <dgm:pt modelId="{CA42AC81-D633-4CD7-8456-C4713AE7AFC5}" type="parTrans" cxnId="{4A31E5EE-7D70-4F01-A113-531D5B7E9D8B}">
      <dgm:prSet/>
      <dgm:spPr/>
      <dgm:t>
        <a:bodyPr/>
        <a:lstStyle/>
        <a:p>
          <a:endParaRPr lang="en-GB"/>
        </a:p>
      </dgm:t>
    </dgm:pt>
    <dgm:pt modelId="{D0362F7A-AFBE-4749-94F5-615AF11AFE68}" type="sibTrans" cxnId="{4A31E5EE-7D70-4F01-A113-531D5B7E9D8B}">
      <dgm:prSet/>
      <dgm:spPr/>
      <dgm:t>
        <a:bodyPr/>
        <a:lstStyle/>
        <a:p>
          <a:endParaRPr lang="en-GB"/>
        </a:p>
      </dgm:t>
    </dgm:pt>
    <dgm:pt modelId="{10C94CBE-5323-4AFF-9F7D-34B57FD3B89D}">
      <dgm:prSet phldrT="[Text]"/>
      <dgm:spPr/>
      <dgm:t>
        <a:bodyPr/>
        <a:lstStyle/>
        <a:p>
          <a:r>
            <a:rPr lang="en-GB"/>
            <a:t>Fair</a:t>
          </a:r>
        </a:p>
      </dgm:t>
    </dgm:pt>
    <dgm:pt modelId="{C3C6B7D3-396E-43F3-BFBA-2D9F7D5D201B}" type="parTrans" cxnId="{ADE87677-35E1-4651-9299-11DCBA7C0844}">
      <dgm:prSet/>
      <dgm:spPr/>
      <dgm:t>
        <a:bodyPr/>
        <a:lstStyle/>
        <a:p>
          <a:endParaRPr lang="en-GB"/>
        </a:p>
      </dgm:t>
    </dgm:pt>
    <dgm:pt modelId="{BC68B386-9AA4-4011-9A85-45783F29312C}" type="sibTrans" cxnId="{ADE87677-35E1-4651-9299-11DCBA7C0844}">
      <dgm:prSet/>
      <dgm:spPr/>
      <dgm:t>
        <a:bodyPr/>
        <a:lstStyle/>
        <a:p>
          <a:endParaRPr lang="en-GB"/>
        </a:p>
      </dgm:t>
    </dgm:pt>
    <dgm:pt modelId="{412A80EA-0793-449D-8007-5FCF5FF85987}" type="pres">
      <dgm:prSet presAssocID="{4B76F72A-2C37-4FD2-BC3B-621802888597}" presName="composite" presStyleCnt="0">
        <dgm:presLayoutVars>
          <dgm:chMax val="1"/>
          <dgm:dir/>
          <dgm:resizeHandles val="exact"/>
        </dgm:presLayoutVars>
      </dgm:prSet>
      <dgm:spPr/>
      <dgm:t>
        <a:bodyPr/>
        <a:lstStyle/>
        <a:p>
          <a:endParaRPr lang="en-GB"/>
        </a:p>
      </dgm:t>
    </dgm:pt>
    <dgm:pt modelId="{90F57877-89B7-4591-8A6F-B62C76658C38}" type="pres">
      <dgm:prSet presAssocID="{4B76F72A-2C37-4FD2-BC3B-621802888597}" presName="radial" presStyleCnt="0">
        <dgm:presLayoutVars>
          <dgm:animLvl val="ctr"/>
        </dgm:presLayoutVars>
      </dgm:prSet>
      <dgm:spPr/>
    </dgm:pt>
    <dgm:pt modelId="{AEBCA010-F843-4DE7-B376-F08ECA3A335E}" type="pres">
      <dgm:prSet presAssocID="{EAF19E4E-82A9-4497-8A3D-B8A64BFE9C17}" presName="centerShape" presStyleLbl="vennNode1" presStyleIdx="0" presStyleCnt="6" custScaleX="163292" custScaleY="151263"/>
      <dgm:spPr/>
      <dgm:t>
        <a:bodyPr/>
        <a:lstStyle/>
        <a:p>
          <a:endParaRPr lang="en-GB"/>
        </a:p>
      </dgm:t>
    </dgm:pt>
    <dgm:pt modelId="{7766D661-79AB-4F3A-9FA9-081FAF9A193B}" type="pres">
      <dgm:prSet presAssocID="{3D71B8D1-6306-44EF-8AA7-EE37FDF951A0}" presName="node" presStyleLbl="vennNode1" presStyleIdx="1" presStyleCnt="6" custScaleX="198567" custScaleY="205337">
        <dgm:presLayoutVars>
          <dgm:bulletEnabled val="1"/>
        </dgm:presLayoutVars>
      </dgm:prSet>
      <dgm:spPr/>
      <dgm:t>
        <a:bodyPr/>
        <a:lstStyle/>
        <a:p>
          <a:endParaRPr lang="en-GB"/>
        </a:p>
      </dgm:t>
    </dgm:pt>
    <dgm:pt modelId="{A666DC15-972B-4E0F-97B5-5A03CE8D8D2E}" type="pres">
      <dgm:prSet presAssocID="{10C94CBE-5323-4AFF-9F7D-34B57FD3B89D}" presName="node" presStyleLbl="vennNode1" presStyleIdx="2" presStyleCnt="6" custScaleX="198567" custScaleY="205337" custRadScaleRad="99395" custRadScaleInc="-157">
        <dgm:presLayoutVars>
          <dgm:bulletEnabled val="1"/>
        </dgm:presLayoutVars>
      </dgm:prSet>
      <dgm:spPr/>
      <dgm:t>
        <a:bodyPr/>
        <a:lstStyle/>
        <a:p>
          <a:endParaRPr lang="en-GB"/>
        </a:p>
      </dgm:t>
    </dgm:pt>
    <dgm:pt modelId="{7E0D8242-FD7A-40CE-A4EE-38F2961CF4C2}" type="pres">
      <dgm:prSet presAssocID="{262B7992-F6AB-4B9F-BC0C-CA9112F5BB76}" presName="node" presStyleLbl="vennNode1" presStyleIdx="3" presStyleCnt="6" custScaleX="192956" custScaleY="195926">
        <dgm:presLayoutVars>
          <dgm:bulletEnabled val="1"/>
        </dgm:presLayoutVars>
      </dgm:prSet>
      <dgm:spPr/>
      <dgm:t>
        <a:bodyPr/>
        <a:lstStyle/>
        <a:p>
          <a:endParaRPr lang="en-GB"/>
        </a:p>
      </dgm:t>
    </dgm:pt>
    <dgm:pt modelId="{FB66B36E-FF93-4E49-800C-46CD49CD0F71}" type="pres">
      <dgm:prSet presAssocID="{BA803706-41D2-427E-98E9-50AAD8761A7F}" presName="node" presStyleLbl="vennNode1" presStyleIdx="4" presStyleCnt="6" custScaleX="189389" custScaleY="190902">
        <dgm:presLayoutVars>
          <dgm:bulletEnabled val="1"/>
        </dgm:presLayoutVars>
      </dgm:prSet>
      <dgm:spPr/>
      <dgm:t>
        <a:bodyPr/>
        <a:lstStyle/>
        <a:p>
          <a:endParaRPr lang="en-GB"/>
        </a:p>
      </dgm:t>
    </dgm:pt>
    <dgm:pt modelId="{41C17E98-E3BA-4771-9C81-E954F91CBBF3}" type="pres">
      <dgm:prSet presAssocID="{945BF6CF-CE93-4FB7-AEF3-A6981674C2DF}" presName="node" presStyleLbl="vennNode1" presStyleIdx="5" presStyleCnt="6" custScaleX="193532" custScaleY="205803">
        <dgm:presLayoutVars>
          <dgm:bulletEnabled val="1"/>
        </dgm:presLayoutVars>
      </dgm:prSet>
      <dgm:spPr/>
      <dgm:t>
        <a:bodyPr/>
        <a:lstStyle/>
        <a:p>
          <a:endParaRPr lang="en-GB"/>
        </a:p>
      </dgm:t>
    </dgm:pt>
  </dgm:ptLst>
  <dgm:cxnLst>
    <dgm:cxn modelId="{4A31E5EE-7D70-4F01-A113-531D5B7E9D8B}" srcId="{EAF19E4E-82A9-4497-8A3D-B8A64BFE9C17}" destId="{945BF6CF-CE93-4FB7-AEF3-A6981674C2DF}" srcOrd="4" destOrd="0" parTransId="{CA42AC81-D633-4CD7-8456-C4713AE7AFC5}" sibTransId="{D0362F7A-AFBE-4749-94F5-615AF11AFE68}"/>
    <dgm:cxn modelId="{ADE87677-35E1-4651-9299-11DCBA7C0844}" srcId="{EAF19E4E-82A9-4497-8A3D-B8A64BFE9C17}" destId="{10C94CBE-5323-4AFF-9F7D-34B57FD3B89D}" srcOrd="1" destOrd="0" parTransId="{C3C6B7D3-396E-43F3-BFBA-2D9F7D5D201B}" sibTransId="{BC68B386-9AA4-4011-9A85-45783F29312C}"/>
    <dgm:cxn modelId="{A75B4480-DCE6-4771-8738-47CC20187713}" srcId="{4B76F72A-2C37-4FD2-BC3B-621802888597}" destId="{EAF19E4E-82A9-4497-8A3D-B8A64BFE9C17}" srcOrd="0" destOrd="0" parTransId="{E58AE1EA-2C4E-4561-9D61-B70552A2DECC}" sibTransId="{086CB884-80B1-4664-82DA-BEC09814ECBA}"/>
    <dgm:cxn modelId="{C37B4D5C-3CAA-43FF-86D6-79C96F470E60}" srcId="{EAF19E4E-82A9-4497-8A3D-B8A64BFE9C17}" destId="{3D71B8D1-6306-44EF-8AA7-EE37FDF951A0}" srcOrd="0" destOrd="0" parTransId="{E9930038-F5E1-44FD-BF4A-8B78300C6F01}" sibTransId="{EEB4B191-CD42-4465-AE94-B9C397205B04}"/>
    <dgm:cxn modelId="{87CB6655-4F5B-4092-8BDE-40E826FFA1F4}" srcId="{EAF19E4E-82A9-4497-8A3D-B8A64BFE9C17}" destId="{262B7992-F6AB-4B9F-BC0C-CA9112F5BB76}" srcOrd="2" destOrd="0" parTransId="{6BE9F7EC-CE98-4B10-A503-D2D987038E88}" sibTransId="{6943214E-FC8D-48E4-A9DD-DDF7DF2E17F4}"/>
    <dgm:cxn modelId="{2FC5B59F-6FD9-4299-9990-A26F1F0ED2AC}" type="presOf" srcId="{262B7992-F6AB-4B9F-BC0C-CA9112F5BB76}" destId="{7E0D8242-FD7A-40CE-A4EE-38F2961CF4C2}" srcOrd="0" destOrd="0" presId="urn:microsoft.com/office/officeart/2005/8/layout/radial3"/>
    <dgm:cxn modelId="{1301D1A5-2C40-4733-B20A-CD8C6724353F}" type="presOf" srcId="{BA803706-41D2-427E-98E9-50AAD8761A7F}" destId="{FB66B36E-FF93-4E49-800C-46CD49CD0F71}" srcOrd="0" destOrd="0" presId="urn:microsoft.com/office/officeart/2005/8/layout/radial3"/>
    <dgm:cxn modelId="{38BDEA46-FE87-499B-A006-28E71E9A10B4}" type="presOf" srcId="{EAF19E4E-82A9-4497-8A3D-B8A64BFE9C17}" destId="{AEBCA010-F843-4DE7-B376-F08ECA3A335E}" srcOrd="0" destOrd="0" presId="urn:microsoft.com/office/officeart/2005/8/layout/radial3"/>
    <dgm:cxn modelId="{BED530F0-6E72-4FA1-A432-542F9955F275}" type="presOf" srcId="{4B76F72A-2C37-4FD2-BC3B-621802888597}" destId="{412A80EA-0793-449D-8007-5FCF5FF85987}" srcOrd="0" destOrd="0" presId="urn:microsoft.com/office/officeart/2005/8/layout/radial3"/>
    <dgm:cxn modelId="{E362AD2C-B1F1-49F8-B3B9-955B7D95C882}" type="presOf" srcId="{945BF6CF-CE93-4FB7-AEF3-A6981674C2DF}" destId="{41C17E98-E3BA-4771-9C81-E954F91CBBF3}" srcOrd="0" destOrd="0" presId="urn:microsoft.com/office/officeart/2005/8/layout/radial3"/>
    <dgm:cxn modelId="{A4712C1C-B236-4508-9BA6-879CB72B6F8B}" srcId="{EAF19E4E-82A9-4497-8A3D-B8A64BFE9C17}" destId="{BA803706-41D2-427E-98E9-50AAD8761A7F}" srcOrd="3" destOrd="0" parTransId="{49A620D0-2EE2-4C4B-B172-A3B5F7A2B921}" sibTransId="{B05CB703-F317-4519-A17D-86612BE92A54}"/>
    <dgm:cxn modelId="{C44627EB-FF5C-4C78-BFA1-2A1CB1DA2EC2}" type="presOf" srcId="{10C94CBE-5323-4AFF-9F7D-34B57FD3B89D}" destId="{A666DC15-972B-4E0F-97B5-5A03CE8D8D2E}" srcOrd="0" destOrd="0" presId="urn:microsoft.com/office/officeart/2005/8/layout/radial3"/>
    <dgm:cxn modelId="{A225BD37-28F8-4C06-8CB0-8EFE123792E5}" type="presOf" srcId="{3D71B8D1-6306-44EF-8AA7-EE37FDF951A0}" destId="{7766D661-79AB-4F3A-9FA9-081FAF9A193B}" srcOrd="0" destOrd="0" presId="urn:microsoft.com/office/officeart/2005/8/layout/radial3"/>
    <dgm:cxn modelId="{5053F418-A949-4B72-8C6C-E33F814ABFA9}" type="presParOf" srcId="{412A80EA-0793-449D-8007-5FCF5FF85987}" destId="{90F57877-89B7-4591-8A6F-B62C76658C38}" srcOrd="0" destOrd="0" presId="urn:microsoft.com/office/officeart/2005/8/layout/radial3"/>
    <dgm:cxn modelId="{11EF49C1-5764-41FB-B93A-78C3E2BE0B6F}" type="presParOf" srcId="{90F57877-89B7-4591-8A6F-B62C76658C38}" destId="{AEBCA010-F843-4DE7-B376-F08ECA3A335E}" srcOrd="0" destOrd="0" presId="urn:microsoft.com/office/officeart/2005/8/layout/radial3"/>
    <dgm:cxn modelId="{17434740-18FC-47F4-8849-E9432B460151}" type="presParOf" srcId="{90F57877-89B7-4591-8A6F-B62C76658C38}" destId="{7766D661-79AB-4F3A-9FA9-081FAF9A193B}" srcOrd="1" destOrd="0" presId="urn:microsoft.com/office/officeart/2005/8/layout/radial3"/>
    <dgm:cxn modelId="{99AAA24A-8993-436B-83A8-F05D548EB547}" type="presParOf" srcId="{90F57877-89B7-4591-8A6F-B62C76658C38}" destId="{A666DC15-972B-4E0F-97B5-5A03CE8D8D2E}" srcOrd="2" destOrd="0" presId="urn:microsoft.com/office/officeart/2005/8/layout/radial3"/>
    <dgm:cxn modelId="{69228A53-E028-478A-9E77-7F9AF92A7B59}" type="presParOf" srcId="{90F57877-89B7-4591-8A6F-B62C76658C38}" destId="{7E0D8242-FD7A-40CE-A4EE-38F2961CF4C2}" srcOrd="3" destOrd="0" presId="urn:microsoft.com/office/officeart/2005/8/layout/radial3"/>
    <dgm:cxn modelId="{E7C5555F-3203-43EB-B563-05A929B1DEB3}" type="presParOf" srcId="{90F57877-89B7-4591-8A6F-B62C76658C38}" destId="{FB66B36E-FF93-4E49-800C-46CD49CD0F71}" srcOrd="4" destOrd="0" presId="urn:microsoft.com/office/officeart/2005/8/layout/radial3"/>
    <dgm:cxn modelId="{3A7DF465-C629-4534-83AB-8C1C983A9B5B}" type="presParOf" srcId="{90F57877-89B7-4591-8A6F-B62C76658C38}" destId="{41C17E98-E3BA-4771-9C81-E954F91CBBF3}"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0E672-72D7-48ED-AD45-218B55A95697}">
      <dsp:nvSpPr>
        <dsp:cNvPr id="0" name=""/>
        <dsp:cNvSpPr/>
      </dsp:nvSpPr>
      <dsp:spPr>
        <a:xfrm>
          <a:off x="2194337" y="1348150"/>
          <a:ext cx="1647740" cy="164774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Partnership</a:t>
          </a:r>
          <a:endParaRPr lang="en-GB" sz="1200" kern="1200" dirty="0"/>
        </a:p>
      </dsp:txBody>
      <dsp:txXfrm>
        <a:off x="2525606" y="1734125"/>
        <a:ext cx="985202" cy="846973"/>
      </dsp:txXfrm>
    </dsp:sp>
    <dsp:sp modelId="{BC4839EB-4810-46C3-A561-258E9F1C92E0}">
      <dsp:nvSpPr>
        <dsp:cNvPr id="0" name=""/>
        <dsp:cNvSpPr/>
      </dsp:nvSpPr>
      <dsp:spPr>
        <a:xfrm>
          <a:off x="1235652" y="958685"/>
          <a:ext cx="1198356" cy="1198356"/>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Practice	</a:t>
          </a:r>
          <a:endParaRPr lang="en-GB" sz="1200" kern="1200" dirty="0"/>
        </a:p>
      </dsp:txBody>
      <dsp:txXfrm>
        <a:off x="1537342" y="1262198"/>
        <a:ext cx="594976" cy="591330"/>
      </dsp:txXfrm>
    </dsp:sp>
    <dsp:sp modelId="{6EC9AF03-C6CF-4B2D-AEBD-892E97A45182}">
      <dsp:nvSpPr>
        <dsp:cNvPr id="0" name=""/>
        <dsp:cNvSpPr/>
      </dsp:nvSpPr>
      <dsp:spPr>
        <a:xfrm rot="20700000">
          <a:off x="1906854" y="131941"/>
          <a:ext cx="1174144" cy="1174144"/>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Policy</a:t>
          </a:r>
          <a:endParaRPr lang="en-GB" sz="1200" kern="1200" dirty="0"/>
        </a:p>
      </dsp:txBody>
      <dsp:txXfrm rot="-20700000">
        <a:off x="2164378" y="389465"/>
        <a:ext cx="659096" cy="659096"/>
      </dsp:txXfrm>
    </dsp:sp>
    <dsp:sp modelId="{54030988-EE68-4FC1-AEE6-65BCC746B1E3}">
      <dsp:nvSpPr>
        <dsp:cNvPr id="0" name=""/>
        <dsp:cNvSpPr/>
      </dsp:nvSpPr>
      <dsp:spPr>
        <a:xfrm>
          <a:off x="2054949" y="1106643"/>
          <a:ext cx="2109107" cy="2109107"/>
        </a:xfrm>
        <a:prstGeom prst="circularArrow">
          <a:avLst>
            <a:gd name="adj1" fmla="val 4687"/>
            <a:gd name="adj2" fmla="val 299029"/>
            <a:gd name="adj3" fmla="val 2478571"/>
            <a:gd name="adj4" fmla="val 1594477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CA400-97C8-467C-A30A-E7B50A7FC88B}">
      <dsp:nvSpPr>
        <dsp:cNvPr id="0" name=""/>
        <dsp:cNvSpPr/>
      </dsp:nvSpPr>
      <dsp:spPr>
        <a:xfrm>
          <a:off x="1023425" y="698677"/>
          <a:ext cx="1532398" cy="1532398"/>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4568DB-9AD5-4157-86B4-3C5098B3302B}">
      <dsp:nvSpPr>
        <dsp:cNvPr id="0" name=""/>
        <dsp:cNvSpPr/>
      </dsp:nvSpPr>
      <dsp:spPr>
        <a:xfrm>
          <a:off x="1635262" y="-120097"/>
          <a:ext cx="1652233" cy="1652233"/>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D722BDC-1172-4C50-A818-9E40B5E78D4F}" type="datetimeFigureOut">
              <a:rPr lang="en-GB" smtClean="0"/>
              <a:t>23/04/2018</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6B1DAB0-0439-473C-BA6E-AFBC0DAF35E2}" type="slidenum">
              <a:rPr lang="en-GB" smtClean="0"/>
              <a:t>‹#›</a:t>
            </a:fld>
            <a:endParaRPr lang="en-GB"/>
          </a:p>
        </p:txBody>
      </p:sp>
    </p:spTree>
    <p:extLst>
      <p:ext uri="{BB962C8B-B14F-4D97-AF65-F5344CB8AC3E}">
        <p14:creationId xmlns:p14="http://schemas.microsoft.com/office/powerpoint/2010/main" val="10959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089CA9-FD1A-4BAA-8DF0-A0242973DDC7}" type="slidenum">
              <a:rPr lang="en-GB" smtClean="0"/>
              <a:pPr/>
              <a:t>3</a:t>
            </a:fld>
            <a:endParaRPr lang="en-GB"/>
          </a:p>
        </p:txBody>
      </p:sp>
    </p:spTree>
    <p:extLst>
      <p:ext uri="{BB962C8B-B14F-4D97-AF65-F5344CB8AC3E}">
        <p14:creationId xmlns:p14="http://schemas.microsoft.com/office/powerpoint/2010/main" val="236006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089CA9-FD1A-4BAA-8DF0-A0242973DDC7}" type="slidenum">
              <a:rPr lang="en-GB" smtClean="0"/>
              <a:pPr/>
              <a:t>4</a:t>
            </a:fld>
            <a:endParaRPr lang="en-GB"/>
          </a:p>
        </p:txBody>
      </p:sp>
    </p:spTree>
    <p:extLst>
      <p:ext uri="{BB962C8B-B14F-4D97-AF65-F5344CB8AC3E}">
        <p14:creationId xmlns:p14="http://schemas.microsoft.com/office/powerpoint/2010/main" val="97866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089CA9-FD1A-4BAA-8DF0-A0242973DDC7}" type="slidenum">
              <a:rPr lang="en-GB" smtClean="0"/>
              <a:pPr/>
              <a:t>6</a:t>
            </a:fld>
            <a:endParaRPr lang="en-GB"/>
          </a:p>
        </p:txBody>
      </p:sp>
    </p:spTree>
    <p:extLst>
      <p:ext uri="{BB962C8B-B14F-4D97-AF65-F5344CB8AC3E}">
        <p14:creationId xmlns:p14="http://schemas.microsoft.com/office/powerpoint/2010/main" val="184798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089CA9-FD1A-4BAA-8DF0-A0242973DDC7}" type="slidenum">
              <a:rPr lang="en-GB" smtClean="0"/>
              <a:pPr/>
              <a:t>7</a:t>
            </a:fld>
            <a:endParaRPr lang="en-GB"/>
          </a:p>
        </p:txBody>
      </p:sp>
    </p:spTree>
    <p:extLst>
      <p:ext uri="{BB962C8B-B14F-4D97-AF65-F5344CB8AC3E}">
        <p14:creationId xmlns:p14="http://schemas.microsoft.com/office/powerpoint/2010/main" val="216579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8D2137E-89E2-1F40-9DF2-1686CCFCAFD0}"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336830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D2137E-89E2-1F40-9DF2-1686CCFCAFD0}"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135638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D2137E-89E2-1F40-9DF2-1686CCFCAFD0}"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303543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D2137E-89E2-1F40-9DF2-1686CCFCAFD0}"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107968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8D2137E-89E2-1F40-9DF2-1686CCFCAFD0}"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105962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8D2137E-89E2-1F40-9DF2-1686CCFCAFD0}"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205933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8D2137E-89E2-1F40-9DF2-1686CCFCAFD0}" type="datetimeFigureOut">
              <a:rPr lang="en-US" smtClean="0"/>
              <a:pPr/>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35639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8D2137E-89E2-1F40-9DF2-1686CCFCAFD0}" type="datetimeFigureOut">
              <a:rPr lang="en-US" smtClean="0"/>
              <a:pPr/>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370290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2137E-89E2-1F40-9DF2-1686CCFCAFD0}" type="datetimeFigureOut">
              <a:rPr lang="en-US" smtClean="0"/>
              <a:pPr/>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314217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D2137E-89E2-1F40-9DF2-1686CCFCAFD0}"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346630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D2137E-89E2-1F40-9DF2-1686CCFCAFD0}"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B9C8B-70C1-C645-AA4A-C82D603D6BCD}" type="slidenum">
              <a:rPr lang="en-US" smtClean="0"/>
              <a:pPr/>
              <a:t>‹#›</a:t>
            </a:fld>
            <a:endParaRPr lang="en-US"/>
          </a:p>
        </p:txBody>
      </p:sp>
    </p:spTree>
    <p:extLst>
      <p:ext uri="{BB962C8B-B14F-4D97-AF65-F5344CB8AC3E}">
        <p14:creationId xmlns:p14="http://schemas.microsoft.com/office/powerpoint/2010/main" val="81227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0B8B0">
                <a:alpha val="80000"/>
              </a:srgbClr>
            </a:gs>
            <a:gs pos="100000">
              <a:srgbClr val="60B8B0">
                <a:alpha val="80000"/>
              </a:srgbClr>
            </a:gs>
            <a:gs pos="51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2137E-89E2-1F40-9DF2-1686CCFCAFD0}" type="datetimeFigureOut">
              <a:rPr lang="en-US" smtClean="0"/>
              <a:pPr/>
              <a:t>4/23/2018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B9C8B-70C1-C645-AA4A-C82D603D6BCD}" type="slidenum">
              <a:rPr lang="en-US" smtClean="0"/>
              <a:pPr/>
              <a:t>‹#›</a:t>
            </a:fld>
            <a:endParaRPr lang="en-US"/>
          </a:p>
        </p:txBody>
      </p:sp>
    </p:spTree>
    <p:extLst>
      <p:ext uri="{BB962C8B-B14F-4D97-AF65-F5344CB8AC3E}">
        <p14:creationId xmlns:p14="http://schemas.microsoft.com/office/powerpoint/2010/main" val="306491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park@qaa.ac.uk" TargetMode="External"/><Relationship Id="rId2" Type="http://schemas.openxmlformats.org/officeDocument/2006/relationships/hyperlink" Target="http://www.enhancementthemes.ac.uk/focus-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alpha val="80000"/>
              </a:schemeClr>
            </a:gs>
            <a:gs pos="51000">
              <a:schemeClr val="bg1"/>
            </a:gs>
          </a:gsLst>
          <a:lin ang="0" scaled="1"/>
          <a:tileRect/>
        </a:gradFill>
        <a:effectLst/>
      </p:bgPr>
    </p:bg>
    <p:spTree>
      <p:nvGrpSpPr>
        <p:cNvPr id="1" name=""/>
        <p:cNvGrpSpPr/>
        <p:nvPr/>
      </p:nvGrpSpPr>
      <p:grpSpPr>
        <a:xfrm>
          <a:off x="0" y="0"/>
          <a:ext cx="0" cy="0"/>
          <a:chOff x="0" y="0"/>
          <a:chExt cx="0" cy="0"/>
        </a:xfrm>
      </p:grpSpPr>
      <p:pic>
        <p:nvPicPr>
          <p:cNvPr id="11" name="Picture 10" descr="ribbon.eps"/>
          <p:cNvPicPr>
            <a:picLocks noChangeAspect="1"/>
          </p:cNvPicPr>
          <p:nvPr/>
        </p:nvPicPr>
        <p:blipFill>
          <a:blip r:embed="rId2"/>
          <a:stretch>
            <a:fillRect/>
          </a:stretch>
        </p:blipFill>
        <p:spPr>
          <a:xfrm>
            <a:off x="11293" y="2935887"/>
            <a:ext cx="9121415" cy="3972841"/>
          </a:xfrm>
          <a:prstGeom prst="rect">
            <a:avLst/>
          </a:prstGeom>
        </p:spPr>
      </p:pic>
      <p:sp>
        <p:nvSpPr>
          <p:cNvPr id="12" name="Title 1"/>
          <p:cNvSpPr txBox="1">
            <a:spLocks/>
          </p:cNvSpPr>
          <p:nvPr/>
        </p:nvSpPr>
        <p:spPr>
          <a:xfrm>
            <a:off x="1" y="652"/>
            <a:ext cx="9144000" cy="14217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schemeClr val="accent1">
                    <a:lumMod val="50000"/>
                  </a:schemeClr>
                </a:solidFill>
                <a:latin typeface="Arial"/>
                <a:cs typeface="Arial"/>
              </a:rPr>
              <a:t/>
            </a:r>
            <a:br>
              <a:rPr lang="en-US" sz="4000" dirty="0" smtClean="0">
                <a:solidFill>
                  <a:schemeClr val="accent1">
                    <a:lumMod val="50000"/>
                  </a:schemeClr>
                </a:solidFill>
                <a:latin typeface="Arial"/>
                <a:cs typeface="Arial"/>
              </a:rPr>
            </a:br>
            <a:r>
              <a:rPr lang="en-US" sz="3200" dirty="0" smtClean="0">
                <a:solidFill>
                  <a:srgbClr val="DB5520"/>
                </a:solidFill>
                <a:latin typeface="Arial"/>
                <a:cs typeface="Arial"/>
              </a:rPr>
              <a:t>Focus on Assessment and Feedback:</a:t>
            </a:r>
          </a:p>
          <a:p>
            <a:pPr>
              <a:lnSpc>
                <a:spcPct val="150000"/>
              </a:lnSpc>
            </a:pPr>
            <a:r>
              <a:rPr lang="en-US" sz="3200" dirty="0" smtClean="0">
                <a:solidFill>
                  <a:srgbClr val="DB5520"/>
                </a:solidFill>
                <a:latin typeface="Arial"/>
                <a:cs typeface="Arial"/>
              </a:rPr>
              <a:t>Policy, practice and partnership</a:t>
            </a:r>
            <a:endParaRPr lang="en-US" sz="3200" dirty="0">
              <a:solidFill>
                <a:srgbClr val="DB5520"/>
              </a:solidFill>
              <a:latin typeface="Arial"/>
              <a:cs typeface="Arial"/>
            </a:endParaRPr>
          </a:p>
        </p:txBody>
      </p:sp>
      <p:graphicFrame>
        <p:nvGraphicFramePr>
          <p:cNvPr id="3" name="Diagram 2"/>
          <p:cNvGraphicFramePr/>
          <p:nvPr>
            <p:extLst>
              <p:ext uri="{D42A27DB-BD31-4B8C-83A1-F6EECF244321}">
                <p14:modId xmlns:p14="http://schemas.microsoft.com/office/powerpoint/2010/main" val="1434385008"/>
              </p:ext>
            </p:extLst>
          </p:nvPr>
        </p:nvGraphicFramePr>
        <p:xfrm>
          <a:off x="4059811" y="2660192"/>
          <a:ext cx="4688264" cy="2995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71340" y="4072379"/>
            <a:ext cx="1866601" cy="1477328"/>
          </a:xfrm>
          <a:prstGeom prst="rect">
            <a:avLst/>
          </a:prstGeom>
          <a:noFill/>
        </p:spPr>
        <p:txBody>
          <a:bodyPr wrap="none" rtlCol="0">
            <a:spAutoFit/>
          </a:bodyPr>
          <a:lstStyle/>
          <a:p>
            <a:r>
              <a:rPr lang="en-GB" dirty="0" smtClean="0"/>
              <a:t>Heather Gibson</a:t>
            </a:r>
          </a:p>
          <a:p>
            <a:r>
              <a:rPr lang="en-GB" dirty="0" smtClean="0"/>
              <a:t>Debra Macfarlane</a:t>
            </a:r>
          </a:p>
          <a:p>
            <a:r>
              <a:rPr lang="en-GB" dirty="0" smtClean="0"/>
              <a:t>Amanda Park</a:t>
            </a:r>
          </a:p>
          <a:p>
            <a:endParaRPr lang="en-GB" dirty="0"/>
          </a:p>
          <a:p>
            <a:r>
              <a:rPr lang="en-GB" dirty="0" smtClean="0"/>
              <a:t>QAA Scotland</a:t>
            </a:r>
            <a:endParaRPr lang="en-GB"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340" y="5985070"/>
            <a:ext cx="1354326" cy="488294"/>
          </a:xfrm>
          <a:prstGeom prst="rect">
            <a:avLst/>
          </a:prstGeom>
        </p:spPr>
      </p:pic>
    </p:spTree>
    <p:extLst>
      <p:ext uri="{BB962C8B-B14F-4D97-AF65-F5344CB8AC3E}">
        <p14:creationId xmlns:p14="http://schemas.microsoft.com/office/powerpoint/2010/main" val="3389577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86905" y="233150"/>
            <a:ext cx="10515600" cy="1325563"/>
          </a:xfrm>
        </p:spPr>
        <p:txBody>
          <a:bodyPr/>
          <a:lstStyle/>
          <a:p>
            <a:r>
              <a:rPr lang="en-GB" dirty="0" smtClean="0"/>
              <a:t>10 key messages – part 2</a:t>
            </a:r>
            <a:endParaRPr lang="en-GB" dirty="0"/>
          </a:p>
        </p:txBody>
      </p:sp>
      <p:sp>
        <p:nvSpPr>
          <p:cNvPr id="7" name="Content Placeholder 2"/>
          <p:cNvSpPr>
            <a:spLocks noGrp="1"/>
          </p:cNvSpPr>
          <p:nvPr>
            <p:ph idx="1"/>
          </p:nvPr>
        </p:nvSpPr>
        <p:spPr>
          <a:xfrm>
            <a:off x="838200" y="1825625"/>
            <a:ext cx="7768472" cy="4216956"/>
          </a:xfrm>
        </p:spPr>
        <p:txBody>
          <a:bodyPr>
            <a:normAutofit fontScale="77500" lnSpcReduction="20000"/>
          </a:bodyPr>
          <a:lstStyle/>
          <a:p>
            <a:pPr marL="514350" lvl="0" indent="-514350">
              <a:buFont typeface="+mj-lt"/>
              <a:buAutoNum type="arabicPeriod" startAt="4"/>
            </a:pPr>
            <a:r>
              <a:rPr lang="en-GB" dirty="0"/>
              <a:t>Work with practitioners in teams as equals. Learn about what practitioners do and the constraints and the challenges that they face</a:t>
            </a:r>
            <a:r>
              <a:rPr lang="en-GB" dirty="0" smtClean="0"/>
              <a:t>.</a:t>
            </a:r>
          </a:p>
          <a:p>
            <a:pPr marL="514350" lvl="0" indent="-514350">
              <a:buFont typeface="+mj-lt"/>
              <a:buAutoNum type="arabicPeriod" startAt="4"/>
            </a:pPr>
            <a:endParaRPr lang="en-GB" dirty="0"/>
          </a:p>
          <a:p>
            <a:pPr marL="514350" indent="-514350">
              <a:buFont typeface="+mj-lt"/>
              <a:buAutoNum type="arabicPeriod" startAt="4"/>
            </a:pPr>
            <a:r>
              <a:rPr lang="en-GB" dirty="0"/>
              <a:t>Learn about the technology: recognise its advantages and limitations, i.e. what it can and cannot do</a:t>
            </a:r>
            <a:r>
              <a:rPr lang="en-GB" dirty="0" smtClean="0"/>
              <a:t>.</a:t>
            </a:r>
          </a:p>
          <a:p>
            <a:pPr marL="514350" indent="-514350">
              <a:buFont typeface="+mj-lt"/>
              <a:buAutoNum type="arabicPeriod" startAt="4"/>
            </a:pPr>
            <a:endParaRPr lang="en-GB" dirty="0"/>
          </a:p>
          <a:p>
            <a:pPr marL="514350" lvl="0" indent="-514350">
              <a:buFont typeface="+mj-lt"/>
              <a:buAutoNum type="arabicPeriod" startAt="4"/>
            </a:pPr>
            <a:r>
              <a:rPr lang="en-GB" dirty="0"/>
              <a:t>Recognise the diversity in ‘e’-learning and ‘e’-assessment approaches. There needs to be different approaches for different contexts and disciplines – one size does not fit all.</a:t>
            </a:r>
          </a:p>
          <a:p>
            <a:pPr marL="0" indent="0">
              <a:buNone/>
            </a:pPr>
            <a:endParaRPr lang="en-GB" dirty="0"/>
          </a:p>
          <a:p>
            <a:pPr marL="0" lvl="0" indent="0">
              <a:buNone/>
            </a:pPr>
            <a:endParaRPr lang="en-GB" dirty="0"/>
          </a:p>
          <a:p>
            <a:endParaRPr lang="en-GB" dirty="0"/>
          </a:p>
        </p:txBody>
      </p:sp>
    </p:spTree>
    <p:extLst>
      <p:ext uri="{BB962C8B-B14F-4D97-AF65-F5344CB8AC3E}">
        <p14:creationId xmlns:p14="http://schemas.microsoft.com/office/powerpoint/2010/main" val="413241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13527" y="270857"/>
            <a:ext cx="105156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mtClean="0"/>
              <a:t>10 Key Messages – part 3</a:t>
            </a:r>
            <a:endParaRPr lang="en-GB" dirty="0"/>
          </a:p>
        </p:txBody>
      </p:sp>
      <p:sp>
        <p:nvSpPr>
          <p:cNvPr id="11" name="Content Placeholder 2"/>
          <p:cNvSpPr txBox="1">
            <a:spLocks/>
          </p:cNvSpPr>
          <p:nvPr/>
        </p:nvSpPr>
        <p:spPr>
          <a:xfrm>
            <a:off x="329153" y="1703077"/>
            <a:ext cx="8277519" cy="4188676"/>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startAt="7"/>
            </a:pPr>
            <a:r>
              <a:rPr lang="en-GB" dirty="0" smtClean="0">
                <a:solidFill>
                  <a:schemeClr val="tx1"/>
                </a:solidFill>
              </a:rPr>
              <a:t>Recognise that all staff may need training and support to take advantage of new technologies and that this needs to be adequately prioritised and resourced. </a:t>
            </a:r>
          </a:p>
          <a:p>
            <a:pPr marL="514350" indent="-514350" algn="l">
              <a:buFont typeface="+mj-lt"/>
              <a:buAutoNum type="arabicPeriod" startAt="7"/>
            </a:pPr>
            <a:endParaRPr lang="en-GB" dirty="0" smtClean="0">
              <a:solidFill>
                <a:schemeClr val="tx1"/>
              </a:solidFill>
            </a:endParaRPr>
          </a:p>
          <a:p>
            <a:pPr marL="514350" indent="-514350" algn="l">
              <a:buFont typeface="+mj-lt"/>
              <a:buAutoNum type="arabicPeriod" startAt="7"/>
            </a:pPr>
            <a:r>
              <a:rPr lang="en-GB" dirty="0" smtClean="0">
                <a:solidFill>
                  <a:schemeClr val="tx1"/>
                </a:solidFill>
              </a:rPr>
              <a:t>Small and simple fixes can really help, i.e. providing resource for software licences enable staff to work with and experiment with new technology. </a:t>
            </a:r>
          </a:p>
          <a:p>
            <a:pPr algn="l"/>
            <a:endParaRPr lang="en-GB" dirty="0" smtClean="0"/>
          </a:p>
          <a:p>
            <a:pPr algn="l"/>
            <a:endParaRPr lang="en-GB" dirty="0" smtClean="0"/>
          </a:p>
          <a:p>
            <a:pPr algn="l"/>
            <a:r>
              <a:rPr lang="en-GB" dirty="0" smtClean="0"/>
              <a:t> </a:t>
            </a:r>
          </a:p>
          <a:p>
            <a:pPr algn="l"/>
            <a:endParaRPr lang="en-GB" dirty="0"/>
          </a:p>
        </p:txBody>
      </p:sp>
    </p:spTree>
    <p:extLst>
      <p:ext uri="{BB962C8B-B14F-4D97-AF65-F5344CB8AC3E}">
        <p14:creationId xmlns:p14="http://schemas.microsoft.com/office/powerpoint/2010/main" val="348728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746" y="53386"/>
            <a:ext cx="10515600" cy="1325563"/>
          </a:xfrm>
        </p:spPr>
        <p:txBody>
          <a:bodyPr/>
          <a:lstStyle/>
          <a:p>
            <a:r>
              <a:rPr lang="en-GB" dirty="0" smtClean="0"/>
              <a:t>10 Key Messages – part 4</a:t>
            </a:r>
            <a:endParaRPr lang="en-GB" dirty="0"/>
          </a:p>
        </p:txBody>
      </p:sp>
      <p:sp>
        <p:nvSpPr>
          <p:cNvPr id="5" name="Content Placeholder 2"/>
          <p:cNvSpPr>
            <a:spLocks noGrp="1"/>
          </p:cNvSpPr>
          <p:nvPr>
            <p:ph idx="1"/>
          </p:nvPr>
        </p:nvSpPr>
        <p:spPr>
          <a:xfrm>
            <a:off x="291445" y="1599381"/>
            <a:ext cx="8381215" cy="4462053"/>
          </a:xfrm>
        </p:spPr>
        <p:txBody>
          <a:bodyPr>
            <a:normAutofit lnSpcReduction="10000"/>
          </a:bodyPr>
          <a:lstStyle/>
          <a:p>
            <a:pPr marL="514350" indent="-514350">
              <a:buFont typeface="+mj-lt"/>
              <a:buAutoNum type="arabicPeriod" startAt="9"/>
            </a:pPr>
            <a:r>
              <a:rPr lang="en-GB" dirty="0" smtClean="0"/>
              <a:t>Invest in stable and robust IT infrastructures that can be consistently used throughout the institution. Software and systems should ‘talk to each other’ at all levels of in the institution from the central VLE to the individual student.</a:t>
            </a:r>
          </a:p>
          <a:p>
            <a:pPr marL="514350" indent="-514350">
              <a:buFont typeface="+mj-lt"/>
              <a:buAutoNum type="arabicPeriod" startAt="9"/>
            </a:pPr>
            <a:endParaRPr lang="en-GB" dirty="0" smtClean="0"/>
          </a:p>
          <a:p>
            <a:pPr marL="514350" lvl="0" indent="-514350">
              <a:buFont typeface="+mj-lt"/>
              <a:buAutoNum type="arabicPeriod" startAt="9"/>
            </a:pPr>
            <a:r>
              <a:rPr lang="en-GB" dirty="0" smtClean="0"/>
              <a:t>Use workload models that are designed to support ‘online’ learning and that build in time for innovation and enhancement.</a:t>
            </a:r>
          </a:p>
          <a:p>
            <a:pPr marL="0" indent="0">
              <a:buNone/>
            </a:pPr>
            <a:endParaRPr lang="en-GB" dirty="0"/>
          </a:p>
        </p:txBody>
      </p:sp>
    </p:spTree>
    <p:extLst>
      <p:ext uri="{BB962C8B-B14F-4D97-AF65-F5344CB8AC3E}">
        <p14:creationId xmlns:p14="http://schemas.microsoft.com/office/powerpoint/2010/main" val="3086270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619" y="598726"/>
            <a:ext cx="6202837" cy="584775"/>
          </a:xfrm>
          <a:prstGeom prst="rect">
            <a:avLst/>
          </a:prstGeom>
          <a:noFill/>
        </p:spPr>
        <p:txBody>
          <a:bodyPr wrap="square" rtlCol="0">
            <a:spAutoFit/>
          </a:bodyPr>
          <a:lstStyle/>
          <a:p>
            <a:r>
              <a:rPr lang="en-GB" sz="3200" b="1" dirty="0" smtClean="0"/>
              <a:t>Policy and Practice Summit</a:t>
            </a:r>
            <a:endParaRPr lang="en-GB" sz="3200" b="1" dirty="0"/>
          </a:p>
        </p:txBody>
      </p:sp>
      <p:sp>
        <p:nvSpPr>
          <p:cNvPr id="3" name="Rectangle 2"/>
          <p:cNvSpPr/>
          <p:nvPr/>
        </p:nvSpPr>
        <p:spPr>
          <a:xfrm>
            <a:off x="1272620" y="1527141"/>
            <a:ext cx="3799002" cy="2554545"/>
          </a:xfrm>
          <a:prstGeom prst="rect">
            <a:avLst/>
          </a:prstGeom>
        </p:spPr>
        <p:txBody>
          <a:bodyPr wrap="square">
            <a:spAutoFit/>
          </a:bodyPr>
          <a:lstStyle/>
          <a:p>
            <a:pPr marL="285750" indent="-285750">
              <a:buFont typeface="Arial" panose="020B0604020202020204" pitchFamily="34" charset="0"/>
              <a:buChar char="•"/>
            </a:pPr>
            <a:r>
              <a:rPr lang="en-GB" sz="2000" dirty="0"/>
              <a:t>Held on </a:t>
            </a:r>
            <a:r>
              <a:rPr lang="en-GB" sz="2000" dirty="0" smtClean="0"/>
              <a:t>14</a:t>
            </a:r>
            <a:r>
              <a:rPr lang="en-GB" sz="2000" baseline="30000" dirty="0" smtClean="0"/>
              <a:t>th</a:t>
            </a:r>
            <a:r>
              <a:rPr lang="en-GB" sz="2000" dirty="0" smtClean="0"/>
              <a:t> May 2015 </a:t>
            </a:r>
            <a:r>
              <a:rPr lang="en-GB" sz="2000" dirty="0"/>
              <a:t>in Edinburgh</a:t>
            </a:r>
          </a:p>
          <a:p>
            <a:pPr marL="285750" indent="-285750">
              <a:buFont typeface="Arial" panose="020B0604020202020204" pitchFamily="34" charset="0"/>
              <a:buChar char="•"/>
            </a:pPr>
            <a:r>
              <a:rPr lang="en-GB" sz="2000" dirty="0"/>
              <a:t>Aimed at </a:t>
            </a:r>
            <a:r>
              <a:rPr lang="en-GB" sz="2000" dirty="0" smtClean="0"/>
              <a:t>senior managers and policy makers</a:t>
            </a:r>
          </a:p>
          <a:p>
            <a:pPr marL="285750" indent="-285750">
              <a:buFont typeface="Arial" panose="020B0604020202020204" pitchFamily="34" charset="0"/>
              <a:buChar char="•"/>
            </a:pPr>
            <a:r>
              <a:rPr lang="en-GB" sz="2000" dirty="0" smtClean="0"/>
              <a:t>Shared ‘10 key messages’</a:t>
            </a:r>
          </a:p>
          <a:p>
            <a:pPr marL="285750" indent="-285750">
              <a:buFont typeface="Arial" panose="020B0604020202020204" pitchFamily="34" charset="0"/>
              <a:buChar char="•"/>
            </a:pPr>
            <a:r>
              <a:rPr lang="en-GB" sz="2000" dirty="0" smtClean="0"/>
              <a:t>Plenaries: institutional-wide initiatives to improve assessment and feedback</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344" y="1285875"/>
            <a:ext cx="2951768" cy="2213826"/>
          </a:xfrm>
          <a:prstGeom prst="rect">
            <a:avLst/>
          </a:prstGeom>
        </p:spPr>
      </p:pic>
      <p:sp>
        <p:nvSpPr>
          <p:cNvPr id="5" name="Rectangle 4"/>
          <p:cNvSpPr/>
          <p:nvPr/>
        </p:nvSpPr>
        <p:spPr>
          <a:xfrm>
            <a:off x="5071622" y="3959019"/>
            <a:ext cx="3591612" cy="1938992"/>
          </a:xfrm>
          <a:prstGeom prst="rect">
            <a:avLst/>
          </a:prstGeom>
        </p:spPr>
        <p:txBody>
          <a:bodyPr wrap="square">
            <a:spAutoFit/>
          </a:bodyPr>
          <a:lstStyle/>
          <a:p>
            <a:pPr marL="285750" indent="-285750">
              <a:buFont typeface="Arial" panose="020B0604020202020204" pitchFamily="34" charset="0"/>
              <a:buChar char="•"/>
            </a:pPr>
            <a:r>
              <a:rPr lang="en-GB" sz="2000" dirty="0"/>
              <a:t>Institutions sharing policy initiatives and approaches with each other</a:t>
            </a:r>
          </a:p>
          <a:p>
            <a:pPr marL="285750" indent="-285750">
              <a:buFont typeface="Arial" panose="020B0604020202020204" pitchFamily="34" charset="0"/>
              <a:buChar char="•"/>
            </a:pPr>
            <a:r>
              <a:rPr lang="en-GB" sz="2000" dirty="0"/>
              <a:t>Workshop session: where are we now with assessment and feedback?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1" y="4251489"/>
            <a:ext cx="3791283" cy="2130219"/>
          </a:xfrm>
          <a:prstGeom prst="rect">
            <a:avLst/>
          </a:prstGeom>
        </p:spPr>
      </p:pic>
    </p:spTree>
    <p:extLst>
      <p:ext uri="{BB962C8B-B14F-4D97-AF65-F5344CB8AC3E}">
        <p14:creationId xmlns:p14="http://schemas.microsoft.com/office/powerpoint/2010/main" val="467086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Summit</a:t>
            </a:r>
            <a:endParaRPr lang="en-GB" dirty="0"/>
          </a:p>
        </p:txBody>
      </p:sp>
      <p:sp>
        <p:nvSpPr>
          <p:cNvPr id="3" name="Content Placeholder 2"/>
          <p:cNvSpPr>
            <a:spLocks noGrp="1"/>
          </p:cNvSpPr>
          <p:nvPr>
            <p:ph idx="1"/>
          </p:nvPr>
        </p:nvSpPr>
        <p:spPr>
          <a:xfrm>
            <a:off x="405353" y="1600202"/>
            <a:ext cx="8229600" cy="1039303"/>
          </a:xfrm>
        </p:spPr>
        <p:txBody>
          <a:bodyPr>
            <a:noAutofit/>
          </a:bodyPr>
          <a:lstStyle/>
          <a:p>
            <a:r>
              <a:rPr lang="en-GB" sz="2000" dirty="0" smtClean="0"/>
              <a:t>All institutions shared practice </a:t>
            </a:r>
            <a:r>
              <a:rPr lang="en-GB" sz="2000" dirty="0"/>
              <a:t>on institutional policy formulation around assessment and feedback, </a:t>
            </a:r>
            <a:r>
              <a:rPr lang="en-GB" sz="2000" dirty="0" smtClean="0"/>
              <a:t>in order to get </a:t>
            </a:r>
            <a:r>
              <a:rPr lang="en-GB" sz="2000" dirty="0"/>
              <a:t>ideas for their own practice and offer/get advice</a:t>
            </a:r>
            <a:r>
              <a:rPr lang="en-GB" sz="2000" dirty="0" smtClean="0"/>
              <a:t>.</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258" y="2639506"/>
            <a:ext cx="4949073" cy="4015818"/>
          </a:xfrm>
          <a:prstGeom prst="rect">
            <a:avLst/>
          </a:prstGeom>
        </p:spPr>
      </p:pic>
      <p:sp>
        <p:nvSpPr>
          <p:cNvPr id="5" name="TextBox 4"/>
          <p:cNvSpPr txBox="1"/>
          <p:nvPr/>
        </p:nvSpPr>
        <p:spPr>
          <a:xfrm>
            <a:off x="405354" y="2639504"/>
            <a:ext cx="3120272"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Institutional teams were asked to evaluate the effectiveness of their own policies on assessment and feedback</a:t>
            </a:r>
          </a:p>
          <a:p>
            <a:pPr marL="285750" indent="-285750">
              <a:buFont typeface="Arial" panose="020B0604020202020204" pitchFamily="34" charset="0"/>
              <a:buChar char="•"/>
            </a:pPr>
            <a:r>
              <a:rPr lang="en-GB" sz="2000" dirty="0"/>
              <a:t>Teams were asked to think about what improvement in assessment and feedback would look like within their </a:t>
            </a:r>
            <a:r>
              <a:rPr lang="en-GB" sz="2000" dirty="0" smtClean="0"/>
              <a:t>institutions and in the sector</a:t>
            </a:r>
            <a:endParaRPr lang="en-GB" sz="2000" dirty="0"/>
          </a:p>
        </p:txBody>
      </p:sp>
    </p:spTree>
    <p:extLst>
      <p:ext uri="{BB962C8B-B14F-4D97-AF65-F5344CB8AC3E}">
        <p14:creationId xmlns:p14="http://schemas.microsoft.com/office/powerpoint/2010/main" val="310100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089" y="705202"/>
            <a:ext cx="7517036" cy="5637778"/>
          </a:xfrm>
        </p:spPr>
      </p:pic>
    </p:spTree>
    <p:extLst>
      <p:ext uri="{BB962C8B-B14F-4D97-AF65-F5344CB8AC3E}">
        <p14:creationId xmlns:p14="http://schemas.microsoft.com/office/powerpoint/2010/main" val="149853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016"/>
            <a:ext cx="8229600" cy="1143000"/>
          </a:xfrm>
        </p:spPr>
        <p:txBody>
          <a:bodyPr>
            <a:noAutofit/>
          </a:bodyPr>
          <a:lstStyle/>
          <a:p>
            <a:r>
              <a:rPr lang="en-GB" altLang="en-US" sz="3200" b="1" dirty="0"/>
              <a:t>Mapping partnerships between students’ associations and their institutions to improve </a:t>
            </a:r>
            <a:r>
              <a:rPr lang="en-GB" altLang="en-US" sz="3200" b="1" dirty="0" smtClean="0"/>
              <a:t>feedback – main types of activity</a:t>
            </a:r>
            <a:r>
              <a:rPr lang="en-GB" altLang="en-US" sz="2800" dirty="0"/>
              <a:t/>
            </a:r>
            <a:br>
              <a:rPr lang="en-GB" altLang="en-US" sz="2800" dirty="0"/>
            </a:br>
            <a:endParaRPr lang="en-GB" sz="2800" dirty="0"/>
          </a:p>
        </p:txBody>
      </p:sp>
      <p:sp>
        <p:nvSpPr>
          <p:cNvPr id="3" name="Content Placeholder 2"/>
          <p:cNvSpPr>
            <a:spLocks noGrp="1"/>
          </p:cNvSpPr>
          <p:nvPr>
            <p:ph idx="1"/>
          </p:nvPr>
        </p:nvSpPr>
        <p:spPr/>
        <p:txBody>
          <a:bodyPr>
            <a:normAutofit fontScale="92500" lnSpcReduction="10000"/>
          </a:bodyPr>
          <a:lstStyle/>
          <a:p>
            <a:pPr>
              <a:defRPr/>
            </a:pPr>
            <a:r>
              <a:rPr lang="en-GB" altLang="en-US" dirty="0"/>
              <a:t>Communication</a:t>
            </a:r>
            <a:br>
              <a:rPr lang="en-GB" altLang="en-US" dirty="0"/>
            </a:br>
            <a:endParaRPr lang="en-GB" altLang="en-US" dirty="0"/>
          </a:p>
          <a:p>
            <a:pPr>
              <a:defRPr/>
            </a:pPr>
            <a:r>
              <a:rPr lang="en-GB" altLang="en-US" dirty="0"/>
              <a:t>Events</a:t>
            </a:r>
            <a:br>
              <a:rPr lang="en-GB" altLang="en-US" dirty="0"/>
            </a:br>
            <a:endParaRPr lang="en-GB" altLang="en-US" dirty="0"/>
          </a:p>
          <a:p>
            <a:pPr>
              <a:defRPr/>
            </a:pPr>
            <a:r>
              <a:rPr lang="en-GB" altLang="en-US" dirty="0"/>
              <a:t>Student Partnership Agreements</a:t>
            </a:r>
            <a:br>
              <a:rPr lang="en-GB" altLang="en-US" dirty="0"/>
            </a:br>
            <a:endParaRPr lang="en-GB" altLang="en-US" dirty="0"/>
          </a:p>
          <a:p>
            <a:pPr>
              <a:defRPr/>
            </a:pPr>
            <a:r>
              <a:rPr lang="en-GB" altLang="en-US" dirty="0"/>
              <a:t>Promoting feedback as a learning dialogue</a:t>
            </a:r>
          </a:p>
          <a:p>
            <a:pPr marL="0" indent="0">
              <a:buNone/>
              <a:defRPr/>
            </a:pPr>
            <a:endParaRPr lang="en-GB" altLang="en-US" dirty="0"/>
          </a:p>
          <a:p>
            <a:pPr>
              <a:defRPr/>
            </a:pPr>
            <a:r>
              <a:rPr lang="en-GB" altLang="en-US" dirty="0"/>
              <a:t>Using </a:t>
            </a:r>
            <a:r>
              <a:rPr lang="en-GB" altLang="en-US" dirty="0" smtClean="0"/>
              <a:t>and developing toolkits</a:t>
            </a:r>
            <a:endParaRPr lang="en-GB" altLang="en-US" dirty="0"/>
          </a:p>
          <a:p>
            <a:endParaRPr lang="en-GB" dirty="0"/>
          </a:p>
        </p:txBody>
      </p:sp>
    </p:spTree>
    <p:extLst>
      <p:ext uri="{BB962C8B-B14F-4D97-AF65-F5344CB8AC3E}">
        <p14:creationId xmlns:p14="http://schemas.microsoft.com/office/powerpoint/2010/main" val="98260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Discussing student friendly feedback</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426" y="1484386"/>
            <a:ext cx="6241723" cy="4681292"/>
          </a:xfrm>
        </p:spPr>
      </p:pic>
    </p:spTree>
    <p:extLst>
      <p:ext uri="{BB962C8B-B14F-4D97-AF65-F5344CB8AC3E}">
        <p14:creationId xmlns:p14="http://schemas.microsoft.com/office/powerpoint/2010/main" val="258946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Friendly Feedback</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64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p:txBody>
          <a:bodyPr/>
          <a:lstStyle/>
          <a:p>
            <a:pPr marL="0" indent="0">
              <a:buNone/>
            </a:pPr>
            <a:endParaRPr lang="en-GB" dirty="0" smtClean="0"/>
          </a:p>
          <a:p>
            <a:r>
              <a:rPr lang="en-GB" dirty="0" smtClean="0"/>
              <a:t>Is key to clear, accessible, fair, timely and useful feedback</a:t>
            </a:r>
          </a:p>
          <a:p>
            <a:r>
              <a:rPr lang="en-GB" dirty="0" smtClean="0"/>
              <a:t>Reflects that feedback is ultimately should be a dialogue between us</a:t>
            </a:r>
          </a:p>
          <a:p>
            <a:r>
              <a:rPr lang="en-GB" dirty="0" smtClean="0"/>
              <a:t>Helps us trust each other during our learning</a:t>
            </a:r>
          </a:p>
          <a:p>
            <a:pPr marL="0" indent="0">
              <a:buNone/>
            </a:pPr>
            <a:endParaRPr lang="en-GB" dirty="0" smtClean="0"/>
          </a:p>
        </p:txBody>
      </p:sp>
    </p:spTree>
    <p:extLst>
      <p:ext uri="{BB962C8B-B14F-4D97-AF65-F5344CB8AC3E}">
        <p14:creationId xmlns:p14="http://schemas.microsoft.com/office/powerpoint/2010/main" val="411240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525" y="1755746"/>
            <a:ext cx="7772400" cy="1470025"/>
          </a:xfrm>
        </p:spPr>
        <p:txBody>
          <a:bodyPr rtlCol="0">
            <a:normAutofit fontScale="90000"/>
          </a:bodyPr>
          <a:lstStyle/>
          <a:p>
            <a:pPr fontAlgn="auto">
              <a:spcAft>
                <a:spcPts val="0"/>
              </a:spcAft>
              <a:defRPr/>
            </a:pPr>
            <a:r>
              <a:rPr lang="en-GB" sz="3600" dirty="0"/>
              <a:t>Making Recognition of Prior Learning work : implementing the National RPL Framework for Higher Education (HE) in Scotland</a:t>
            </a:r>
            <a:endParaRPr lang="en-US" dirty="0"/>
          </a:p>
        </p:txBody>
      </p:sp>
      <p:sp>
        <p:nvSpPr>
          <p:cNvPr id="3" name="Subtitle 2"/>
          <p:cNvSpPr>
            <a:spLocks noGrp="1"/>
          </p:cNvSpPr>
          <p:nvPr>
            <p:ph type="subTitle" idx="1"/>
          </p:nvPr>
        </p:nvSpPr>
        <p:spPr>
          <a:xfrm>
            <a:off x="1371600" y="3203575"/>
            <a:ext cx="6400800" cy="1752600"/>
          </a:xfrm>
        </p:spPr>
        <p:txBody>
          <a:bodyPr rtlCol="0">
            <a:normAutofit fontScale="55000" lnSpcReduction="20000"/>
          </a:bodyPr>
          <a:lstStyle/>
          <a:p>
            <a:pPr fontAlgn="auto">
              <a:spcAft>
                <a:spcPts val="0"/>
              </a:spcAft>
              <a:buFont typeface="Arial"/>
              <a:buNone/>
              <a:defRPr/>
            </a:pPr>
            <a:r>
              <a:rPr lang="en-GB" dirty="0" smtClean="0"/>
              <a:t>Heather Gibson</a:t>
            </a:r>
          </a:p>
          <a:p>
            <a:pPr fontAlgn="auto">
              <a:spcAft>
                <a:spcPts val="0"/>
              </a:spcAft>
              <a:buFont typeface="Arial"/>
              <a:buNone/>
              <a:defRPr/>
            </a:pPr>
            <a:r>
              <a:rPr lang="en-GB" dirty="0" smtClean="0"/>
              <a:t>QAA Scotland</a:t>
            </a:r>
          </a:p>
          <a:p>
            <a:pPr fontAlgn="auto">
              <a:spcAft>
                <a:spcPts val="0"/>
              </a:spcAft>
              <a:buFont typeface="Arial"/>
              <a:buNone/>
              <a:defRPr/>
            </a:pPr>
            <a:r>
              <a:rPr lang="en-GB" dirty="0" smtClean="0"/>
              <a:t>Ruth Whittaker </a:t>
            </a:r>
          </a:p>
          <a:p>
            <a:pPr fontAlgn="auto">
              <a:spcAft>
                <a:spcPts val="0"/>
              </a:spcAft>
              <a:buFont typeface="Arial"/>
              <a:buNone/>
              <a:defRPr/>
            </a:pPr>
            <a:r>
              <a:rPr lang="en-GB" dirty="0" smtClean="0"/>
              <a:t>Glasgow Caledonian University </a:t>
            </a:r>
          </a:p>
          <a:p>
            <a:pPr fontAlgn="auto">
              <a:spcAft>
                <a:spcPts val="0"/>
              </a:spcAft>
              <a:buFont typeface="Arial"/>
              <a:buNone/>
              <a:defRPr/>
            </a:pPr>
            <a:r>
              <a:rPr lang="en-GB" dirty="0" smtClean="0"/>
              <a:t>Peter Chatterton</a:t>
            </a:r>
          </a:p>
          <a:p>
            <a:pPr fontAlgn="auto">
              <a:spcAft>
                <a:spcPts val="0"/>
              </a:spcAft>
              <a:buFont typeface="Arial"/>
              <a:buNone/>
              <a:defRPr/>
            </a:pPr>
            <a:r>
              <a:rPr lang="en-GB" dirty="0" smtClean="0"/>
              <a:t>Consultant </a:t>
            </a:r>
          </a:p>
          <a:p>
            <a:pPr fontAlgn="auto">
              <a:spcAft>
                <a:spcPts val="0"/>
              </a:spcAft>
              <a:buFont typeface="Arial"/>
              <a:buNone/>
              <a:defRPr/>
            </a:pPr>
            <a:endParaRPr lang="en-US" dirty="0"/>
          </a:p>
        </p:txBody>
      </p:sp>
      <p:pic>
        <p:nvPicPr>
          <p:cNvPr id="2052" name="Picture 3" descr="RPLidentppt.psd"/>
          <p:cNvPicPr>
            <a:picLocks noChangeAspect="1"/>
          </p:cNvPicPr>
          <p:nvPr/>
        </p:nvPicPr>
        <p:blipFill>
          <a:blip r:embed="rId2"/>
          <a:srcRect/>
          <a:stretch>
            <a:fillRect/>
          </a:stretch>
        </p:blipFill>
        <p:spPr bwMode="auto">
          <a:xfrm>
            <a:off x="5305425" y="4956175"/>
            <a:ext cx="3702050" cy="1901825"/>
          </a:xfrm>
          <a:prstGeom prst="rect">
            <a:avLst/>
          </a:prstGeom>
          <a:noFill/>
          <a:ln w="9525">
            <a:noFill/>
            <a:miter lim="800000"/>
            <a:headEnd/>
            <a:tailEnd/>
          </a:ln>
        </p:spPr>
      </p:pic>
      <p:sp>
        <p:nvSpPr>
          <p:cNvPr id="2053" name="TextBox 4"/>
          <p:cNvSpPr txBox="1">
            <a:spLocks noChangeArrowheads="1"/>
          </p:cNvSpPr>
          <p:nvPr/>
        </p:nvSpPr>
        <p:spPr bwMode="auto">
          <a:xfrm>
            <a:off x="598488" y="541338"/>
            <a:ext cx="4684712" cy="830262"/>
          </a:xfrm>
          <a:prstGeom prst="rect">
            <a:avLst/>
          </a:prstGeom>
          <a:noFill/>
          <a:ln w="9525">
            <a:noFill/>
            <a:miter lim="800000"/>
            <a:headEnd/>
            <a:tailEnd/>
          </a:ln>
        </p:spPr>
        <p:txBody>
          <a:bodyPr wrap="none">
            <a:spAutoFit/>
          </a:bodyPr>
          <a:lstStyle/>
          <a:p>
            <a:r>
              <a:rPr lang="en-US" sz="2400" b="1">
                <a:solidFill>
                  <a:schemeClr val="accent1"/>
                </a:solidFill>
                <a:latin typeface="Myriad Pro" pitchFamily="34" charset="0"/>
                <a:ea typeface="Myriad Pro" pitchFamily="34" charset="0"/>
                <a:cs typeface="Myriad Pro" pitchFamily="34" charset="0"/>
              </a:rPr>
              <a:t>Recognition of Prior Learning</a:t>
            </a:r>
          </a:p>
          <a:p>
            <a:r>
              <a:rPr lang="en-US" sz="2400">
                <a:solidFill>
                  <a:schemeClr val="accent1"/>
                </a:solidFill>
                <a:latin typeface="Myriad Pro" pitchFamily="34" charset="0"/>
                <a:ea typeface="Myriad Pro" pitchFamily="34" charset="0"/>
                <a:cs typeface="Myriad Pro" pitchFamily="34" charset="0"/>
              </a:rPr>
              <a:t>Scottish Higher Education Network</a:t>
            </a:r>
          </a:p>
        </p:txBody>
      </p:sp>
      <p:pic>
        <p:nvPicPr>
          <p:cNvPr id="2055" name="Picture 6" descr="universities-scotland.gif"/>
          <p:cNvPicPr>
            <a:picLocks noChangeAspect="1"/>
          </p:cNvPicPr>
          <p:nvPr/>
        </p:nvPicPr>
        <p:blipFill>
          <a:blip r:embed="rId3"/>
          <a:srcRect/>
          <a:stretch>
            <a:fillRect/>
          </a:stretch>
        </p:blipFill>
        <p:spPr bwMode="auto">
          <a:xfrm>
            <a:off x="2154238" y="5870575"/>
            <a:ext cx="808037" cy="893763"/>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77" y="5907087"/>
            <a:ext cx="1511296" cy="5448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828925"/>
            <a:ext cx="7920038" cy="1844675"/>
          </a:xfrm>
          <a:prstGeom prst="rect">
            <a:avLst/>
          </a:prstGeom>
          <a:solidFill>
            <a:schemeClr val="accent1">
              <a:alpha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r>
              <a:rPr lang="en-GB" altLang="en-US" sz="4400" dirty="0">
                <a:solidFill>
                  <a:srgbClr val="FFFFFF"/>
                </a:solidFill>
              </a:rPr>
              <a:t>Feedback from ELIR</a:t>
            </a:r>
          </a:p>
        </p:txBody>
      </p:sp>
    </p:spTree>
    <p:extLst>
      <p:ext uri="{BB962C8B-B14F-4D97-AF65-F5344CB8AC3E}">
        <p14:creationId xmlns:p14="http://schemas.microsoft.com/office/powerpoint/2010/main" val="317110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Clear</a:t>
            </a:r>
            <a:endParaRPr lang="en-GB" dirty="0"/>
          </a:p>
        </p:txBody>
      </p:sp>
      <p:sp>
        <p:nvSpPr>
          <p:cNvPr id="3" name="Content Placeholder 2"/>
          <p:cNvSpPr>
            <a:spLocks noGrp="1"/>
          </p:cNvSpPr>
          <p:nvPr>
            <p:ph idx="1"/>
          </p:nvPr>
        </p:nvSpPr>
        <p:spPr/>
        <p:txBody>
          <a:bodyPr>
            <a:normAutofit lnSpcReduction="10000"/>
          </a:bodyPr>
          <a:lstStyle/>
          <a:p>
            <a:r>
              <a:rPr lang="en-GB" dirty="0" smtClean="0"/>
              <a:t>We need to know </a:t>
            </a:r>
          </a:p>
          <a:p>
            <a:pPr lvl="1"/>
            <a:r>
              <a:rPr lang="en-GB" dirty="0" smtClean="0"/>
              <a:t>what will happen</a:t>
            </a:r>
          </a:p>
          <a:p>
            <a:pPr lvl="1"/>
            <a:r>
              <a:rPr lang="en-GB" dirty="0" smtClean="0"/>
              <a:t>when it will happen</a:t>
            </a:r>
          </a:p>
          <a:p>
            <a:pPr lvl="1"/>
            <a:r>
              <a:rPr lang="en-GB" dirty="0" smtClean="0"/>
              <a:t>what is expected of us</a:t>
            </a:r>
          </a:p>
          <a:p>
            <a:pPr lvl="1"/>
            <a:r>
              <a:rPr lang="en-GB" dirty="0" smtClean="0"/>
              <a:t>what we did well</a:t>
            </a:r>
          </a:p>
          <a:p>
            <a:pPr lvl="1"/>
            <a:r>
              <a:rPr lang="en-GB" dirty="0" smtClean="0"/>
              <a:t>what we didn’t do so well</a:t>
            </a:r>
          </a:p>
          <a:p>
            <a:pPr lvl="1"/>
            <a:r>
              <a:rPr lang="en-GB" dirty="0" smtClean="0"/>
              <a:t>where we need to improve</a:t>
            </a:r>
          </a:p>
          <a:p>
            <a:pPr lvl="1"/>
            <a:r>
              <a:rPr lang="en-GB" dirty="0" smtClean="0"/>
              <a:t>how we need to improve</a:t>
            </a:r>
          </a:p>
          <a:p>
            <a:pPr lvl="1"/>
            <a:r>
              <a:rPr lang="en-GB" dirty="0"/>
              <a:t>w</a:t>
            </a:r>
            <a:r>
              <a:rPr lang="en-GB" dirty="0" smtClean="0"/>
              <a:t>hat to do next</a:t>
            </a:r>
            <a:endParaRPr lang="en-GB" dirty="0"/>
          </a:p>
        </p:txBody>
      </p:sp>
    </p:spTree>
    <p:extLst>
      <p:ext uri="{BB962C8B-B14F-4D97-AF65-F5344CB8AC3E}">
        <p14:creationId xmlns:p14="http://schemas.microsoft.com/office/powerpoint/2010/main" val="400175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a:t>
            </a:r>
            <a:endParaRPr lang="en-GB" dirty="0"/>
          </a:p>
        </p:txBody>
      </p:sp>
      <p:sp>
        <p:nvSpPr>
          <p:cNvPr id="3" name="Content Placeholder 2"/>
          <p:cNvSpPr>
            <a:spLocks noGrp="1"/>
          </p:cNvSpPr>
          <p:nvPr>
            <p:ph idx="1"/>
          </p:nvPr>
        </p:nvSpPr>
        <p:spPr/>
        <p:txBody>
          <a:bodyPr/>
          <a:lstStyle/>
          <a:p>
            <a:r>
              <a:rPr lang="en-GB" dirty="0" smtClean="0"/>
              <a:t>Feedback should</a:t>
            </a:r>
          </a:p>
          <a:p>
            <a:pPr lvl="1"/>
            <a:r>
              <a:rPr lang="en-GB" dirty="0" smtClean="0"/>
              <a:t>help us improve</a:t>
            </a:r>
          </a:p>
          <a:p>
            <a:pPr lvl="1"/>
            <a:r>
              <a:rPr lang="en-GB" dirty="0" smtClean="0"/>
              <a:t>help us become better learners</a:t>
            </a:r>
          </a:p>
          <a:p>
            <a:pPr lvl="1"/>
            <a:r>
              <a:rPr lang="en-GB" dirty="0" smtClean="0"/>
              <a:t>link very clearly to the rest of our course</a:t>
            </a:r>
          </a:p>
          <a:p>
            <a:pPr lvl="1"/>
            <a:r>
              <a:rPr lang="en-GB" dirty="0" smtClean="0"/>
              <a:t>inspire us</a:t>
            </a:r>
          </a:p>
          <a:p>
            <a:pPr lvl="1"/>
            <a:r>
              <a:rPr lang="en-GB" dirty="0" smtClean="0"/>
              <a:t>motivate us</a:t>
            </a:r>
          </a:p>
          <a:p>
            <a:pPr lvl="1"/>
            <a:r>
              <a:rPr lang="en-GB" dirty="0"/>
              <a:t>v</a:t>
            </a:r>
            <a:r>
              <a:rPr lang="en-GB" dirty="0" smtClean="0"/>
              <a:t>alue us</a:t>
            </a:r>
            <a:endParaRPr lang="en-GB" dirty="0"/>
          </a:p>
        </p:txBody>
      </p:sp>
    </p:spTree>
    <p:extLst>
      <p:ext uri="{BB962C8B-B14F-4D97-AF65-F5344CB8AC3E}">
        <p14:creationId xmlns:p14="http://schemas.microsoft.com/office/powerpoint/2010/main" val="181500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Timely</a:t>
            </a:r>
            <a:endParaRPr lang="en-GB" dirty="0"/>
          </a:p>
        </p:txBody>
      </p:sp>
      <p:sp>
        <p:nvSpPr>
          <p:cNvPr id="3" name="Content Placeholder 2"/>
          <p:cNvSpPr>
            <a:spLocks noGrp="1"/>
          </p:cNvSpPr>
          <p:nvPr>
            <p:ph idx="1"/>
          </p:nvPr>
        </p:nvSpPr>
        <p:spPr/>
        <p:txBody>
          <a:bodyPr/>
          <a:lstStyle/>
          <a:p>
            <a:r>
              <a:rPr lang="en-GB" dirty="0" smtClean="0"/>
              <a:t>Time is important because</a:t>
            </a:r>
          </a:p>
          <a:p>
            <a:pPr lvl="1"/>
            <a:r>
              <a:rPr lang="en-GB" dirty="0" smtClean="0"/>
              <a:t>feedback should be in time to use for the next assignment</a:t>
            </a:r>
          </a:p>
          <a:p>
            <a:pPr lvl="1"/>
            <a:r>
              <a:rPr lang="en-GB" dirty="0" smtClean="0"/>
              <a:t>we need to know when our feedback will arrive</a:t>
            </a:r>
          </a:p>
          <a:p>
            <a:pPr lvl="1"/>
            <a:r>
              <a:rPr lang="en-GB" dirty="0" smtClean="0"/>
              <a:t>we need to be updated if that changes</a:t>
            </a:r>
          </a:p>
          <a:p>
            <a:pPr lvl="1"/>
            <a:r>
              <a:rPr lang="en-GB" dirty="0" smtClean="0"/>
              <a:t>it allows us to work with our feedback as part of our learning</a:t>
            </a:r>
          </a:p>
          <a:p>
            <a:pPr lvl="1"/>
            <a:endParaRPr lang="en-GB" dirty="0" smtClean="0"/>
          </a:p>
          <a:p>
            <a:pPr lvl="1"/>
            <a:endParaRPr lang="en-GB" dirty="0"/>
          </a:p>
        </p:txBody>
      </p:sp>
    </p:spTree>
    <p:extLst>
      <p:ext uri="{BB962C8B-B14F-4D97-AF65-F5344CB8AC3E}">
        <p14:creationId xmlns:p14="http://schemas.microsoft.com/office/powerpoint/2010/main" val="391519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Accessible</a:t>
            </a:r>
            <a:endParaRPr lang="en-GB" dirty="0"/>
          </a:p>
        </p:txBody>
      </p:sp>
      <p:sp>
        <p:nvSpPr>
          <p:cNvPr id="3" name="Content Placeholder 2"/>
          <p:cNvSpPr>
            <a:spLocks noGrp="1"/>
          </p:cNvSpPr>
          <p:nvPr>
            <p:ph idx="1"/>
          </p:nvPr>
        </p:nvSpPr>
        <p:spPr/>
        <p:txBody>
          <a:bodyPr/>
          <a:lstStyle/>
          <a:p>
            <a:r>
              <a:rPr lang="en-GB" dirty="0" smtClean="0"/>
              <a:t>Feedback should be:</a:t>
            </a:r>
          </a:p>
          <a:p>
            <a:pPr lvl="1"/>
            <a:r>
              <a:rPr lang="en-GB" dirty="0" smtClean="0"/>
              <a:t>available to everyone</a:t>
            </a:r>
          </a:p>
          <a:p>
            <a:pPr lvl="1"/>
            <a:r>
              <a:rPr lang="en-GB" dirty="0"/>
              <a:t>e</a:t>
            </a:r>
            <a:r>
              <a:rPr lang="en-GB" dirty="0" smtClean="0"/>
              <a:t>asy to find</a:t>
            </a:r>
          </a:p>
          <a:p>
            <a:pPr lvl="1"/>
            <a:r>
              <a:rPr lang="en-GB" dirty="0" smtClean="0"/>
              <a:t>provided in different formats if needed</a:t>
            </a:r>
          </a:p>
          <a:p>
            <a:pPr lvl="2"/>
            <a:r>
              <a:rPr lang="en-GB" dirty="0"/>
              <a:t>w</a:t>
            </a:r>
            <a:r>
              <a:rPr lang="en-GB" dirty="0" smtClean="0"/>
              <a:t>ritten </a:t>
            </a:r>
          </a:p>
          <a:p>
            <a:pPr lvl="2"/>
            <a:r>
              <a:rPr lang="en-GB" dirty="0"/>
              <a:t>s</a:t>
            </a:r>
            <a:r>
              <a:rPr lang="en-GB" dirty="0" smtClean="0"/>
              <a:t>poken</a:t>
            </a:r>
          </a:p>
          <a:p>
            <a:pPr lvl="1"/>
            <a:r>
              <a:rPr lang="en-GB" dirty="0" smtClean="0"/>
              <a:t>clear and easily understood</a:t>
            </a:r>
          </a:p>
          <a:p>
            <a:pPr lvl="1"/>
            <a:endParaRPr lang="en-GB" dirty="0"/>
          </a:p>
        </p:txBody>
      </p:sp>
    </p:spTree>
    <p:extLst>
      <p:ext uri="{BB962C8B-B14F-4D97-AF65-F5344CB8AC3E}">
        <p14:creationId xmlns:p14="http://schemas.microsoft.com/office/powerpoint/2010/main" val="285952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a:t>
            </a:r>
            <a:endParaRPr lang="en-GB" dirty="0"/>
          </a:p>
        </p:txBody>
      </p:sp>
      <p:sp>
        <p:nvSpPr>
          <p:cNvPr id="3" name="Content Placeholder 2"/>
          <p:cNvSpPr>
            <a:spLocks noGrp="1"/>
          </p:cNvSpPr>
          <p:nvPr>
            <p:ph idx="1"/>
          </p:nvPr>
        </p:nvSpPr>
        <p:spPr/>
        <p:txBody>
          <a:bodyPr/>
          <a:lstStyle/>
          <a:p>
            <a:r>
              <a:rPr lang="en-GB" dirty="0" smtClean="0"/>
              <a:t>Feedback should be:</a:t>
            </a:r>
          </a:p>
          <a:p>
            <a:pPr lvl="1"/>
            <a:r>
              <a:rPr lang="en-GB" dirty="0" smtClean="0"/>
              <a:t>free from potential, even if unintended, prejudice</a:t>
            </a:r>
          </a:p>
          <a:p>
            <a:pPr lvl="2"/>
            <a:r>
              <a:rPr lang="en-GB" dirty="0" smtClean="0"/>
              <a:t>Anonymous marking</a:t>
            </a:r>
          </a:p>
          <a:p>
            <a:pPr lvl="2"/>
            <a:r>
              <a:rPr lang="en-GB" dirty="0" smtClean="0"/>
              <a:t>Double marking</a:t>
            </a:r>
          </a:p>
          <a:p>
            <a:pPr lvl="1"/>
            <a:r>
              <a:rPr lang="en-GB" dirty="0" smtClean="0"/>
              <a:t>be guided by clear criteria</a:t>
            </a:r>
          </a:p>
          <a:p>
            <a:pPr lvl="1"/>
            <a:r>
              <a:rPr lang="en-GB" dirty="0" smtClean="0"/>
              <a:t>be consistent </a:t>
            </a:r>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342488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dirty="0" smtClean="0"/>
              <a:t>All resources are freely available on the web at:</a:t>
            </a:r>
          </a:p>
          <a:p>
            <a:endParaRPr lang="en-GB" sz="2800" dirty="0"/>
          </a:p>
          <a:p>
            <a:pPr marL="0" indent="0">
              <a:buNone/>
            </a:pPr>
            <a:r>
              <a:rPr lang="en-GB" sz="2800" dirty="0">
                <a:hlinkClick r:id="rId2"/>
              </a:rPr>
              <a:t>http://</a:t>
            </a:r>
            <a:r>
              <a:rPr lang="en-GB" sz="2800" dirty="0" smtClean="0">
                <a:hlinkClick r:id="rId2"/>
              </a:rPr>
              <a:t>www.enhancementthemes.ac.uk/focus-on</a:t>
            </a:r>
            <a:endParaRPr lang="en-GB" sz="2800" dirty="0" smtClean="0"/>
          </a:p>
          <a:p>
            <a:pPr marL="0" indent="0">
              <a:buNone/>
            </a:pPr>
            <a:endParaRPr lang="en-GB" sz="2800" dirty="0"/>
          </a:p>
          <a:p>
            <a:pPr marL="0" indent="0">
              <a:buNone/>
            </a:pPr>
            <a:r>
              <a:rPr lang="en-GB" sz="2800" dirty="0" smtClean="0"/>
              <a:t>For more information contact:</a:t>
            </a:r>
          </a:p>
          <a:p>
            <a:pPr marL="0" indent="0">
              <a:buNone/>
            </a:pPr>
            <a:endParaRPr lang="en-GB" sz="2800" dirty="0"/>
          </a:p>
          <a:p>
            <a:pPr marL="0" indent="0">
              <a:buNone/>
            </a:pPr>
            <a:r>
              <a:rPr lang="en-GB" sz="2800" dirty="0" smtClean="0"/>
              <a:t>Amanda Park at </a:t>
            </a:r>
            <a:r>
              <a:rPr lang="en-GB" sz="2800" dirty="0" smtClean="0">
                <a:hlinkClick r:id="rId3"/>
              </a:rPr>
              <a:t>a.park@qaa.ac.uk</a:t>
            </a:r>
            <a:endParaRPr lang="en-GB" sz="2800" dirty="0" smtClean="0"/>
          </a:p>
          <a:p>
            <a:pPr marL="0" indent="0">
              <a:buNone/>
            </a:pPr>
            <a:endParaRPr lang="en-GB" sz="2800" dirty="0"/>
          </a:p>
        </p:txBody>
      </p:sp>
    </p:spTree>
    <p:extLst>
      <p:ext uri="{BB962C8B-B14F-4D97-AF65-F5344CB8AC3E}">
        <p14:creationId xmlns:p14="http://schemas.microsoft.com/office/powerpoint/2010/main" val="264802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92100"/>
            <a:ext cx="314642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p:cNvPicPr>
            <a:picLocks noChangeAspect="1"/>
          </p:cNvPicPr>
          <p:nvPr/>
        </p:nvPicPr>
        <p:blipFill>
          <a:blip r:embed="rId4">
            <a:extLst>
              <a:ext uri="{28A0092B-C50C-407E-A947-70E740481C1C}">
                <a14:useLocalDpi xmlns:a14="http://schemas.microsoft.com/office/drawing/2010/main" val="0"/>
              </a:ext>
            </a:extLst>
          </a:blip>
          <a:srcRect l="3583" r="3583"/>
          <a:stretch>
            <a:fillRect/>
          </a:stretch>
        </p:blipFill>
        <p:spPr bwMode="auto">
          <a:xfrm>
            <a:off x="107950" y="2632075"/>
            <a:ext cx="3146425" cy="338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p:cNvSpPr txBox="1">
            <a:spLocks/>
          </p:cNvSpPr>
          <p:nvPr/>
        </p:nvSpPr>
        <p:spPr>
          <a:xfrm>
            <a:off x="4101577" y="530193"/>
            <a:ext cx="4248150" cy="51895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ctr">
              <a:lnSpc>
                <a:spcPct val="150000"/>
              </a:lnSpc>
              <a:buNone/>
              <a:defRPr/>
            </a:pPr>
            <a:r>
              <a:rPr lang="en-GB" altLang="en-US" sz="2800" b="1" dirty="0" smtClean="0"/>
              <a:t>Two issues from ELIR:</a:t>
            </a:r>
            <a:endParaRPr lang="en-GB" altLang="en-US" sz="2800" dirty="0" smtClean="0"/>
          </a:p>
          <a:p>
            <a:pPr fontAlgn="ctr">
              <a:lnSpc>
                <a:spcPct val="150000"/>
              </a:lnSpc>
              <a:buFont typeface="Arial" panose="020B0604020202020204" pitchFamily="34" charset="0"/>
              <a:buChar char="•"/>
              <a:defRPr/>
            </a:pPr>
            <a:r>
              <a:rPr lang="en-GB" altLang="en-US" sz="2800" dirty="0" smtClean="0"/>
              <a:t>More consistent implementation of policy across institutions</a:t>
            </a:r>
            <a:endParaRPr lang="en-GB" altLang="en-US" sz="2800" dirty="0"/>
          </a:p>
          <a:p>
            <a:pPr fontAlgn="ctr">
              <a:lnSpc>
                <a:spcPct val="150000"/>
              </a:lnSpc>
              <a:buFont typeface="Arial" panose="020B0604020202020204" pitchFamily="34" charset="0"/>
              <a:buChar char="•"/>
              <a:defRPr/>
            </a:pPr>
            <a:endParaRPr lang="en-GB" altLang="en-US" sz="2800" dirty="0" smtClean="0"/>
          </a:p>
          <a:p>
            <a:pPr fontAlgn="ctr">
              <a:lnSpc>
                <a:spcPct val="150000"/>
              </a:lnSpc>
              <a:buFont typeface="Arial" panose="020B0604020202020204" pitchFamily="34" charset="0"/>
              <a:buChar char="•"/>
              <a:defRPr/>
            </a:pPr>
            <a:r>
              <a:rPr lang="en-GB" altLang="en-US" sz="2800" dirty="0" smtClean="0"/>
              <a:t>Communicating and understanding the nature of feedback</a:t>
            </a:r>
          </a:p>
          <a:p>
            <a:pPr>
              <a:defRPr/>
            </a:pPr>
            <a:endParaRPr lang="en-GB" sz="2400" b="1" dirty="0"/>
          </a:p>
        </p:txBody>
      </p:sp>
    </p:spTree>
    <p:extLst>
      <p:ext uri="{BB962C8B-B14F-4D97-AF65-F5344CB8AC3E}">
        <p14:creationId xmlns:p14="http://schemas.microsoft.com/office/powerpoint/2010/main" val="98535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732263" y="549275"/>
            <a:ext cx="7131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5400" dirty="0" smtClean="0"/>
              <a:t>Three strands of work</a:t>
            </a:r>
            <a:endParaRPr lang="en-GB" altLang="en-US" sz="5400" dirty="0"/>
          </a:p>
        </p:txBody>
      </p:sp>
      <p:sp>
        <p:nvSpPr>
          <p:cNvPr id="6" name="Content Placeholder 1"/>
          <p:cNvSpPr txBox="1">
            <a:spLocks/>
          </p:cNvSpPr>
          <p:nvPr/>
        </p:nvSpPr>
        <p:spPr bwMode="auto">
          <a:xfrm>
            <a:off x="468313" y="1628775"/>
            <a:ext cx="8207375" cy="4392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fontAlgn="ctr" hangingPunct="1">
              <a:lnSpc>
                <a:spcPct val="150000"/>
              </a:lnSpc>
              <a:buFont typeface="+mj-lt"/>
              <a:buAutoNum type="arabicPeriod"/>
              <a:defRPr/>
            </a:pPr>
            <a:r>
              <a:rPr lang="en-GB" altLang="en-US" sz="2800" dirty="0" smtClean="0"/>
              <a:t>Staff development to support practice in </a:t>
            </a:r>
            <a:r>
              <a:rPr lang="en-GB" altLang="en-US" sz="2800" b="1" dirty="0" smtClean="0"/>
              <a:t>policy</a:t>
            </a:r>
            <a:r>
              <a:rPr lang="en-GB" altLang="en-US" sz="2800" dirty="0" smtClean="0"/>
              <a:t> making on feedback and assessment</a:t>
            </a:r>
          </a:p>
          <a:p>
            <a:pPr marL="514350" indent="-514350" eaLnBrk="1" fontAlgn="ctr" hangingPunct="1">
              <a:lnSpc>
                <a:spcPct val="150000"/>
              </a:lnSpc>
              <a:buFont typeface="+mj-lt"/>
              <a:buAutoNum type="arabicPeriod"/>
              <a:defRPr/>
            </a:pPr>
            <a:r>
              <a:rPr lang="en-GB" sz="2800" dirty="0" smtClean="0"/>
              <a:t>Electronic </a:t>
            </a:r>
            <a:r>
              <a:rPr lang="en-GB" sz="2800" dirty="0"/>
              <a:t>management of </a:t>
            </a:r>
            <a:r>
              <a:rPr lang="en-GB" sz="2800" dirty="0" smtClean="0"/>
              <a:t>Assessment </a:t>
            </a:r>
            <a:r>
              <a:rPr lang="en-GB" sz="2800" dirty="0"/>
              <a:t>and </a:t>
            </a:r>
            <a:r>
              <a:rPr lang="en-GB" sz="2800" dirty="0" smtClean="0"/>
              <a:t>Feedback in </a:t>
            </a:r>
            <a:r>
              <a:rPr lang="en-GB" sz="2800" b="1" dirty="0" smtClean="0"/>
              <a:t>practice</a:t>
            </a:r>
          </a:p>
          <a:p>
            <a:pPr marL="514350" indent="-514350" eaLnBrk="1" fontAlgn="ctr" hangingPunct="1">
              <a:lnSpc>
                <a:spcPct val="150000"/>
              </a:lnSpc>
              <a:buFont typeface="+mj-lt"/>
              <a:buAutoNum type="arabicPeriod"/>
              <a:defRPr/>
            </a:pPr>
            <a:r>
              <a:rPr lang="en-GB" altLang="en-US" sz="2800" dirty="0" smtClean="0"/>
              <a:t>Mapping </a:t>
            </a:r>
            <a:r>
              <a:rPr lang="en-GB" altLang="en-US" sz="2800" b="1" dirty="0" smtClean="0"/>
              <a:t>partnerships</a:t>
            </a:r>
            <a:r>
              <a:rPr lang="en-GB" altLang="en-US" sz="2800" dirty="0" smtClean="0"/>
              <a:t> between students’ associations and their institutions to improve feedback</a:t>
            </a:r>
          </a:p>
          <a:p>
            <a:pPr eaLnBrk="1" fontAlgn="ctr" hangingPunct="1">
              <a:defRPr/>
            </a:pPr>
            <a:endParaRPr lang="en-GB" altLang="en-US" sz="2800" dirty="0" smtClean="0"/>
          </a:p>
          <a:p>
            <a:pPr marL="0" indent="0" eaLnBrk="1" fontAlgn="ctr" hangingPunct="1">
              <a:buFont typeface="Arial" panose="020B0604020202020204" pitchFamily="34" charset="0"/>
              <a:buNone/>
              <a:defRPr/>
            </a:pPr>
            <a:endParaRPr lang="en-GB" altLang="en-US" sz="2800" dirty="0" smtClean="0"/>
          </a:p>
          <a:p>
            <a:pPr eaLnBrk="1" hangingPunct="1">
              <a:defRPr/>
            </a:pPr>
            <a:endParaRPr lang="en-GB" altLang="en-US" sz="2400" dirty="0" smtClean="0"/>
          </a:p>
        </p:txBody>
      </p:sp>
    </p:spTree>
    <p:extLst>
      <p:ext uri="{BB962C8B-B14F-4D97-AF65-F5344CB8AC3E}">
        <p14:creationId xmlns:p14="http://schemas.microsoft.com/office/powerpoint/2010/main" val="2662193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505" y="195615"/>
            <a:ext cx="26479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52970" y="465489"/>
            <a:ext cx="56293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800" dirty="0"/>
              <a:t>Improving the quality of feedback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14" y="2264560"/>
            <a:ext cx="3298831" cy="4313221"/>
          </a:xfrm>
          <a:prstGeom prst="rect">
            <a:avLst/>
          </a:prstGeom>
        </p:spPr>
      </p:pic>
    </p:spTree>
    <p:extLst>
      <p:ext uri="{BB962C8B-B14F-4D97-AF65-F5344CB8AC3E}">
        <p14:creationId xmlns:p14="http://schemas.microsoft.com/office/powerpoint/2010/main" val="237595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68313" y="549275"/>
            <a:ext cx="8383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ctr">
              <a:lnSpc>
                <a:spcPct val="150000"/>
              </a:lnSpc>
              <a:defRPr/>
            </a:pPr>
            <a:r>
              <a:rPr lang="en-GB" sz="2400" b="1" dirty="0"/>
              <a:t>Electronic management of </a:t>
            </a:r>
            <a:r>
              <a:rPr lang="en-GB" sz="2400" b="1" dirty="0" smtClean="0"/>
              <a:t> Assessment </a:t>
            </a:r>
            <a:r>
              <a:rPr lang="en-GB" sz="2400" b="1" dirty="0"/>
              <a:t>and </a:t>
            </a:r>
            <a:r>
              <a:rPr lang="en-GB" sz="2400" b="1" dirty="0" smtClean="0"/>
              <a:t>Feedback </a:t>
            </a:r>
            <a:endParaRPr lang="en-GB" altLang="en-US" sz="2400" b="1" dirty="0"/>
          </a:p>
        </p:txBody>
      </p:sp>
      <p:sp>
        <p:nvSpPr>
          <p:cNvPr id="6" name="Content Placeholder 1"/>
          <p:cNvSpPr txBox="1">
            <a:spLocks/>
          </p:cNvSpPr>
          <p:nvPr/>
        </p:nvSpPr>
        <p:spPr bwMode="auto">
          <a:xfrm>
            <a:off x="468313" y="1628775"/>
            <a:ext cx="8207375" cy="4392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Event held </a:t>
            </a:r>
            <a:r>
              <a:rPr lang="en-GB" sz="2000" dirty="0"/>
              <a:t>on 18</a:t>
            </a:r>
            <a:r>
              <a:rPr lang="en-GB" sz="2000" baseline="30000" dirty="0"/>
              <a:t>th</a:t>
            </a:r>
            <a:r>
              <a:rPr lang="en-GB" sz="2000" dirty="0"/>
              <a:t> March 2015 </a:t>
            </a:r>
            <a:endParaRPr lang="en-GB" sz="2000" dirty="0" smtClean="0"/>
          </a:p>
          <a:p>
            <a:r>
              <a:rPr lang="en-GB" sz="2000" dirty="0" smtClean="0"/>
              <a:t>Aimed </a:t>
            </a:r>
            <a:r>
              <a:rPr lang="en-GB" sz="2000" dirty="0"/>
              <a:t>at practitioners</a:t>
            </a:r>
          </a:p>
          <a:p>
            <a:r>
              <a:rPr lang="en-GB" sz="2000" dirty="0"/>
              <a:t>Combination of sharing practice and a </a:t>
            </a:r>
          </a:p>
          <a:p>
            <a:pPr marL="0" indent="0">
              <a:buNone/>
            </a:pPr>
            <a:r>
              <a:rPr lang="en-GB" sz="2000" dirty="0" smtClean="0"/>
              <a:t>      workshop </a:t>
            </a:r>
            <a:r>
              <a:rPr lang="en-GB" sz="2000" dirty="0"/>
              <a:t>session</a:t>
            </a:r>
          </a:p>
          <a:p>
            <a:r>
              <a:rPr lang="en-GB" sz="2000" dirty="0"/>
              <a:t>Sharing practice: Two plenary </a:t>
            </a:r>
            <a:endParaRPr lang="en-GB" sz="2000" dirty="0" smtClean="0"/>
          </a:p>
          <a:p>
            <a:pPr marL="0" indent="0">
              <a:buNone/>
            </a:pPr>
            <a:r>
              <a:rPr lang="en-GB" sz="2000" dirty="0"/>
              <a:t> </a:t>
            </a:r>
            <a:r>
              <a:rPr lang="en-GB" sz="2000" dirty="0" smtClean="0"/>
              <a:t>     presentations </a:t>
            </a:r>
            <a:r>
              <a:rPr lang="en-GB" sz="2000" dirty="0"/>
              <a:t>&amp; 12 case studies</a:t>
            </a:r>
          </a:p>
          <a:p>
            <a:r>
              <a:rPr lang="en-GB" sz="2000" dirty="0" smtClean="0"/>
              <a:t>Workshop – identify 10 key messages</a:t>
            </a:r>
          </a:p>
          <a:p>
            <a:pPr marL="0" indent="0">
              <a:buNone/>
            </a:pPr>
            <a:r>
              <a:rPr lang="en-GB" sz="2000" dirty="0"/>
              <a:t>	</a:t>
            </a:r>
            <a:r>
              <a:rPr lang="en-GB" sz="2000" dirty="0" smtClean="0"/>
              <a:t>for policy makers to help practitioners develop EMA</a:t>
            </a:r>
            <a:endParaRPr lang="en-GB" sz="2000" dirty="0"/>
          </a:p>
          <a:p>
            <a:r>
              <a:rPr lang="en-GB" sz="2000" dirty="0" smtClean="0"/>
              <a:t>Write </a:t>
            </a:r>
            <a:r>
              <a:rPr lang="en-GB" sz="2000" dirty="0"/>
              <a:t>up here: http://blogs.pjjk.net/phil/qaa-scotland-focus-on-assessment-and-feedback-workshop/</a:t>
            </a:r>
          </a:p>
          <a:p>
            <a:pPr eaLnBrk="1" fontAlgn="ctr" hangingPunct="1">
              <a:defRPr/>
            </a:pPr>
            <a:endParaRPr lang="en-GB" altLang="en-US" sz="2000" dirty="0" smtClean="0"/>
          </a:p>
          <a:p>
            <a:pPr marL="0" indent="0" eaLnBrk="1" fontAlgn="ctr" hangingPunct="1">
              <a:buFont typeface="Arial" panose="020B0604020202020204" pitchFamily="34" charset="0"/>
              <a:buNone/>
              <a:defRPr/>
            </a:pPr>
            <a:endParaRPr lang="en-GB" altLang="en-US" sz="2000" dirty="0" smtClean="0"/>
          </a:p>
          <a:p>
            <a:pPr eaLnBrk="1" hangingPunct="1">
              <a:defRPr/>
            </a:pPr>
            <a:endParaRPr lang="en-GB" altLang="en-US" sz="2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8060" y="1659054"/>
            <a:ext cx="3311222" cy="2483417"/>
          </a:xfrm>
          <a:prstGeom prst="rect">
            <a:avLst/>
          </a:prstGeom>
        </p:spPr>
      </p:pic>
    </p:spTree>
    <p:extLst>
      <p:ext uri="{BB962C8B-B14F-4D97-AF65-F5344CB8AC3E}">
        <p14:creationId xmlns:p14="http://schemas.microsoft.com/office/powerpoint/2010/main" val="4032892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68313" y="549275"/>
            <a:ext cx="8383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ctr">
              <a:lnSpc>
                <a:spcPct val="150000"/>
              </a:lnSpc>
              <a:defRPr/>
            </a:pPr>
            <a:r>
              <a:rPr lang="en-GB" sz="2400" b="1" dirty="0"/>
              <a:t>Electronic management of </a:t>
            </a:r>
            <a:r>
              <a:rPr lang="en-GB" sz="2400" b="1" dirty="0" smtClean="0"/>
              <a:t> Assessment </a:t>
            </a:r>
            <a:r>
              <a:rPr lang="en-GB" sz="2400" b="1" dirty="0"/>
              <a:t>and Feedback</a:t>
            </a:r>
            <a:endParaRPr lang="en-GB" altLang="en-US" sz="2400" b="1" dirty="0"/>
          </a:p>
        </p:txBody>
      </p:sp>
      <p:sp>
        <p:nvSpPr>
          <p:cNvPr id="6" name="Content Placeholder 1"/>
          <p:cNvSpPr txBox="1">
            <a:spLocks/>
          </p:cNvSpPr>
          <p:nvPr/>
        </p:nvSpPr>
        <p:spPr bwMode="auto">
          <a:xfrm>
            <a:off x="4512412" y="1360210"/>
            <a:ext cx="4263943" cy="4319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Aimed to develop 10 key messages </a:t>
            </a:r>
          </a:p>
          <a:p>
            <a:pPr marL="0" indent="0">
              <a:buNone/>
            </a:pPr>
            <a:r>
              <a:rPr lang="en-GB" sz="2000" dirty="0" smtClean="0"/>
              <a:t>     to communicate </a:t>
            </a:r>
            <a:r>
              <a:rPr lang="en-GB" sz="2000" dirty="0"/>
              <a:t>from </a:t>
            </a:r>
            <a:r>
              <a:rPr lang="en-GB" sz="2000" dirty="0" smtClean="0"/>
              <a:t>practitioners</a:t>
            </a:r>
          </a:p>
          <a:p>
            <a:pPr marL="0" indent="0">
              <a:buNone/>
            </a:pPr>
            <a:r>
              <a:rPr lang="en-GB" sz="2000" dirty="0" smtClean="0"/>
              <a:t>     to policy </a:t>
            </a:r>
            <a:r>
              <a:rPr lang="en-GB" sz="2000" dirty="0"/>
              <a:t>makers</a:t>
            </a:r>
          </a:p>
          <a:p>
            <a:pPr marL="0" indent="0">
              <a:buNone/>
            </a:pPr>
            <a:endParaRPr lang="en-GB" sz="2000" dirty="0"/>
          </a:p>
          <a:p>
            <a:r>
              <a:rPr lang="en-GB" sz="2000" dirty="0"/>
              <a:t>Used dialogue sheet to facilitate discussions</a:t>
            </a:r>
          </a:p>
          <a:p>
            <a:pPr marL="0" indent="0" eaLnBrk="1" fontAlgn="ctr" hangingPunct="1">
              <a:buNone/>
              <a:defRPr/>
            </a:pPr>
            <a:endParaRPr lang="en-GB" altLang="en-US" sz="2000" dirty="0" smtClean="0"/>
          </a:p>
          <a:p>
            <a:pPr marL="0" indent="0" eaLnBrk="1" fontAlgn="ctr" hangingPunct="1">
              <a:buFont typeface="Arial" panose="020B0604020202020204" pitchFamily="34" charset="0"/>
              <a:buNone/>
              <a:defRPr/>
            </a:pPr>
            <a:endParaRPr lang="en-GB" altLang="en-US" sz="2000" dirty="0" smtClean="0"/>
          </a:p>
          <a:p>
            <a:pPr eaLnBrk="1" hangingPunct="1">
              <a:defRPr/>
            </a:pPr>
            <a:endParaRPr lang="en-GB" altLang="en-US"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56" y="1360210"/>
            <a:ext cx="3697306" cy="4929741"/>
          </a:xfrm>
          <a:prstGeom prst="rect">
            <a:avLst/>
          </a:prstGeom>
        </p:spPr>
      </p:pic>
    </p:spTree>
    <p:extLst>
      <p:ext uri="{BB962C8B-B14F-4D97-AF65-F5344CB8AC3E}">
        <p14:creationId xmlns:p14="http://schemas.microsoft.com/office/powerpoint/2010/main" val="1806803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90"/>
          <p:cNvGrpSpPr>
            <a:grpSpLocks/>
          </p:cNvGrpSpPr>
          <p:nvPr/>
        </p:nvGrpSpPr>
        <p:grpSpPr bwMode="auto">
          <a:xfrm>
            <a:off x="1277541" y="854754"/>
            <a:ext cx="5886450" cy="4871194"/>
            <a:chOff x="-71" y="32"/>
            <a:chExt cx="5083" cy="4052"/>
          </a:xfrm>
        </p:grpSpPr>
        <p:sp>
          <p:nvSpPr>
            <p:cNvPr id="2104" name="AutoShape 4"/>
            <p:cNvSpPr>
              <a:spLocks noChangeArrowheads="1"/>
            </p:cNvSpPr>
            <p:nvPr/>
          </p:nvSpPr>
          <p:spPr bwMode="auto">
            <a:xfrm>
              <a:off x="700" y="635"/>
              <a:ext cx="4218" cy="3130"/>
            </a:xfrm>
            <a:prstGeom prst="roundRect">
              <a:avLst>
                <a:gd name="adj" fmla="val 10954"/>
              </a:avLst>
            </a:prstGeom>
            <a:solidFill>
              <a:schemeClr val="accent3"/>
            </a:solidFill>
            <a:ln w="9525">
              <a:solidFill>
                <a:schemeClr val="tx1"/>
              </a:solidFill>
              <a:round/>
              <a:headEnd/>
              <a:tailEnd/>
            </a:ln>
          </p:spPr>
          <p:txBody>
            <a:bodyPr wrap="none" anchor="ctr"/>
            <a:lstStyle/>
            <a:p>
              <a:pPr fontAlgn="base">
                <a:spcBef>
                  <a:spcPct val="0"/>
                </a:spcBef>
                <a:spcAft>
                  <a:spcPct val="0"/>
                </a:spcAft>
                <a:defRPr/>
              </a:pPr>
              <a:endParaRPr lang="en-GB" sz="1350" dirty="0">
                <a:solidFill>
                  <a:srgbClr val="000000"/>
                </a:solidFill>
                <a:ea typeface="ＭＳ Ｐゴシック" charset="0"/>
              </a:endParaRPr>
            </a:p>
          </p:txBody>
        </p:sp>
        <p:sp>
          <p:nvSpPr>
            <p:cNvPr id="2" name="AutoShape 5"/>
            <p:cNvSpPr>
              <a:spLocks noChangeArrowheads="1"/>
            </p:cNvSpPr>
            <p:nvPr/>
          </p:nvSpPr>
          <p:spPr bwMode="auto">
            <a:xfrm>
              <a:off x="1794" y="1506"/>
              <a:ext cx="1992" cy="1197"/>
            </a:xfrm>
            <a:prstGeom prst="roundRect">
              <a:avLst>
                <a:gd name="adj" fmla="val 16667"/>
              </a:avLst>
            </a:prstGeom>
            <a:solidFill>
              <a:srgbClr val="DBF2F8"/>
            </a:solidFill>
            <a:ln w="9525">
              <a:solidFill>
                <a:schemeClr val="tx1"/>
              </a:solidFill>
              <a:round/>
              <a:headEnd/>
              <a:tailEnd/>
            </a:ln>
          </p:spPr>
          <p:txBody>
            <a:bodyPr wrap="none" anchor="ctr"/>
            <a:lstStyle/>
            <a:p>
              <a:pPr algn="ctr" fontAlgn="base">
                <a:spcBef>
                  <a:spcPct val="0"/>
                </a:spcBef>
                <a:spcAft>
                  <a:spcPct val="0"/>
                </a:spcAft>
                <a:defRPr/>
              </a:pPr>
              <a:endParaRPr lang="en-GB" sz="3300" b="1" spc="225" dirty="0">
                <a:ln w="11430" cmpd="sng">
                  <a:solidFill>
                    <a:srgbClr val="BBE0E3">
                      <a:tint val="10000"/>
                    </a:srgbClr>
                  </a:solidFill>
                  <a:prstDash val="solid"/>
                  <a:miter lim="800000"/>
                </a:ln>
                <a:gradFill>
                  <a:gsLst>
                    <a:gs pos="10000">
                      <a:srgbClr val="BBE0E3">
                        <a:tint val="83000"/>
                        <a:shade val="100000"/>
                        <a:satMod val="200000"/>
                      </a:srgbClr>
                    </a:gs>
                    <a:gs pos="75000">
                      <a:srgbClr val="BBE0E3">
                        <a:tint val="100000"/>
                        <a:shade val="50000"/>
                        <a:satMod val="150000"/>
                      </a:srgbClr>
                    </a:gs>
                  </a:gsLst>
                  <a:lin ang="5400000"/>
                </a:gradFill>
                <a:effectLst>
                  <a:glow rad="45500">
                    <a:srgbClr val="BBE0E3">
                      <a:satMod val="220000"/>
                      <a:alpha val="35000"/>
                    </a:srgbClr>
                  </a:glow>
                </a:effectLst>
                <a:ea typeface="ＭＳ Ｐゴシック" panose="020B0600070205080204" pitchFamily="34" charset="-128"/>
              </a:endParaRPr>
            </a:p>
          </p:txBody>
        </p:sp>
        <p:sp>
          <p:nvSpPr>
            <p:cNvPr id="2106" name="AutoShape 6"/>
            <p:cNvSpPr>
              <a:spLocks noChangeArrowheads="1"/>
            </p:cNvSpPr>
            <p:nvPr/>
          </p:nvSpPr>
          <p:spPr bwMode="auto">
            <a:xfrm rot="10800000">
              <a:off x="22" y="482"/>
              <a:ext cx="658" cy="139"/>
            </a:xfrm>
            <a:prstGeom prst="roundRect">
              <a:avLst>
                <a:gd name="adj" fmla="val 16667"/>
              </a:avLst>
            </a:prstGeom>
            <a:solidFill>
              <a:schemeClr val="accent1">
                <a:lumMod val="75000"/>
              </a:schemeClr>
            </a:solidFill>
            <a:ln w="9525">
              <a:solidFill>
                <a:schemeClr val="tx1"/>
              </a:solidFill>
              <a:round/>
              <a:headEnd/>
              <a:tailEnd/>
            </a:ln>
          </p:spPr>
          <p:txBody>
            <a:bodyPr wrap="none" anchor="ctr"/>
            <a:lstStyle/>
            <a:p>
              <a:pPr fontAlgn="base">
                <a:spcBef>
                  <a:spcPct val="0"/>
                </a:spcBef>
                <a:spcAft>
                  <a:spcPct val="0"/>
                </a:spcAft>
                <a:defRPr/>
              </a:pPr>
              <a:r>
                <a:rPr lang="nl-NL" sz="900" b="1" dirty="0">
                  <a:solidFill>
                    <a:srgbClr val="FFFFFF"/>
                  </a:solidFill>
                  <a:ea typeface="ＭＳ Ｐゴシック" charset="0"/>
                </a:rPr>
                <a:t>1. Start </a:t>
              </a:r>
              <a:r>
                <a:rPr lang="nl-NL" sz="900" b="1" dirty="0" err="1">
                  <a:solidFill>
                    <a:srgbClr val="FFFFFF"/>
                  </a:solidFill>
                  <a:ea typeface="ＭＳ Ｐゴシック" charset="0"/>
                </a:rPr>
                <a:t>here</a:t>
              </a:r>
              <a:endParaRPr lang="en-US" sz="900" b="1" dirty="0">
                <a:solidFill>
                  <a:srgbClr val="FFFFFF"/>
                </a:solidFill>
                <a:ea typeface="ＭＳ Ｐゴシック" charset="0"/>
              </a:endParaRPr>
            </a:p>
          </p:txBody>
        </p:sp>
        <p:sp>
          <p:nvSpPr>
            <p:cNvPr id="3116" name="Text Box 14"/>
            <p:cNvSpPr txBox="1">
              <a:spLocks noChangeArrowheads="1"/>
            </p:cNvSpPr>
            <p:nvPr/>
          </p:nvSpPr>
          <p:spPr bwMode="auto">
            <a:xfrm>
              <a:off x="1515" y="3834"/>
              <a:ext cx="26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GB" altLang="en-US" sz="675" b="1">
                  <a:solidFill>
                    <a:srgbClr val="F20EE2"/>
                  </a:solidFill>
                </a:rPr>
                <a:t>What have you heard or seen today that might inform how you might  use technology to enhance your assessment &amp; feedback practice?  </a:t>
              </a:r>
            </a:p>
          </p:txBody>
        </p:sp>
        <p:sp>
          <p:nvSpPr>
            <p:cNvPr id="3117" name="Text Box 15"/>
            <p:cNvSpPr txBox="1">
              <a:spLocks noChangeArrowheads="1"/>
            </p:cNvSpPr>
            <p:nvPr/>
          </p:nvSpPr>
          <p:spPr bwMode="auto">
            <a:xfrm>
              <a:off x="2469" y="3108"/>
              <a:ext cx="9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50000"/>
                </a:spcBef>
                <a:spcAft>
                  <a:spcPct val="0"/>
                </a:spcAft>
                <a:buClr>
                  <a:srgbClr val="FF6600"/>
                </a:buClr>
                <a:buFont typeface="Wingdings" panose="05000000000000000000" pitchFamily="2" charset="2"/>
                <a:buChar char="§"/>
              </a:pPr>
              <a:endParaRPr lang="en-US" altLang="en-US" sz="375">
                <a:solidFill>
                  <a:srgbClr val="000000"/>
                </a:solidFill>
              </a:endParaRPr>
            </a:p>
          </p:txBody>
        </p:sp>
        <p:sp>
          <p:nvSpPr>
            <p:cNvPr id="3118" name="Text Box 39"/>
            <p:cNvSpPr txBox="1">
              <a:spLocks noChangeArrowheads="1"/>
            </p:cNvSpPr>
            <p:nvPr/>
          </p:nvSpPr>
          <p:spPr bwMode="auto">
            <a:xfrm rot="10800000">
              <a:off x="1515" y="245"/>
              <a:ext cx="321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GB" altLang="en-US" sz="675" b="1">
                  <a:solidFill>
                    <a:srgbClr val="333399"/>
                  </a:solidFill>
                </a:rPr>
                <a:t>What  key messages would you like to tell institutional managers to help you &amp; your colleagues use technology to enhance your assessment &amp; feedback practice?</a:t>
              </a:r>
            </a:p>
            <a:p>
              <a:pPr eaLnBrk="0" fontAlgn="base" hangingPunct="0">
                <a:spcBef>
                  <a:spcPct val="0"/>
                </a:spcBef>
                <a:spcAft>
                  <a:spcPct val="0"/>
                </a:spcAft>
                <a:buFontTx/>
                <a:buNone/>
              </a:pPr>
              <a:r>
                <a:rPr lang="en-GB" altLang="en-US" sz="675">
                  <a:solidFill>
                    <a:srgbClr val="000000"/>
                  </a:solidFill>
                </a:rPr>
                <a:t> </a:t>
              </a:r>
            </a:p>
          </p:txBody>
        </p:sp>
        <p:sp>
          <p:nvSpPr>
            <p:cNvPr id="3119" name="Text Box 54"/>
            <p:cNvSpPr txBox="1">
              <a:spLocks noChangeArrowheads="1"/>
            </p:cNvSpPr>
            <p:nvPr/>
          </p:nvSpPr>
          <p:spPr bwMode="auto">
            <a:xfrm rot="5400000">
              <a:off x="-329" y="2856"/>
              <a:ext cx="1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GB" altLang="en-US" sz="675" b="1">
                  <a:solidFill>
                    <a:srgbClr val="3C8C93"/>
                  </a:solidFill>
                </a:rPr>
                <a:t>Thinking about your own assessment &amp; feedback practice - what would you like to improve?</a:t>
              </a:r>
            </a:p>
          </p:txBody>
        </p:sp>
        <p:sp>
          <p:nvSpPr>
            <p:cNvPr id="3131" name="AutoShape 59"/>
            <p:cNvSpPr>
              <a:spLocks noChangeArrowheads="1"/>
            </p:cNvSpPr>
            <p:nvPr/>
          </p:nvSpPr>
          <p:spPr bwMode="auto">
            <a:xfrm rot="10800000">
              <a:off x="-71" y="63"/>
              <a:ext cx="932" cy="391"/>
            </a:xfrm>
            <a:prstGeom prst="roundRect">
              <a:avLst>
                <a:gd name="adj" fmla="val 16667"/>
              </a:avLst>
            </a:prstGeom>
            <a:solidFill>
              <a:schemeClr val="accent1">
                <a:lumMod val="75000"/>
              </a:schemeClr>
            </a:solidFill>
            <a:ln w="9525">
              <a:solidFill>
                <a:schemeClr val="tx1"/>
              </a:solidFill>
              <a:round/>
              <a:headEnd/>
              <a:tailEnd/>
            </a:ln>
            <a:effectLst/>
          </p:spPr>
          <p:txBody>
            <a:bodyPr wrap="none" anchor="ctr"/>
            <a:lstStyle/>
            <a:p>
              <a:pPr fontAlgn="base">
                <a:spcBef>
                  <a:spcPct val="0"/>
                </a:spcBef>
                <a:spcAft>
                  <a:spcPct val="0"/>
                </a:spcAft>
                <a:defRPr/>
              </a:pPr>
              <a:endParaRPr lang="en-GB" sz="1350" dirty="0">
                <a:solidFill>
                  <a:srgbClr val="000000"/>
                </a:solidFill>
                <a:ea typeface="ＭＳ Ｐゴシック" panose="020B0600070205080204" pitchFamily="34" charset="-128"/>
              </a:endParaRPr>
            </a:p>
          </p:txBody>
        </p:sp>
        <p:sp>
          <p:nvSpPr>
            <p:cNvPr id="3121" name="Text Box 60"/>
            <p:cNvSpPr txBox="1">
              <a:spLocks noChangeArrowheads="1"/>
            </p:cNvSpPr>
            <p:nvPr/>
          </p:nvSpPr>
          <p:spPr bwMode="auto">
            <a:xfrm rot="10800000">
              <a:off x="0" y="32"/>
              <a:ext cx="72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nl-NL" altLang="en-US" sz="825" b="1">
                  <a:solidFill>
                    <a:srgbClr val="FFFFFF"/>
                  </a:solidFill>
                  <a:latin typeface="Lucida Sans Unicode" panose="020B0602030504020204" pitchFamily="34" charset="0"/>
                </a:rPr>
                <a:t>Focus on Assessment &amp; Feedback</a:t>
              </a:r>
              <a:endParaRPr lang="en-US" altLang="en-US" sz="825" b="1">
                <a:solidFill>
                  <a:srgbClr val="FFFFFF"/>
                </a:solidFill>
                <a:latin typeface="Lucida Sans Unicode" panose="020B0602030504020204" pitchFamily="34" charset="0"/>
              </a:endParaRPr>
            </a:p>
          </p:txBody>
        </p:sp>
        <p:sp>
          <p:nvSpPr>
            <p:cNvPr id="2115" name="Oval 64"/>
            <p:cNvSpPr>
              <a:spLocks noChangeArrowheads="1"/>
            </p:cNvSpPr>
            <p:nvPr/>
          </p:nvSpPr>
          <p:spPr bwMode="auto">
            <a:xfrm rot="5400000">
              <a:off x="629" y="2173"/>
              <a:ext cx="136" cy="136"/>
            </a:xfrm>
            <a:prstGeom prst="ellipse">
              <a:avLst/>
            </a:prstGeom>
            <a:solidFill>
              <a:schemeClr val="accent1">
                <a:lumMod val="75000"/>
              </a:schemeClr>
            </a:solidFill>
            <a:ln>
              <a:noFill/>
            </a:ln>
            <a:extLst>
              <a:ext uri="{91240B29-F687-4f45-9708-019B960494DF}"/>
            </a:extLst>
          </p:spPr>
          <p:txBody>
            <a:bodyPr wrap="none" anchor="ctr"/>
            <a:lstStyle/>
            <a:p>
              <a:pPr algn="ctr" fontAlgn="base">
                <a:spcBef>
                  <a:spcPct val="0"/>
                </a:spcBef>
                <a:spcAft>
                  <a:spcPct val="0"/>
                </a:spcAft>
                <a:defRPr/>
              </a:pPr>
              <a:r>
                <a:rPr lang="nl-NL" sz="675" dirty="0">
                  <a:solidFill>
                    <a:srgbClr val="FFFFFF"/>
                  </a:solidFill>
                  <a:ea typeface="ＭＳ Ｐゴシック" charset="0"/>
                </a:rPr>
                <a:t>2</a:t>
              </a:r>
              <a:endParaRPr lang="en-US" sz="675" dirty="0">
                <a:solidFill>
                  <a:srgbClr val="FFFFFF"/>
                </a:solidFill>
                <a:ea typeface="ＭＳ Ｐゴシック" charset="0"/>
              </a:endParaRPr>
            </a:p>
          </p:txBody>
        </p:sp>
        <p:sp>
          <p:nvSpPr>
            <p:cNvPr id="3123" name="Oval 69"/>
            <p:cNvSpPr>
              <a:spLocks noChangeArrowheads="1"/>
            </p:cNvSpPr>
            <p:nvPr/>
          </p:nvSpPr>
          <p:spPr bwMode="auto">
            <a:xfrm>
              <a:off x="1421" y="3746"/>
              <a:ext cx="136" cy="136"/>
            </a:xfrm>
            <a:prstGeom prst="ellipse">
              <a:avLst/>
            </a:prstGeom>
            <a:solidFill>
              <a:srgbClr val="F20EE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nl-NL" altLang="en-US" sz="675">
                  <a:solidFill>
                    <a:srgbClr val="FFFFFF"/>
                  </a:solidFill>
                </a:rPr>
                <a:t>3</a:t>
              </a:r>
              <a:endParaRPr lang="en-US" altLang="en-US" sz="675">
                <a:solidFill>
                  <a:srgbClr val="FFFFFF"/>
                </a:solidFill>
              </a:endParaRPr>
            </a:p>
          </p:txBody>
        </p:sp>
        <p:sp>
          <p:nvSpPr>
            <p:cNvPr id="3124" name="Oval 71"/>
            <p:cNvSpPr>
              <a:spLocks noChangeArrowheads="1"/>
            </p:cNvSpPr>
            <p:nvPr/>
          </p:nvSpPr>
          <p:spPr bwMode="auto">
            <a:xfrm rot="-5400000">
              <a:off x="4876" y="3266"/>
              <a:ext cx="136" cy="136"/>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nl-NL" altLang="en-US" sz="675">
                  <a:solidFill>
                    <a:srgbClr val="FFFFFF"/>
                  </a:solidFill>
                </a:rPr>
                <a:t>4</a:t>
              </a:r>
              <a:endParaRPr lang="en-US" altLang="en-US" sz="675">
                <a:solidFill>
                  <a:srgbClr val="FFFFFF"/>
                </a:solidFill>
              </a:endParaRPr>
            </a:p>
          </p:txBody>
        </p:sp>
        <p:sp>
          <p:nvSpPr>
            <p:cNvPr id="3125" name="Oval 75"/>
            <p:cNvSpPr>
              <a:spLocks noChangeArrowheads="1"/>
            </p:cNvSpPr>
            <p:nvPr/>
          </p:nvSpPr>
          <p:spPr bwMode="auto">
            <a:xfrm rot="16200000" flipH="1">
              <a:off x="4872" y="1949"/>
              <a:ext cx="136" cy="136"/>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nl-NL" altLang="en-US" sz="675">
                  <a:solidFill>
                    <a:srgbClr val="FFFFFF"/>
                  </a:solidFill>
                </a:rPr>
                <a:t>5</a:t>
              </a:r>
              <a:endParaRPr lang="en-US" altLang="en-US" sz="675">
                <a:solidFill>
                  <a:srgbClr val="FFFFFF"/>
                </a:solidFill>
              </a:endParaRPr>
            </a:p>
          </p:txBody>
        </p:sp>
        <p:sp>
          <p:nvSpPr>
            <p:cNvPr id="3126" name="Oval 77"/>
            <p:cNvSpPr>
              <a:spLocks noChangeArrowheads="1"/>
            </p:cNvSpPr>
            <p:nvPr/>
          </p:nvSpPr>
          <p:spPr bwMode="auto">
            <a:xfrm rot="10800000">
              <a:off x="4546" y="556"/>
              <a:ext cx="136" cy="136"/>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en-US" altLang="en-US" sz="675">
                  <a:solidFill>
                    <a:srgbClr val="FFFFFF"/>
                  </a:solidFill>
                </a:rPr>
                <a:t>6</a:t>
              </a:r>
            </a:p>
          </p:txBody>
        </p:sp>
      </p:grpSp>
      <p:sp>
        <p:nvSpPr>
          <p:cNvPr id="2051" name="AutoShape 6"/>
          <p:cNvSpPr>
            <a:spLocks noChangeArrowheads="1"/>
          </p:cNvSpPr>
          <p:nvPr/>
        </p:nvSpPr>
        <p:spPr bwMode="auto">
          <a:xfrm rot="5400000">
            <a:off x="278011" y="3402212"/>
            <a:ext cx="2214563" cy="215503"/>
          </a:xfrm>
          <a:prstGeom prst="roundRect">
            <a:avLst>
              <a:gd name="adj" fmla="val 16667"/>
            </a:avLst>
          </a:prstGeom>
          <a:solidFill>
            <a:schemeClr val="accent1">
              <a:lumMod val="75000"/>
            </a:schemeClr>
          </a:solidFill>
          <a:ln w="9525">
            <a:solidFill>
              <a:schemeClr val="tx1"/>
            </a:solidFill>
            <a:round/>
            <a:headEnd/>
            <a:tailEnd/>
          </a:ln>
        </p:spPr>
        <p:txBody>
          <a:bodyPr wrap="none" anchor="ctr"/>
          <a:lstStyle/>
          <a:p>
            <a:pPr algn="ctr" fontAlgn="base">
              <a:spcBef>
                <a:spcPct val="0"/>
              </a:spcBef>
              <a:spcAft>
                <a:spcPct val="0"/>
              </a:spcAft>
              <a:defRPr/>
            </a:pPr>
            <a:r>
              <a:rPr lang="nl-NL" sz="900" b="1" dirty="0" err="1">
                <a:solidFill>
                  <a:srgbClr val="FFFFFF"/>
                </a:solidFill>
                <a:ea typeface="ＭＳ Ｐゴシック" charset="0"/>
              </a:rPr>
              <a:t>Reflection</a:t>
            </a:r>
            <a:endParaRPr lang="en-US" sz="900" b="1" dirty="0">
              <a:solidFill>
                <a:srgbClr val="FFFFFF"/>
              </a:solidFill>
              <a:ea typeface="ＭＳ Ｐゴシック" charset="0"/>
            </a:endParaRPr>
          </a:p>
        </p:txBody>
      </p:sp>
      <p:sp>
        <p:nvSpPr>
          <p:cNvPr id="75" name="Rectangle 74"/>
          <p:cNvSpPr/>
          <p:nvPr/>
        </p:nvSpPr>
        <p:spPr>
          <a:xfrm>
            <a:off x="2303860" y="1701404"/>
            <a:ext cx="917972" cy="3400425"/>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solidFill>
                <a:srgbClr val="FFFFFF"/>
              </a:solidFill>
            </a:endParaRPr>
          </a:p>
        </p:txBody>
      </p:sp>
      <p:sp>
        <p:nvSpPr>
          <p:cNvPr id="73" name="Down Arrow 72"/>
          <p:cNvSpPr/>
          <p:nvPr/>
        </p:nvSpPr>
        <p:spPr>
          <a:xfrm rot="16200000">
            <a:off x="2114551" y="2321720"/>
            <a:ext cx="161925" cy="216694"/>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sp>
        <p:nvSpPr>
          <p:cNvPr id="3078" name="TextBox 76"/>
          <p:cNvSpPr txBox="1">
            <a:spLocks noChangeArrowheads="1"/>
          </p:cNvSpPr>
          <p:nvPr/>
        </p:nvSpPr>
        <p:spPr bwMode="auto">
          <a:xfrm>
            <a:off x="2581842" y="3429001"/>
            <a:ext cx="507831"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FontTx/>
              <a:buNone/>
            </a:pPr>
            <a:r>
              <a:rPr lang="en-GB" altLang="en-US" sz="2100">
                <a:solidFill>
                  <a:srgbClr val="FFFFFF"/>
                </a:solidFill>
              </a:rPr>
              <a:t> </a:t>
            </a:r>
            <a:r>
              <a:rPr lang="en-GB" altLang="en-US" sz="1050">
                <a:solidFill>
                  <a:srgbClr val="FFFFFF"/>
                </a:solidFill>
              </a:rPr>
              <a:t>I would like to work at…</a:t>
            </a:r>
          </a:p>
        </p:txBody>
      </p:sp>
      <p:sp>
        <p:nvSpPr>
          <p:cNvPr id="80" name="Down Arrow 79"/>
          <p:cNvSpPr/>
          <p:nvPr/>
        </p:nvSpPr>
        <p:spPr>
          <a:xfrm rot="16200000">
            <a:off x="2060972" y="3995739"/>
            <a:ext cx="161925" cy="216694"/>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pic>
        <p:nvPicPr>
          <p:cNvPr id="3080" name="Picture 91" descr="C:\Users\h.gibson\AppData\Local\Microsoft\Windows\Temporary Internet Files\Content.IE5\F5KRAHB5\MC9004346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72880" y="3045620"/>
            <a:ext cx="492919"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AutoShape 6"/>
          <p:cNvSpPr>
            <a:spLocks noChangeArrowheads="1"/>
          </p:cNvSpPr>
          <p:nvPr/>
        </p:nvSpPr>
        <p:spPr bwMode="auto">
          <a:xfrm>
            <a:off x="3815954" y="5697142"/>
            <a:ext cx="1295400" cy="215503"/>
          </a:xfrm>
          <a:prstGeom prst="roundRect">
            <a:avLst>
              <a:gd name="adj" fmla="val 16667"/>
            </a:avLst>
          </a:prstGeom>
          <a:solidFill>
            <a:srgbClr val="F20EE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nl-NL" altLang="en-US" sz="900" b="1">
                <a:solidFill>
                  <a:srgbClr val="FFFFFF"/>
                </a:solidFill>
              </a:rPr>
              <a:t>Ideas</a:t>
            </a:r>
            <a:endParaRPr lang="en-US" altLang="en-US" sz="900" b="1">
              <a:solidFill>
                <a:srgbClr val="FFFFFF"/>
              </a:solidFill>
            </a:endParaRPr>
          </a:p>
        </p:txBody>
      </p:sp>
      <p:sp>
        <p:nvSpPr>
          <p:cNvPr id="3082" name="TextBox 93"/>
          <p:cNvSpPr txBox="1">
            <a:spLocks noChangeArrowheads="1"/>
          </p:cNvSpPr>
          <p:nvPr/>
        </p:nvSpPr>
        <p:spPr bwMode="auto">
          <a:xfrm>
            <a:off x="5706666" y="4455319"/>
            <a:ext cx="1295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en-GB" altLang="en-US" sz="1350">
                <a:solidFill>
                  <a:srgbClr val="FFFFFF"/>
                </a:solidFill>
              </a:rPr>
              <a:t>Pink post-its</a:t>
            </a:r>
            <a:endParaRPr lang="en-GB" altLang="en-US" sz="1350">
              <a:solidFill>
                <a:srgbClr val="000000"/>
              </a:solidFill>
            </a:endParaRPr>
          </a:p>
        </p:txBody>
      </p:sp>
      <p:sp>
        <p:nvSpPr>
          <p:cNvPr id="102" name="Down Arrow 101"/>
          <p:cNvSpPr/>
          <p:nvPr/>
        </p:nvSpPr>
        <p:spPr>
          <a:xfrm rot="10800000">
            <a:off x="4572000" y="5156597"/>
            <a:ext cx="161925" cy="223838"/>
          </a:xfrm>
          <a:prstGeom prst="downArrow">
            <a:avLst/>
          </a:prstGeom>
          <a:solidFill>
            <a:srgbClr val="F20E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sp>
        <p:nvSpPr>
          <p:cNvPr id="3084" name="AutoShape 6"/>
          <p:cNvSpPr>
            <a:spLocks noChangeArrowheads="1"/>
          </p:cNvSpPr>
          <p:nvPr/>
        </p:nvSpPr>
        <p:spPr bwMode="auto">
          <a:xfrm rot="-5400000">
            <a:off x="7164587" y="3428406"/>
            <a:ext cx="1295400" cy="215503"/>
          </a:xfrm>
          <a:prstGeom prst="roundRect">
            <a:avLst>
              <a:gd name="adj" fmla="val 16667"/>
            </a:avLst>
          </a:prstGeom>
          <a:solidFill>
            <a:srgbClr val="00B0F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FontTx/>
              <a:buNone/>
            </a:pPr>
            <a:r>
              <a:rPr lang="nl-NL" altLang="en-US" sz="900" b="1">
                <a:solidFill>
                  <a:srgbClr val="FFFFFF"/>
                </a:solidFill>
              </a:rPr>
              <a:t>Support</a:t>
            </a:r>
            <a:endParaRPr lang="en-US" altLang="en-US" sz="900" b="1">
              <a:solidFill>
                <a:srgbClr val="FFFFFF"/>
              </a:solidFill>
            </a:endParaRPr>
          </a:p>
        </p:txBody>
      </p:sp>
      <p:sp>
        <p:nvSpPr>
          <p:cNvPr id="2076" name="AutoShape 6"/>
          <p:cNvSpPr>
            <a:spLocks noChangeArrowheads="1"/>
          </p:cNvSpPr>
          <p:nvPr/>
        </p:nvSpPr>
        <p:spPr bwMode="auto">
          <a:xfrm rot="10800000">
            <a:off x="4193381" y="944167"/>
            <a:ext cx="1295400" cy="215503"/>
          </a:xfrm>
          <a:prstGeom prst="roundRect">
            <a:avLst>
              <a:gd name="adj" fmla="val 16667"/>
            </a:avLst>
          </a:prstGeom>
          <a:solidFill>
            <a:schemeClr val="accent2">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fontAlgn="base">
              <a:spcBef>
                <a:spcPct val="0"/>
              </a:spcBef>
              <a:spcAft>
                <a:spcPct val="0"/>
              </a:spcAft>
              <a:defRPr/>
            </a:pPr>
            <a:r>
              <a:rPr lang="nl-NL" sz="900" b="1" dirty="0" err="1">
                <a:solidFill>
                  <a:srgbClr val="FFFFFF"/>
                </a:solidFill>
              </a:rPr>
              <a:t>Messages</a:t>
            </a:r>
            <a:endParaRPr lang="en-US" sz="900" b="1" dirty="0">
              <a:solidFill>
                <a:srgbClr val="FFFFFF"/>
              </a:solidFill>
            </a:endParaRPr>
          </a:p>
        </p:txBody>
      </p:sp>
      <p:pic>
        <p:nvPicPr>
          <p:cNvPr id="3086" name="Picture 94" descr="C:\Users\h.gibson\AppData\Local\Microsoft\Windows\Temporary Internet Files\Content.IE5\7ZDO30N5\MC9004417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1" y="2240758"/>
            <a:ext cx="269081"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118"/>
          <p:cNvSpPr/>
          <p:nvPr/>
        </p:nvSpPr>
        <p:spPr>
          <a:xfrm flipV="1">
            <a:off x="3437335" y="1700213"/>
            <a:ext cx="2322909" cy="810816"/>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350" dirty="0">
                <a:solidFill>
                  <a:srgbClr val="FFFFFF"/>
                </a:solidFill>
                <a:ea typeface="ＭＳ Ｐゴシック" pitchFamily="34" charset="-128"/>
              </a:rPr>
              <a:t>We would like them to….</a:t>
            </a:r>
          </a:p>
        </p:txBody>
      </p:sp>
      <p:sp>
        <p:nvSpPr>
          <p:cNvPr id="3088" name="Rectangle 73"/>
          <p:cNvSpPr>
            <a:spLocks noChangeArrowheads="1"/>
          </p:cNvSpPr>
          <p:nvPr/>
        </p:nvSpPr>
        <p:spPr bwMode="auto">
          <a:xfrm>
            <a:off x="9449991" y="2738438"/>
            <a:ext cx="208711"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FontTx/>
              <a:buNone/>
            </a:pPr>
            <a:r>
              <a:rPr lang="en-GB" altLang="en-US" sz="675" b="1">
                <a:solidFill>
                  <a:srgbClr val="00B0F0"/>
                </a:solidFill>
              </a:rPr>
              <a:t> </a:t>
            </a:r>
            <a:endParaRPr lang="en-GB" altLang="en-US" sz="1350">
              <a:solidFill>
                <a:srgbClr val="000000"/>
              </a:solidFill>
            </a:endParaRPr>
          </a:p>
        </p:txBody>
      </p:sp>
      <p:pic>
        <p:nvPicPr>
          <p:cNvPr id="3089" name="Picture 91" descr="C:\Users\h.gibson\AppData\Local\Microsoft\Windows\Temporary Internet Files\Content.IE5\F5KRAHB5\MC9004346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095" y="5156598"/>
            <a:ext cx="492919"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p:cNvSpPr/>
          <p:nvPr/>
        </p:nvSpPr>
        <p:spPr>
          <a:xfrm>
            <a:off x="3383756" y="4185047"/>
            <a:ext cx="2430066" cy="917972"/>
          </a:xfrm>
          <a:prstGeom prst="rect">
            <a:avLst/>
          </a:prstGeom>
          <a:solidFill>
            <a:srgbClr val="FCD0E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350" dirty="0">
                <a:solidFill>
                  <a:srgbClr val="FFFFFF"/>
                </a:solidFill>
                <a:ea typeface="ＭＳ Ｐゴシック" pitchFamily="34" charset="-128"/>
              </a:rPr>
              <a:t>I would like to try…</a:t>
            </a:r>
          </a:p>
        </p:txBody>
      </p:sp>
      <p:pic>
        <p:nvPicPr>
          <p:cNvPr id="3091" name="Picture 94" descr="C:\Users\h.gibson\AppData\Local\Microsoft\Windows\Temporary Internet Files\Content.IE5\7ZDO30N5\MC9004417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72" y="4887516"/>
            <a:ext cx="270272"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4" descr="C:\Users\h.gibson\AppData\Local\Microsoft\Windows\Temporary Internet Files\Content.IE5\7ZDO30N5\MC9004417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439" y="2619376"/>
            <a:ext cx="270272"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AutoShape 6"/>
          <p:cNvSpPr>
            <a:spLocks noChangeArrowheads="1"/>
          </p:cNvSpPr>
          <p:nvPr/>
        </p:nvSpPr>
        <p:spPr bwMode="auto">
          <a:xfrm rot="10800000">
            <a:off x="2412206" y="944166"/>
            <a:ext cx="701279" cy="432197"/>
          </a:xfrm>
          <a:prstGeom prst="roundRect">
            <a:avLst>
              <a:gd name="adj" fmla="val 16667"/>
            </a:avLst>
          </a:prstGeom>
          <a:solidFill>
            <a:schemeClr val="accent6">
              <a:lumMod val="60000"/>
              <a:lumOff val="40000"/>
            </a:schemeClr>
          </a:solidFill>
          <a:ln w="9525">
            <a:solidFill>
              <a:schemeClr val="tx1"/>
            </a:solidFill>
            <a:round/>
            <a:headEnd/>
            <a:tailEnd/>
          </a:ln>
        </p:spPr>
        <p:txBody>
          <a:bodyPr wrap="none" anchor="ctr"/>
          <a:lstStyle/>
          <a:p>
            <a:pPr algn="ctr" fontAlgn="base">
              <a:spcBef>
                <a:spcPct val="0"/>
              </a:spcBef>
              <a:spcAft>
                <a:spcPct val="0"/>
              </a:spcAft>
              <a:defRPr/>
            </a:pPr>
            <a:r>
              <a:rPr lang="nl-NL" sz="900" b="1" dirty="0">
                <a:solidFill>
                  <a:srgbClr val="FFFFFF"/>
                </a:solidFill>
                <a:ea typeface="ＭＳ Ｐゴシック" panose="020B0600070205080204" pitchFamily="34" charset="-128"/>
              </a:rPr>
              <a:t>Feedback</a:t>
            </a:r>
            <a:endParaRPr lang="en-US" sz="900" b="1" dirty="0">
              <a:solidFill>
                <a:srgbClr val="FFFFFF"/>
              </a:solidFill>
              <a:ea typeface="ＭＳ Ｐゴシック" panose="020B0600070205080204" pitchFamily="34" charset="-128"/>
            </a:endParaRPr>
          </a:p>
        </p:txBody>
      </p:sp>
      <p:sp>
        <p:nvSpPr>
          <p:cNvPr id="95" name="Down Arrow 94"/>
          <p:cNvSpPr/>
          <p:nvPr/>
        </p:nvSpPr>
        <p:spPr>
          <a:xfrm rot="5400000">
            <a:off x="3361135" y="967978"/>
            <a:ext cx="161925" cy="223838"/>
          </a:xfrm>
          <a:prstGeom prst="downArrow">
            <a:avLst/>
          </a:prstGeom>
          <a:solidFill>
            <a:srgbClr val="7575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sp>
        <p:nvSpPr>
          <p:cNvPr id="100" name="Down Arrow 99"/>
          <p:cNvSpPr/>
          <p:nvPr/>
        </p:nvSpPr>
        <p:spPr>
          <a:xfrm>
            <a:off x="4625579" y="1484710"/>
            <a:ext cx="161925" cy="223838"/>
          </a:xfrm>
          <a:prstGeom prst="downArrow">
            <a:avLst/>
          </a:prstGeom>
          <a:solidFill>
            <a:srgbClr val="7575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sp>
        <p:nvSpPr>
          <p:cNvPr id="3096" name="Text Box 53"/>
          <p:cNvSpPr txBox="1">
            <a:spLocks noChangeArrowheads="1"/>
          </p:cNvSpPr>
          <p:nvPr/>
        </p:nvSpPr>
        <p:spPr bwMode="auto">
          <a:xfrm rot="5400000">
            <a:off x="1034058" y="2148766"/>
            <a:ext cx="1619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GB" altLang="en-US" sz="675" b="1">
                <a:solidFill>
                  <a:srgbClr val="3C8C93"/>
                </a:solidFill>
              </a:rPr>
              <a:t>Thinking about your own practice in using technology to support assessment &amp; feedback – what are you most proud of?  </a:t>
            </a:r>
          </a:p>
        </p:txBody>
      </p:sp>
      <p:cxnSp>
        <p:nvCxnSpPr>
          <p:cNvPr id="92" name="Straight Connector 91"/>
          <p:cNvCxnSpPr>
            <a:stCxn id="75" idx="1"/>
            <a:endCxn id="75" idx="3"/>
          </p:cNvCxnSpPr>
          <p:nvPr/>
        </p:nvCxnSpPr>
        <p:spPr>
          <a:xfrm>
            <a:off x="2303860" y="3401616"/>
            <a:ext cx="917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5922150" y="1700808"/>
            <a:ext cx="972108" cy="3348372"/>
          </a:xfrm>
          <a:prstGeom prst="rect">
            <a:avLst/>
          </a:prstGeom>
          <a:solidFill>
            <a:srgbClr val="BDEA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base">
              <a:spcBef>
                <a:spcPct val="0"/>
              </a:spcBef>
              <a:spcAft>
                <a:spcPct val="0"/>
              </a:spcAft>
              <a:defRPr/>
            </a:pPr>
            <a:r>
              <a:rPr lang="en-GB" sz="1200" dirty="0">
                <a:solidFill>
                  <a:srgbClr val="FFFFFF"/>
                </a:solidFill>
              </a:rPr>
              <a:t>They help us by…        It would help if they…</a:t>
            </a:r>
          </a:p>
        </p:txBody>
      </p:sp>
      <p:sp>
        <p:nvSpPr>
          <p:cNvPr id="121" name="Down Arrow 120"/>
          <p:cNvSpPr/>
          <p:nvPr/>
        </p:nvSpPr>
        <p:spPr>
          <a:xfrm rot="5400000">
            <a:off x="6979444" y="2371725"/>
            <a:ext cx="161925" cy="223838"/>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sp>
        <p:nvSpPr>
          <p:cNvPr id="2103" name="AutoShape 79"/>
          <p:cNvSpPr>
            <a:spLocks noChangeArrowheads="1"/>
          </p:cNvSpPr>
          <p:nvPr/>
        </p:nvSpPr>
        <p:spPr bwMode="auto">
          <a:xfrm rot="19501050">
            <a:off x="5524500" y="3613547"/>
            <a:ext cx="472679" cy="647700"/>
          </a:xfrm>
          <a:prstGeom prst="upArrowCallout">
            <a:avLst>
              <a:gd name="adj1" fmla="val 25000"/>
              <a:gd name="adj2" fmla="val 25000"/>
              <a:gd name="adj3" fmla="val 22838"/>
              <a:gd name="adj4" fmla="val 66667"/>
            </a:avLst>
          </a:prstGeom>
          <a:solidFill>
            <a:schemeClr val="accent1">
              <a:lumMod val="50000"/>
              <a:alpha val="70195"/>
            </a:schemeClr>
          </a:solidFill>
          <a:ln w="9525">
            <a:solidFill>
              <a:schemeClr val="tx1"/>
            </a:solidFill>
            <a:miter lim="800000"/>
            <a:headEnd/>
            <a:tailEnd/>
          </a:ln>
        </p:spPr>
        <p:txBody>
          <a:bodyPr wrap="none" anchor="ctr"/>
          <a:lstStyle/>
          <a:p>
            <a:pPr algn="ctr" fontAlgn="base">
              <a:spcBef>
                <a:spcPct val="0"/>
              </a:spcBef>
              <a:spcAft>
                <a:spcPct val="0"/>
              </a:spcAft>
              <a:defRPr/>
            </a:pPr>
            <a:r>
              <a:rPr lang="nl-NL" sz="525" dirty="0">
                <a:solidFill>
                  <a:srgbClr val="FFFFFF"/>
                </a:solidFill>
                <a:ea typeface="ＭＳ Ｐゴシック" charset="0"/>
              </a:rPr>
              <a:t>Room </a:t>
            </a:r>
            <a:r>
              <a:rPr lang="nl-NL" sz="525" dirty="0" err="1">
                <a:solidFill>
                  <a:srgbClr val="FFFFFF"/>
                </a:solidFill>
                <a:ea typeface="ＭＳ Ｐゴシック" charset="0"/>
              </a:rPr>
              <a:t>for</a:t>
            </a:r>
            <a:r>
              <a:rPr lang="nl-NL" sz="525" dirty="0">
                <a:solidFill>
                  <a:srgbClr val="FFFFFF"/>
                </a:solidFill>
                <a:ea typeface="ＭＳ Ｐゴシック" charset="0"/>
              </a:rPr>
              <a:t> </a:t>
            </a:r>
          </a:p>
          <a:p>
            <a:pPr algn="ctr" fontAlgn="base">
              <a:spcBef>
                <a:spcPct val="0"/>
              </a:spcBef>
              <a:spcAft>
                <a:spcPct val="0"/>
              </a:spcAft>
              <a:defRPr/>
            </a:pPr>
            <a:r>
              <a:rPr lang="nl-NL" sz="525" dirty="0" err="1">
                <a:solidFill>
                  <a:srgbClr val="FFFFFF"/>
                </a:solidFill>
                <a:ea typeface="ＭＳ Ｐゴシック" charset="0"/>
              </a:rPr>
              <a:t>doodles</a:t>
            </a:r>
            <a:r>
              <a:rPr lang="nl-NL" sz="525" dirty="0">
                <a:solidFill>
                  <a:srgbClr val="FFFFFF"/>
                </a:solidFill>
                <a:ea typeface="ＭＳ Ｐゴシック" charset="0"/>
              </a:rPr>
              <a:t>,</a:t>
            </a:r>
          </a:p>
          <a:p>
            <a:pPr algn="ctr" fontAlgn="base">
              <a:spcBef>
                <a:spcPct val="0"/>
              </a:spcBef>
              <a:spcAft>
                <a:spcPct val="0"/>
              </a:spcAft>
              <a:defRPr/>
            </a:pPr>
            <a:r>
              <a:rPr lang="nl-NL" sz="525" dirty="0" err="1">
                <a:solidFill>
                  <a:srgbClr val="FFFFFF"/>
                </a:solidFill>
                <a:ea typeface="ＭＳ Ｐゴシック" charset="0"/>
              </a:rPr>
              <a:t>thoughts</a:t>
            </a:r>
            <a:r>
              <a:rPr lang="nl-NL" sz="525" dirty="0">
                <a:solidFill>
                  <a:srgbClr val="FFFFFF"/>
                </a:solidFill>
                <a:ea typeface="ＭＳ Ｐゴシック" charset="0"/>
              </a:rPr>
              <a:t>,</a:t>
            </a:r>
          </a:p>
          <a:p>
            <a:pPr algn="ctr" fontAlgn="base">
              <a:spcBef>
                <a:spcPct val="0"/>
              </a:spcBef>
              <a:spcAft>
                <a:spcPct val="0"/>
              </a:spcAft>
              <a:defRPr/>
            </a:pPr>
            <a:r>
              <a:rPr lang="nl-NL" sz="525" dirty="0" err="1">
                <a:solidFill>
                  <a:srgbClr val="FFFFFF"/>
                </a:solidFill>
                <a:ea typeface="ＭＳ Ｐゴシック" charset="0"/>
              </a:rPr>
              <a:t>drawing</a:t>
            </a:r>
            <a:r>
              <a:rPr lang="nl-NL" sz="525" dirty="0">
                <a:solidFill>
                  <a:srgbClr val="FFFFFF"/>
                </a:solidFill>
                <a:ea typeface="ＭＳ Ｐゴシック" charset="0"/>
              </a:rPr>
              <a:t>, </a:t>
            </a:r>
          </a:p>
          <a:p>
            <a:pPr algn="ctr" fontAlgn="base">
              <a:spcBef>
                <a:spcPct val="0"/>
              </a:spcBef>
              <a:spcAft>
                <a:spcPct val="0"/>
              </a:spcAft>
              <a:defRPr/>
            </a:pPr>
            <a:r>
              <a:rPr lang="nl-NL" sz="525" dirty="0">
                <a:solidFill>
                  <a:srgbClr val="FFFFFF"/>
                </a:solidFill>
                <a:ea typeface="ＭＳ Ｐゴシック" charset="0"/>
              </a:rPr>
              <a:t>etc.</a:t>
            </a:r>
            <a:endParaRPr lang="en-US" sz="525" dirty="0">
              <a:solidFill>
                <a:srgbClr val="000000"/>
              </a:solidFill>
              <a:ea typeface="ＭＳ Ｐゴシック" charset="0"/>
            </a:endParaRPr>
          </a:p>
        </p:txBody>
      </p:sp>
      <p:sp>
        <p:nvSpPr>
          <p:cNvPr id="74" name="Down Arrow 73"/>
          <p:cNvSpPr/>
          <p:nvPr/>
        </p:nvSpPr>
        <p:spPr>
          <a:xfrm rot="17867581">
            <a:off x="2068712" y="5269111"/>
            <a:ext cx="259556" cy="367904"/>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sp>
        <p:nvSpPr>
          <p:cNvPr id="76" name="Down Arrow 75"/>
          <p:cNvSpPr/>
          <p:nvPr/>
        </p:nvSpPr>
        <p:spPr>
          <a:xfrm rot="13932359">
            <a:off x="6807400" y="5377459"/>
            <a:ext cx="315515" cy="345281"/>
          </a:xfrm>
          <a:prstGeom prst="downArrow">
            <a:avLst/>
          </a:prstGeom>
          <a:solidFill>
            <a:srgbClr val="F20E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cxnSp>
        <p:nvCxnSpPr>
          <p:cNvPr id="79" name="Straight Connector 78"/>
          <p:cNvCxnSpPr>
            <a:stCxn id="116" idx="1"/>
            <a:endCxn id="116" idx="3"/>
          </p:cNvCxnSpPr>
          <p:nvPr/>
        </p:nvCxnSpPr>
        <p:spPr>
          <a:xfrm>
            <a:off x="5922169" y="3375422"/>
            <a:ext cx="9715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164289" y="1484784"/>
            <a:ext cx="496290" cy="1620180"/>
          </a:xfrm>
          <a:prstGeom prst="rect">
            <a:avLst/>
          </a:prstGeom>
          <a:noFill/>
        </p:spPr>
        <p:txBody>
          <a:bodyPr vert="vert270">
            <a:spAutoFit/>
          </a:bodyPr>
          <a:lstStyle/>
          <a:p>
            <a:pPr fontAlgn="base">
              <a:spcBef>
                <a:spcPct val="0"/>
              </a:spcBef>
              <a:spcAft>
                <a:spcPct val="0"/>
              </a:spcAft>
              <a:defRPr/>
            </a:pPr>
            <a:r>
              <a:rPr lang="en-GB" sz="675" b="1" dirty="0">
                <a:solidFill>
                  <a:srgbClr val="53B9E5"/>
                </a:solidFill>
                <a:ea typeface="ＭＳ Ｐゴシック" charset="0"/>
              </a:rPr>
              <a:t>What do your institutional managers need to do better  to help you enhance and develop your practice?</a:t>
            </a:r>
          </a:p>
        </p:txBody>
      </p:sp>
      <p:pic>
        <p:nvPicPr>
          <p:cNvPr id="3105" name="Picture 94" descr="C:\Users\h.gibson\AppData\Local\Microsoft\Windows\Temporary Internet Files\Content.IE5\7ZDO30N5\MC9004417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439" y="4725591"/>
            <a:ext cx="270272"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TextBox 86"/>
          <p:cNvSpPr txBox="1">
            <a:spLocks noChangeArrowheads="1"/>
          </p:cNvSpPr>
          <p:nvPr/>
        </p:nvSpPr>
        <p:spPr bwMode="auto">
          <a:xfrm>
            <a:off x="2666763" y="1754982"/>
            <a:ext cx="369332"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FontTx/>
              <a:buNone/>
            </a:pPr>
            <a:r>
              <a:rPr lang="en-GB" altLang="en-US" sz="1200">
                <a:solidFill>
                  <a:srgbClr val="FFFFFF"/>
                </a:solidFill>
              </a:rPr>
              <a:t>I am proud of…</a:t>
            </a:r>
          </a:p>
        </p:txBody>
      </p:sp>
      <p:sp>
        <p:nvSpPr>
          <p:cNvPr id="3107" name="Rectangle 10"/>
          <p:cNvSpPr>
            <a:spLocks noChangeArrowheads="1"/>
          </p:cNvSpPr>
          <p:nvPr/>
        </p:nvSpPr>
        <p:spPr bwMode="auto">
          <a:xfrm rot="-5400000">
            <a:off x="6490692" y="4199168"/>
            <a:ext cx="194429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FontTx/>
              <a:buNone/>
            </a:pPr>
            <a:r>
              <a:rPr lang="en-GB" altLang="en-US" sz="675" b="1">
                <a:solidFill>
                  <a:srgbClr val="53B9E5"/>
                </a:solidFill>
              </a:rPr>
              <a:t>How does your department or institution help you enhance and develop your practice in this way?</a:t>
            </a:r>
          </a:p>
        </p:txBody>
      </p:sp>
      <p:sp>
        <p:nvSpPr>
          <p:cNvPr id="90" name="Down Arrow 89"/>
          <p:cNvSpPr/>
          <p:nvPr/>
        </p:nvSpPr>
        <p:spPr>
          <a:xfrm rot="5400000">
            <a:off x="6979444" y="3938587"/>
            <a:ext cx="161925" cy="223838"/>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pic>
        <p:nvPicPr>
          <p:cNvPr id="3109" name="Picture 94" descr="C:\Users\h.gibson\AppData\Local\Microsoft\Windows\Temporary Internet Files\Content.IE5\7ZDO30N5\MC9004417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937464">
            <a:off x="6749653" y="3392091"/>
            <a:ext cx="270272"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94" descr="C:\Users\h.gibson\AppData\Local\Microsoft\Windows\Temporary Internet Files\Content.IE5\7ZDO30N5\MC90044172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4" y="1808561"/>
            <a:ext cx="26908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Down Arrow 96"/>
          <p:cNvSpPr/>
          <p:nvPr/>
        </p:nvSpPr>
        <p:spPr>
          <a:xfrm rot="7041119">
            <a:off x="7274719" y="1054894"/>
            <a:ext cx="323850" cy="32385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dirty="0">
              <a:ln>
                <a:solidFill>
                  <a:srgbClr val="000000"/>
                </a:solidFill>
              </a:ln>
              <a:solidFill>
                <a:srgbClr val="FFFFFF"/>
              </a:solidFill>
            </a:endParaRPr>
          </a:p>
        </p:txBody>
      </p:sp>
      <p:pic>
        <p:nvPicPr>
          <p:cNvPr id="3112" name="Picture 94" descr="C:\Users\h.gibson\AppData\Local\Microsoft\Windows\Temporary Internet Files\Content.IE5\7ZDO30N5\MC90044172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8320" y="1701405"/>
            <a:ext cx="269081"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54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27494" y="18854"/>
            <a:ext cx="9116506" cy="1325563"/>
          </a:xfrm>
        </p:spPr>
        <p:txBody>
          <a:bodyPr>
            <a:normAutofit/>
          </a:bodyPr>
          <a:lstStyle/>
          <a:p>
            <a:r>
              <a:rPr lang="en-GB" sz="2800" dirty="0" smtClean="0"/>
              <a:t>10 Key Messages from practitioners to policy makers</a:t>
            </a:r>
            <a:endParaRPr lang="en-GB" sz="2800" dirty="0"/>
          </a:p>
        </p:txBody>
      </p:sp>
      <p:sp>
        <p:nvSpPr>
          <p:cNvPr id="30" name="Content Placeholder 2"/>
          <p:cNvSpPr>
            <a:spLocks noGrp="1"/>
          </p:cNvSpPr>
          <p:nvPr>
            <p:ph idx="1"/>
          </p:nvPr>
        </p:nvSpPr>
        <p:spPr>
          <a:xfrm>
            <a:off x="451701" y="1065229"/>
            <a:ext cx="8447202" cy="5552387"/>
          </a:xfrm>
        </p:spPr>
        <p:txBody>
          <a:bodyPr>
            <a:noAutofit/>
          </a:bodyPr>
          <a:lstStyle/>
          <a:p>
            <a:pPr marL="514350" lvl="0" indent="-514350">
              <a:buFont typeface="+mj-lt"/>
              <a:buAutoNum type="arabicPeriod"/>
            </a:pPr>
            <a:r>
              <a:rPr lang="en-GB" sz="2400" dirty="0" smtClean="0"/>
              <a:t>Remove </a:t>
            </a:r>
            <a:r>
              <a:rPr lang="en-GB" sz="2400" dirty="0"/>
              <a:t>the ‘e’ from ‘e-assessment’ and ‘e – learning’.  Recognise that this activity is now part of everyday practice in our institutions</a:t>
            </a:r>
            <a:r>
              <a:rPr lang="en-GB" sz="2400" dirty="0" smtClean="0"/>
              <a:t>.</a:t>
            </a:r>
          </a:p>
          <a:p>
            <a:pPr marL="514350" lvl="0" indent="-514350">
              <a:buFont typeface="+mj-lt"/>
              <a:buAutoNum type="arabicPeriod"/>
            </a:pPr>
            <a:endParaRPr lang="en-GB" sz="2400" dirty="0"/>
          </a:p>
          <a:p>
            <a:pPr marL="514350" lvl="0" indent="-514350">
              <a:buFont typeface="+mj-lt"/>
              <a:buAutoNum type="arabicPeriod"/>
            </a:pPr>
            <a:r>
              <a:rPr lang="en-GB" sz="2400" dirty="0"/>
              <a:t>Create and encourage a ‘can-do’ culture at all levels in the institution that can accommodate new ways of using technology and will tolerate risk – this will facilitate innovation and </a:t>
            </a:r>
            <a:r>
              <a:rPr lang="en-GB" sz="2400" dirty="0" smtClean="0"/>
              <a:t>development.</a:t>
            </a:r>
          </a:p>
          <a:p>
            <a:pPr marL="514350" lvl="0" indent="-514350">
              <a:buFont typeface="+mj-lt"/>
              <a:buAutoNum type="arabicPeriod"/>
            </a:pPr>
            <a:endParaRPr lang="en-GB" sz="2400" dirty="0"/>
          </a:p>
          <a:p>
            <a:pPr marL="514350" indent="-514350">
              <a:buFont typeface="+mj-lt"/>
              <a:buAutoNum type="arabicPeriod"/>
            </a:pPr>
            <a:r>
              <a:rPr lang="en-GB" sz="2400" dirty="0"/>
              <a:t>Provide support and leadership from the very top down to department level: support from senior management is seen as a key enabler for innovation</a:t>
            </a:r>
            <a:r>
              <a:rPr lang="en-GB" sz="2400" dirty="0" smtClean="0"/>
              <a:t>.</a:t>
            </a:r>
          </a:p>
          <a:p>
            <a:pPr marL="0" indent="0">
              <a:buNone/>
            </a:pPr>
            <a:r>
              <a:rPr lang="en-GB" sz="2400" dirty="0" smtClean="0"/>
              <a:t> </a:t>
            </a:r>
          </a:p>
          <a:p>
            <a:pPr marL="0" indent="0">
              <a:buNone/>
            </a:pPr>
            <a:endParaRPr lang="en-GB" sz="2400" dirty="0"/>
          </a:p>
          <a:p>
            <a:pPr marL="514350" indent="-514350">
              <a:buFont typeface="+mj-lt"/>
              <a:buAutoNum type="arabicPeriod" startAt="7"/>
            </a:pPr>
            <a:endParaRPr lang="en-GB" sz="2400" dirty="0"/>
          </a:p>
          <a:p>
            <a:pPr marL="514350" lvl="0" indent="-514350">
              <a:buFont typeface="+mj-lt"/>
              <a:buAutoNum type="arabicPeriod" startAt="4"/>
            </a:pPr>
            <a:endParaRPr lang="en-GB" sz="1200" dirty="0"/>
          </a:p>
          <a:p>
            <a:pPr marL="514350" indent="-514350">
              <a:buFont typeface="+mj-lt"/>
              <a:buAutoNum type="arabicPeriod"/>
            </a:pPr>
            <a:endParaRPr lang="en-GB" sz="1200" dirty="0"/>
          </a:p>
          <a:p>
            <a:pPr marL="0" lvl="0" indent="0">
              <a:buNone/>
            </a:pPr>
            <a:endParaRPr lang="en-GB" sz="1200" dirty="0" smtClean="0"/>
          </a:p>
          <a:p>
            <a:pPr marL="0" lvl="0" indent="0">
              <a:buNone/>
            </a:pPr>
            <a:endParaRPr lang="en-GB" sz="1200" dirty="0"/>
          </a:p>
          <a:p>
            <a:pPr marL="0" lvl="0" indent="0">
              <a:buNone/>
            </a:pPr>
            <a:endParaRPr lang="en-GB" sz="1200" dirty="0"/>
          </a:p>
          <a:p>
            <a:pPr marL="0" indent="0">
              <a:buNone/>
            </a:pPr>
            <a:endParaRPr lang="en-GB" sz="1200" dirty="0"/>
          </a:p>
        </p:txBody>
      </p:sp>
    </p:spTree>
    <p:extLst>
      <p:ext uri="{BB962C8B-B14F-4D97-AF65-F5344CB8AC3E}">
        <p14:creationId xmlns:p14="http://schemas.microsoft.com/office/powerpoint/2010/main" val="3698750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E524559A1B968C49BC07D9E1AA4E616600D68D7919E81CCC428F7D9EE1570554A4" ma:contentTypeVersion="6" ma:contentTypeDescription="" ma:contentTypeScope="" ma:versionID="6a1752e4ee1436c57d78544334b7d81b">
  <xsd:schema xmlns:xsd="http://www.w3.org/2001/XMLSchema" xmlns:p="http://schemas.microsoft.com/office/2006/metadata/properties" xmlns:ns2="25beefa3-6df1-42c8-984e-35dbf263528a" targetNamespace="http://schemas.microsoft.com/office/2006/metadata/properties" ma:root="true" ma:fieldsID="d415dcd42e15bbb3a4157cf8a5cb51d8" ns2:_="">
    <xsd:import namespace="25beefa3-6df1-42c8-984e-35dbf263528a"/>
    <xsd:element name="properties">
      <xsd:complexType>
        <xsd:sequence>
          <xsd:element name="documentManagement">
            <xsd:complexType>
              <xsd:all>
                <xsd:element ref="ns2:Event_x0020_Date" minOccurs="0"/>
              </xsd:all>
            </xsd:complexType>
          </xsd:element>
        </xsd:sequence>
      </xsd:complexType>
    </xsd:element>
  </xsd:schema>
  <xsd:schema xmlns:xsd="http://www.w3.org/2001/XMLSchema" xmlns:dms="http://schemas.microsoft.com/office/2006/documentManagement/types" targetNamespace="25beefa3-6df1-42c8-984e-35dbf263528a" elementFormDefault="qualified">
    <xsd:import namespace="http://schemas.microsoft.com/office/2006/documentManagement/types"/>
    <xsd:element name="Event_x0020_Date" ma:index="8" nillable="true" ma:displayName="Event Date" ma:format="DateOnly" ma:internalName="Even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spe:Receivers xmlns:spe="http://schemas.microsoft.com/sharepoint/events">
  <Receiver>
    <Name>QAA Hold Item Deleting</Name>
    <Type>3</Type>
    <SequenceNumber>1000</SequenceNumber>
    <Assembly>BlueSource.QAA.LegalHold, Version=1.0.0.0, Culture=neutral, PublicKeyToken=98e5a19c401bc91c</Assembly>
    <Class>BlueSource.QAA.LegalHold.StopOnHoldDeleteEvents</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Event_x0020_Date xmlns="25beefa3-6df1-42c8-984e-35dbf263528a">2015-06-08T23:00:00+00:00</Event_x0020_Date>
  </documentManagement>
</p:properties>
</file>

<file path=customXml/itemProps1.xml><?xml version="1.0" encoding="utf-8"?>
<ds:datastoreItem xmlns:ds="http://schemas.openxmlformats.org/officeDocument/2006/customXml" ds:itemID="{BC5514F4-6BAF-428B-8735-A6CE37B53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eefa3-6df1-42c8-984e-35dbf26352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118A96A-049C-49FF-8EB2-FFF78F3BD0E1}">
  <ds:schemaRefs>
    <ds:schemaRef ds:uri="http://schemas.microsoft.com/sharepoint/events"/>
  </ds:schemaRefs>
</ds:datastoreItem>
</file>

<file path=customXml/itemProps3.xml><?xml version="1.0" encoding="utf-8"?>
<ds:datastoreItem xmlns:ds="http://schemas.openxmlformats.org/officeDocument/2006/customXml" ds:itemID="{CC61606A-5847-4615-A3A6-2624C91AF009}">
  <ds:schemaRefs>
    <ds:schemaRef ds:uri="http://schemas.microsoft.com/sharepoint/v3/contenttype/forms"/>
  </ds:schemaRefs>
</ds:datastoreItem>
</file>

<file path=customXml/itemProps4.xml><?xml version="1.0" encoding="utf-8"?>
<ds:datastoreItem xmlns:ds="http://schemas.openxmlformats.org/officeDocument/2006/customXml" ds:itemID="{F849FB80-6E96-4CB3-82EF-6135DAEF2842}">
  <ds:schemaRefs>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25beefa3-6df1-42c8-984e-35dbf26352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7722</TotalTime>
  <Words>1053</Words>
  <Application>Microsoft Office PowerPoint</Application>
  <PresentationFormat>On-screen Show (4:3)</PresentationFormat>
  <Paragraphs>193</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Lucida Sans Unicode</vt:lpstr>
      <vt:lpstr>ＭＳ Ｐゴシック</vt:lpstr>
      <vt:lpstr>Myriad Pro</vt:lpstr>
      <vt:lpstr>Wingdings</vt:lpstr>
      <vt:lpstr>Office Theme</vt:lpstr>
      <vt:lpstr>PowerPoint Presentation</vt:lpstr>
      <vt:lpstr>Making Recognition of Prior Learning work : implementing the National RPL Framework for Higher Education (HE) in Scotland</vt:lpstr>
      <vt:lpstr>PowerPoint Presentation</vt:lpstr>
      <vt:lpstr>PowerPoint Presentation</vt:lpstr>
      <vt:lpstr>PowerPoint Presentation</vt:lpstr>
      <vt:lpstr>PowerPoint Presentation</vt:lpstr>
      <vt:lpstr>PowerPoint Presentation</vt:lpstr>
      <vt:lpstr>PowerPoint Presentation</vt:lpstr>
      <vt:lpstr>10 Key Messages from practitioners to policy makers</vt:lpstr>
      <vt:lpstr>10 key messages – part 2</vt:lpstr>
      <vt:lpstr>PowerPoint Presentation</vt:lpstr>
      <vt:lpstr>10 Key Messages – part 4</vt:lpstr>
      <vt:lpstr>PowerPoint Presentation</vt:lpstr>
      <vt:lpstr>Policy Summit</vt:lpstr>
      <vt:lpstr>PowerPoint Presentation</vt:lpstr>
      <vt:lpstr>Mapping partnerships between students’ associations and their institutions to improve feedback – main types of activity </vt:lpstr>
      <vt:lpstr>Discussing student friendly feedback</vt:lpstr>
      <vt:lpstr>Student Friendly Feedback</vt:lpstr>
      <vt:lpstr>Communication</vt:lpstr>
      <vt:lpstr>Clear</vt:lpstr>
      <vt:lpstr>Useful</vt:lpstr>
      <vt:lpstr>Timely</vt:lpstr>
      <vt:lpstr>Accessible</vt:lpstr>
      <vt:lpstr>Fair</vt:lpstr>
      <vt:lpstr>Resources</vt:lpstr>
    </vt:vector>
  </TitlesOfParts>
  <Company>QAA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Assessment and Feedback - Policy, practice and partnership</dc:title>
  <dc:creator>QAA Scotland</dc:creator>
  <cp:lastModifiedBy>Oonagh Holland</cp:lastModifiedBy>
  <cp:revision>30</cp:revision>
  <cp:lastPrinted>2015-06-04T13:38:53Z</cp:lastPrinted>
  <dcterms:created xsi:type="dcterms:W3CDTF">2015-02-17T15:28:55Z</dcterms:created>
  <dcterms:modified xsi:type="dcterms:W3CDTF">2018-04-23T10:12:32Z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0x010100E524559A1B968C49BC07D9E1AA4E616600D68D7919E81CCC428F7D9EE1570554A4</vt:lpwstr>
  </property>
</Properties>
</file>