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1" r:id="rId5"/>
    <p:sldMasterId id="2147483711" r:id="rId6"/>
    <p:sldMasterId id="2147483682" r:id="rId7"/>
  </p:sldMasterIdLst>
  <p:notesMasterIdLst>
    <p:notesMasterId r:id="rId32"/>
  </p:notesMasterIdLst>
  <p:handoutMasterIdLst>
    <p:handoutMasterId r:id="rId33"/>
  </p:handoutMasterIdLst>
  <p:sldIdLst>
    <p:sldId id="281" r:id="rId8"/>
    <p:sldId id="309" r:id="rId9"/>
    <p:sldId id="306" r:id="rId10"/>
    <p:sldId id="292" r:id="rId11"/>
    <p:sldId id="310" r:id="rId12"/>
    <p:sldId id="294" r:id="rId13"/>
    <p:sldId id="295" r:id="rId14"/>
    <p:sldId id="297" r:id="rId15"/>
    <p:sldId id="296" r:id="rId16"/>
    <p:sldId id="311" r:id="rId17"/>
    <p:sldId id="312" r:id="rId18"/>
    <p:sldId id="314" r:id="rId19"/>
    <p:sldId id="299" r:id="rId20"/>
    <p:sldId id="300" r:id="rId21"/>
    <p:sldId id="315" r:id="rId22"/>
    <p:sldId id="308" r:id="rId23"/>
    <p:sldId id="319" r:id="rId24"/>
    <p:sldId id="317" r:id="rId25"/>
    <p:sldId id="318" r:id="rId26"/>
    <p:sldId id="313" r:id="rId27"/>
    <p:sldId id="305" r:id="rId28"/>
    <p:sldId id="298" r:id="rId29"/>
    <p:sldId id="320" r:id="rId30"/>
    <p:sldId id="321" r:id="rId31"/>
  </p:sldIdLst>
  <p:sldSz cx="9144000" cy="6858000" type="screen4x3"/>
  <p:notesSz cx="9874250"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 Slide" id="{885F766A-7AEC-455B-BCF9-E8B6C269F7BA}">
          <p14:sldIdLst>
            <p14:sldId id="281"/>
            <p14:sldId id="309"/>
            <p14:sldId id="306"/>
            <p14:sldId id="292"/>
            <p14:sldId id="310"/>
            <p14:sldId id="294"/>
            <p14:sldId id="295"/>
            <p14:sldId id="297"/>
            <p14:sldId id="296"/>
            <p14:sldId id="311"/>
            <p14:sldId id="312"/>
            <p14:sldId id="314"/>
            <p14:sldId id="299"/>
            <p14:sldId id="300"/>
            <p14:sldId id="315"/>
            <p14:sldId id="308"/>
            <p14:sldId id="319"/>
            <p14:sldId id="317"/>
            <p14:sldId id="318"/>
            <p14:sldId id="313"/>
            <p14:sldId id="305"/>
            <p14:sldId id="298"/>
            <p14:sldId id="320"/>
            <p14:sldId id="321"/>
          </p14:sldIdLst>
        </p14:section>
        <p14:section name="Section Dividers" id="{82575F4C-A2F0-4EE9-9AE0-39F65A27CD48}">
          <p14:sldIdLst/>
        </p14:section>
        <p14:section name="Generic Slides" id="{CEC8951E-5280-470D-9367-390EE319EB8C}">
          <p14:sldIdLst/>
        </p14:section>
        <p14:section name="Closing Slide" id="{18BF6BD7-647C-4898-8490-009901F6A820}">
          <p14:sldIdLst/>
        </p14:section>
      </p14:sectionLst>
    </p:ext>
    <p:ext uri="{EFAFB233-063F-42B5-8137-9DF3F51BA10A}">
      <p15:sldGuideLst xmlns:p15="http://schemas.microsoft.com/office/powerpoint/2012/main">
        <p15:guide id="1" orient="horz" pos="2161">
          <p15:clr>
            <a:srgbClr val="A4A3A4"/>
          </p15:clr>
        </p15:guide>
        <p15:guide id="2" orient="horz" pos="4201">
          <p15:clr>
            <a:srgbClr val="A4A3A4"/>
          </p15:clr>
        </p15:guide>
        <p15:guide id="3" orient="horz" pos="119">
          <p15:clr>
            <a:srgbClr val="A4A3A4"/>
          </p15:clr>
        </p15:guide>
        <p15:guide id="4" orient="horz" pos="232">
          <p15:clr>
            <a:srgbClr val="A4A3A4"/>
          </p15:clr>
        </p15:guide>
        <p15:guide id="5" orient="horz" pos="4088">
          <p15:clr>
            <a:srgbClr val="A4A3A4"/>
          </p15:clr>
        </p15:guide>
        <p15:guide id="6" orient="horz" pos="5">
          <p15:clr>
            <a:srgbClr val="A4A3A4"/>
          </p15:clr>
        </p15:guide>
        <p15:guide id="7" pos="2880">
          <p15:clr>
            <a:srgbClr val="A4A3A4"/>
          </p15:clr>
        </p15:guide>
        <p15:guide id="8" pos="159">
          <p15:clr>
            <a:srgbClr val="A4A3A4"/>
          </p15:clr>
        </p15:guide>
        <p15:guide id="9" pos="5603">
          <p15:clr>
            <a:srgbClr val="A4A3A4"/>
          </p15:clr>
        </p15:guide>
        <p15:guide id="10" pos="2993">
          <p15:clr>
            <a:srgbClr val="A4A3A4"/>
          </p15:clr>
        </p15:guide>
        <p15:guide id="11" pos="2767">
          <p15:clr>
            <a:srgbClr val="A4A3A4"/>
          </p15:clr>
        </p15:guide>
        <p15:guide id="12" pos="272">
          <p15:clr>
            <a:srgbClr val="A4A3A4"/>
          </p15:clr>
        </p15:guide>
        <p15:guide id="13" pos="5488">
          <p15:clr>
            <a:srgbClr val="A4A3A4"/>
          </p15:clr>
        </p15:guide>
      </p15:sldGuideLst>
    </p:ext>
    <p:ext uri="{2D200454-40CA-4A62-9FC3-DE9A4176ACB9}">
      <p15:notesGuideLst xmlns:p15="http://schemas.microsoft.com/office/powerpoint/2012/main">
        <p15:guide id="1" orient="horz" pos="2160">
          <p15:clr>
            <a:srgbClr val="A4A3A4"/>
          </p15:clr>
        </p15:guide>
        <p15:guide id="2" orient="horz" pos="4201">
          <p15:clr>
            <a:srgbClr val="A4A3A4"/>
          </p15:clr>
        </p15:guide>
        <p15:guide id="3" orient="horz" pos="119">
          <p15:clr>
            <a:srgbClr val="A4A3A4"/>
          </p15:clr>
        </p15:guide>
        <p15:guide id="4" pos="2880">
          <p15:clr>
            <a:srgbClr val="A4A3A4"/>
          </p15:clr>
        </p15:guide>
        <p15:guide id="5" pos="5601">
          <p15:clr>
            <a:srgbClr val="A4A3A4"/>
          </p15:clr>
        </p15:guide>
        <p15:guide id="6" pos="158">
          <p15:clr>
            <a:srgbClr val="A4A3A4"/>
          </p15:clr>
        </p15:guide>
        <p15:guide id="7" pos="2993">
          <p15:clr>
            <a:srgbClr val="A4A3A4"/>
          </p15:clr>
        </p15:guide>
        <p15:guide id="8" pos="2767">
          <p15:clr>
            <a:srgbClr val="A4A3A4"/>
          </p15:clr>
        </p15:guide>
        <p15:guide id="9" orient="horz" pos="2141">
          <p15:clr>
            <a:srgbClr val="A4A3A4"/>
          </p15:clr>
        </p15:guide>
        <p15:guide id="10" orient="horz" pos="4164">
          <p15:clr>
            <a:srgbClr val="A4A3A4"/>
          </p15:clr>
        </p15:guide>
        <p15:guide id="11" orient="horz" pos="118">
          <p15:clr>
            <a:srgbClr val="A4A3A4"/>
          </p15:clr>
        </p15:guide>
        <p15:guide id="12" pos="3110">
          <p15:clr>
            <a:srgbClr val="A4A3A4"/>
          </p15:clr>
        </p15:guide>
        <p15:guide id="13" pos="6048">
          <p15:clr>
            <a:srgbClr val="A4A3A4"/>
          </p15:clr>
        </p15:guide>
        <p15:guide id="14" pos="171">
          <p15:clr>
            <a:srgbClr val="A4A3A4"/>
          </p15:clr>
        </p15:guide>
        <p15:guide id="15" pos="3232">
          <p15:clr>
            <a:srgbClr val="A4A3A4"/>
          </p15:clr>
        </p15:guide>
        <p15:guide id="16" pos="29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398"/>
    <a:srgbClr val="01498E"/>
    <a:srgbClr val="AF1685"/>
    <a:srgbClr val="97D700"/>
    <a:srgbClr val="753BBD"/>
    <a:srgbClr val="006CB4"/>
    <a:srgbClr val="009681"/>
    <a:srgbClr val="EFEEED"/>
    <a:srgbClr val="C6003D"/>
    <a:srgbClr val="6847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snapToObjects="1">
      <p:cViewPr varScale="1">
        <p:scale>
          <a:sx n="110" d="100"/>
          <a:sy n="110" d="100"/>
        </p:scale>
        <p:origin x="1266" y="102"/>
      </p:cViewPr>
      <p:guideLst>
        <p:guide orient="horz" pos="2161"/>
        <p:guide orient="horz" pos="4201"/>
        <p:guide orient="horz" pos="119"/>
        <p:guide orient="horz" pos="232"/>
        <p:guide orient="horz" pos="4088"/>
        <p:guide orient="horz" pos="5"/>
        <p:guide pos="2880"/>
        <p:guide pos="159"/>
        <p:guide pos="5603"/>
        <p:guide pos="2993"/>
        <p:guide pos="2767"/>
        <p:guide pos="272"/>
        <p:guide pos="5488"/>
      </p:guideLst>
    </p:cSldViewPr>
  </p:slideViewPr>
  <p:outlineViewPr>
    <p:cViewPr>
      <p:scale>
        <a:sx n="33" d="100"/>
        <a:sy n="33" d="100"/>
      </p:scale>
      <p:origin x="0" y="9876"/>
    </p:cViewPr>
  </p:outlineViewPr>
  <p:notesTextViewPr>
    <p:cViewPr>
      <p:scale>
        <a:sx n="100" d="100"/>
        <a:sy n="100" d="100"/>
      </p:scale>
      <p:origin x="0" y="0"/>
    </p:cViewPr>
  </p:notesTextViewPr>
  <p:sorterViewPr>
    <p:cViewPr>
      <p:scale>
        <a:sx n="100" d="100"/>
        <a:sy n="100" d="100"/>
      </p:scale>
      <p:origin x="0" y="0"/>
    </p:cViewPr>
  </p:sorterViewPr>
  <p:notesViewPr>
    <p:cSldViewPr snapToObjects="1" showGuides="1">
      <p:cViewPr varScale="1">
        <p:scale>
          <a:sx n="125" d="100"/>
          <a:sy n="125" d="100"/>
        </p:scale>
        <p:origin x="-966" y="-90"/>
      </p:cViewPr>
      <p:guideLst>
        <p:guide orient="horz" pos="2160"/>
        <p:guide orient="horz" pos="4201"/>
        <p:guide orient="horz" pos="119"/>
        <p:guide pos="2880"/>
        <p:guide pos="5601"/>
        <p:guide pos="158"/>
        <p:guide pos="2993"/>
        <p:guide pos="2767"/>
        <p:guide orient="horz" pos="2141"/>
        <p:guide orient="horz" pos="4164"/>
        <p:guide orient="horz" pos="118"/>
        <p:guide pos="3110"/>
        <p:guide pos="6048"/>
        <p:guide pos="171"/>
        <p:guide pos="3232"/>
        <p:guide pos="2988"/>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3BCF8-B359-447D-8A7C-7078919F780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4B610196-3757-4022-BFC2-C491D2F99523}">
      <dgm:prSet phldrT="[Text]"/>
      <dgm:spPr/>
      <dgm:t>
        <a:bodyPr/>
        <a:lstStyle/>
        <a:p>
          <a:r>
            <a:rPr lang="en-GB" b="1"/>
            <a:t>GCU SfL </a:t>
          </a:r>
        </a:p>
      </dgm:t>
    </dgm:pt>
    <dgm:pt modelId="{BE5D0188-7DB5-4011-820B-7FA507DE1FAF}" type="parTrans" cxnId="{B7337F4F-9DAF-4152-9242-97712594ADAC}">
      <dgm:prSet/>
      <dgm:spPr/>
      <dgm:t>
        <a:bodyPr/>
        <a:lstStyle/>
        <a:p>
          <a:endParaRPr lang="en-GB"/>
        </a:p>
      </dgm:t>
    </dgm:pt>
    <dgm:pt modelId="{D58FE5A2-A10F-4303-8B0B-6949EF2428D2}" type="sibTrans" cxnId="{B7337F4F-9DAF-4152-9242-97712594ADAC}">
      <dgm:prSet/>
      <dgm:spPr/>
      <dgm:t>
        <a:bodyPr/>
        <a:lstStyle/>
        <a:p>
          <a:endParaRPr lang="en-GB"/>
        </a:p>
      </dgm:t>
    </dgm:pt>
    <dgm:pt modelId="{5FEFBD97-5F6B-40AB-8D25-C69F8E1A555D}">
      <dgm:prSet phldrT="[Text]" custT="1"/>
      <dgm:spPr>
        <a:solidFill>
          <a:schemeClr val="accent1">
            <a:lumMod val="75000"/>
          </a:schemeClr>
        </a:solidFill>
      </dgm:spPr>
      <dgm:t>
        <a:bodyPr/>
        <a:lstStyle/>
        <a:p>
          <a:r>
            <a:rPr lang="en-GB" sz="1000" b="1"/>
            <a:t>Engaged learning </a:t>
          </a:r>
        </a:p>
      </dgm:t>
    </dgm:pt>
    <dgm:pt modelId="{11FBDBCB-E3B7-4D65-90E6-A3A64DE5C164}" type="parTrans" cxnId="{83710600-3962-450E-B318-B4987B06C52D}">
      <dgm:prSet/>
      <dgm:spPr/>
      <dgm:t>
        <a:bodyPr/>
        <a:lstStyle/>
        <a:p>
          <a:endParaRPr lang="en-GB"/>
        </a:p>
      </dgm:t>
    </dgm:pt>
    <dgm:pt modelId="{B535D512-94DD-4EC4-A664-31EA06C38269}" type="sibTrans" cxnId="{83710600-3962-450E-B318-B4987B06C52D}">
      <dgm:prSet/>
      <dgm:spPr/>
      <dgm:t>
        <a:bodyPr/>
        <a:lstStyle/>
        <a:p>
          <a:endParaRPr lang="en-GB"/>
        </a:p>
      </dgm:t>
    </dgm:pt>
    <dgm:pt modelId="{DDCE5DB1-B958-4B86-9DE5-4FB100DAAFE9}">
      <dgm:prSet phldrT="[Text]" custT="1"/>
      <dgm:spPr>
        <a:solidFill>
          <a:schemeClr val="accent1">
            <a:lumMod val="75000"/>
          </a:schemeClr>
        </a:solidFill>
      </dgm:spPr>
      <dgm:t>
        <a:bodyPr/>
        <a:lstStyle/>
        <a:p>
          <a:r>
            <a:rPr lang="en-GB" sz="1000" b="1"/>
            <a:t>Real world Problem solving </a:t>
          </a:r>
        </a:p>
      </dgm:t>
    </dgm:pt>
    <dgm:pt modelId="{898BF0DD-C597-49F2-858B-5F999A179851}" type="parTrans" cxnId="{8FDA05BF-5994-4208-84F0-E8EF3687F62E}">
      <dgm:prSet/>
      <dgm:spPr/>
      <dgm:t>
        <a:bodyPr/>
        <a:lstStyle/>
        <a:p>
          <a:endParaRPr lang="en-GB"/>
        </a:p>
      </dgm:t>
    </dgm:pt>
    <dgm:pt modelId="{600F08AC-4DF3-4160-8DA6-2BDCC9104D93}" type="sibTrans" cxnId="{8FDA05BF-5994-4208-84F0-E8EF3687F62E}">
      <dgm:prSet/>
      <dgm:spPr/>
      <dgm:t>
        <a:bodyPr/>
        <a:lstStyle/>
        <a:p>
          <a:endParaRPr lang="en-GB"/>
        </a:p>
      </dgm:t>
    </dgm:pt>
    <dgm:pt modelId="{E491BC4A-E547-4356-850C-6CEF60F9AAC2}">
      <dgm:prSet phldrT="[Text]" custT="1"/>
      <dgm:spPr>
        <a:solidFill>
          <a:schemeClr val="accent1">
            <a:lumMod val="75000"/>
          </a:schemeClr>
        </a:solidFill>
      </dgm:spPr>
      <dgm:t>
        <a:bodyPr/>
        <a:lstStyle/>
        <a:p>
          <a:r>
            <a:rPr lang="en-GB" sz="900" b="1"/>
            <a:t>Entrepreneurship</a:t>
          </a:r>
        </a:p>
      </dgm:t>
    </dgm:pt>
    <dgm:pt modelId="{82174855-4FA8-41D3-BD0B-AF32000A8E71}" type="parTrans" cxnId="{BF5291C0-DF79-4186-BFEC-B215944D85D2}">
      <dgm:prSet/>
      <dgm:spPr/>
      <dgm:t>
        <a:bodyPr/>
        <a:lstStyle/>
        <a:p>
          <a:endParaRPr lang="en-GB"/>
        </a:p>
      </dgm:t>
    </dgm:pt>
    <dgm:pt modelId="{7A676897-5541-4321-A55A-ACCD4652B467}" type="sibTrans" cxnId="{BF5291C0-DF79-4186-BFEC-B215944D85D2}">
      <dgm:prSet/>
      <dgm:spPr/>
      <dgm:t>
        <a:bodyPr/>
        <a:lstStyle/>
        <a:p>
          <a:endParaRPr lang="en-GB"/>
        </a:p>
      </dgm:t>
    </dgm:pt>
    <dgm:pt modelId="{6FABE036-C572-4694-BAF5-2043AD637EC7}">
      <dgm:prSet phldrT="[Text]" custT="1"/>
      <dgm:spPr>
        <a:solidFill>
          <a:schemeClr val="accent1">
            <a:lumMod val="75000"/>
          </a:schemeClr>
        </a:solidFill>
      </dgm:spPr>
      <dgm:t>
        <a:bodyPr/>
        <a:lstStyle/>
        <a:p>
          <a:r>
            <a:rPr lang="en-GB" sz="1000" b="1"/>
            <a:t>Responsible Leadership and Professionalism </a:t>
          </a:r>
        </a:p>
      </dgm:t>
    </dgm:pt>
    <dgm:pt modelId="{6A583126-BA61-4C99-95B1-08E7AE9F3E3B}" type="parTrans" cxnId="{22994A9D-03C3-4AB7-BB52-5697B5582603}">
      <dgm:prSet/>
      <dgm:spPr/>
      <dgm:t>
        <a:bodyPr/>
        <a:lstStyle/>
        <a:p>
          <a:endParaRPr lang="en-GB"/>
        </a:p>
      </dgm:t>
    </dgm:pt>
    <dgm:pt modelId="{1B8A05DF-4E5F-4285-AF06-1229EE1B7F37}" type="sibTrans" cxnId="{22994A9D-03C3-4AB7-BB52-5697B5582603}">
      <dgm:prSet/>
      <dgm:spPr/>
      <dgm:t>
        <a:bodyPr/>
        <a:lstStyle/>
        <a:p>
          <a:endParaRPr lang="en-GB"/>
        </a:p>
      </dgm:t>
    </dgm:pt>
    <dgm:pt modelId="{9451A79E-BD96-4E87-B338-E1613E23E15F}">
      <dgm:prSet custT="1"/>
      <dgm:spPr>
        <a:solidFill>
          <a:schemeClr val="accent1">
            <a:lumMod val="75000"/>
          </a:schemeClr>
        </a:solidFill>
      </dgm:spPr>
      <dgm:t>
        <a:bodyPr/>
        <a:lstStyle/>
        <a:p>
          <a:r>
            <a:rPr lang="en-GB" sz="1000" b="1"/>
            <a:t>Global learning </a:t>
          </a:r>
        </a:p>
      </dgm:t>
    </dgm:pt>
    <dgm:pt modelId="{2ED88559-C7C8-43AE-B33C-B1386FA39389}" type="parTrans" cxnId="{C920D3D0-5DEB-4253-BBB2-812BCBD03B44}">
      <dgm:prSet/>
      <dgm:spPr/>
      <dgm:t>
        <a:bodyPr/>
        <a:lstStyle/>
        <a:p>
          <a:endParaRPr lang="en-GB"/>
        </a:p>
      </dgm:t>
    </dgm:pt>
    <dgm:pt modelId="{F59DFD18-D0E8-4D71-87F0-8544F0492E71}" type="sibTrans" cxnId="{C920D3D0-5DEB-4253-BBB2-812BCBD03B44}">
      <dgm:prSet/>
      <dgm:spPr/>
      <dgm:t>
        <a:bodyPr/>
        <a:lstStyle/>
        <a:p>
          <a:endParaRPr lang="en-GB"/>
        </a:p>
      </dgm:t>
    </dgm:pt>
    <dgm:pt modelId="{EF221021-CF65-4A67-BE33-6AA8FF70BD16}">
      <dgm:prSet custT="1"/>
      <dgm:spPr>
        <a:solidFill>
          <a:schemeClr val="accent1">
            <a:lumMod val="75000"/>
          </a:schemeClr>
        </a:solidFill>
      </dgm:spPr>
      <dgm:t>
        <a:bodyPr/>
        <a:lstStyle/>
        <a:p>
          <a:r>
            <a:rPr lang="en-GB" sz="1000" b="1"/>
            <a:t>Divergent thinking </a:t>
          </a:r>
        </a:p>
      </dgm:t>
    </dgm:pt>
    <dgm:pt modelId="{A6CF8B3E-78E6-414C-805E-94F85378836D}" type="parTrans" cxnId="{D168032C-4FA5-4464-AB44-B52EFFAAB311}">
      <dgm:prSet/>
      <dgm:spPr/>
      <dgm:t>
        <a:bodyPr/>
        <a:lstStyle/>
        <a:p>
          <a:endParaRPr lang="en-GB"/>
        </a:p>
      </dgm:t>
    </dgm:pt>
    <dgm:pt modelId="{68DD9122-A08E-4280-AB86-4D6DF2338C80}" type="sibTrans" cxnId="{D168032C-4FA5-4464-AB44-B52EFFAAB311}">
      <dgm:prSet/>
      <dgm:spPr/>
      <dgm:t>
        <a:bodyPr/>
        <a:lstStyle/>
        <a:p>
          <a:endParaRPr lang="en-GB"/>
        </a:p>
      </dgm:t>
    </dgm:pt>
    <dgm:pt modelId="{4B29CCBC-2835-4194-B9AF-F3338859BC36}">
      <dgm:prSet custT="1"/>
      <dgm:spPr>
        <a:solidFill>
          <a:schemeClr val="accent1">
            <a:lumMod val="75000"/>
          </a:schemeClr>
        </a:solidFill>
      </dgm:spPr>
      <dgm:t>
        <a:bodyPr/>
        <a:lstStyle/>
        <a:p>
          <a:r>
            <a:rPr lang="en-GB" sz="1000" b="1" dirty="0"/>
            <a:t>Flexible, Inclusive, Accessible learning </a:t>
          </a:r>
        </a:p>
      </dgm:t>
    </dgm:pt>
    <dgm:pt modelId="{DFB51539-777D-4E65-A88F-0A35EB1A5B5C}" type="parTrans" cxnId="{8C086B4E-3C97-41FC-9481-47E81586D328}">
      <dgm:prSet/>
      <dgm:spPr/>
      <dgm:t>
        <a:bodyPr/>
        <a:lstStyle/>
        <a:p>
          <a:endParaRPr lang="en-GB"/>
        </a:p>
      </dgm:t>
    </dgm:pt>
    <dgm:pt modelId="{79D65D15-663D-4356-BE75-EF136F9521AE}" type="sibTrans" cxnId="{8C086B4E-3C97-41FC-9481-47E81586D328}">
      <dgm:prSet/>
      <dgm:spPr/>
      <dgm:t>
        <a:bodyPr/>
        <a:lstStyle/>
        <a:p>
          <a:endParaRPr lang="en-GB"/>
        </a:p>
      </dgm:t>
    </dgm:pt>
    <dgm:pt modelId="{31D82741-E64F-4C0E-98D5-E89F6ED14495}">
      <dgm:prSet custT="1"/>
      <dgm:spPr>
        <a:solidFill>
          <a:schemeClr val="accent1">
            <a:lumMod val="75000"/>
          </a:schemeClr>
        </a:solidFill>
      </dgm:spPr>
      <dgm:t>
        <a:bodyPr/>
        <a:lstStyle/>
        <a:p>
          <a:r>
            <a:rPr lang="en-GB" sz="1000" b="1"/>
            <a:t>Broad &amp; Deep Learning</a:t>
          </a:r>
        </a:p>
      </dgm:t>
    </dgm:pt>
    <dgm:pt modelId="{B3B2263A-C3F6-4027-B5E6-CEFC9DBF57F3}" type="parTrans" cxnId="{675F0022-7BED-4023-A340-F234A40EDD75}">
      <dgm:prSet/>
      <dgm:spPr/>
      <dgm:t>
        <a:bodyPr/>
        <a:lstStyle/>
        <a:p>
          <a:endParaRPr lang="en-GB"/>
        </a:p>
      </dgm:t>
    </dgm:pt>
    <dgm:pt modelId="{3A3F56F1-68FF-4DF8-8B2B-61C6CD2EAF3E}" type="sibTrans" cxnId="{675F0022-7BED-4023-A340-F234A40EDD75}">
      <dgm:prSet/>
      <dgm:spPr/>
      <dgm:t>
        <a:bodyPr/>
        <a:lstStyle/>
        <a:p>
          <a:endParaRPr lang="en-GB"/>
        </a:p>
      </dgm:t>
    </dgm:pt>
    <dgm:pt modelId="{7F37666B-8419-4B97-8286-7D97382669CC}" type="pres">
      <dgm:prSet presAssocID="{6A73BCF8-B359-447D-8A7C-7078919F7802}" presName="Name0" presStyleCnt="0">
        <dgm:presLayoutVars>
          <dgm:chMax val="1"/>
          <dgm:dir/>
          <dgm:animLvl val="ctr"/>
          <dgm:resizeHandles val="exact"/>
        </dgm:presLayoutVars>
      </dgm:prSet>
      <dgm:spPr/>
      <dgm:t>
        <a:bodyPr/>
        <a:lstStyle/>
        <a:p>
          <a:endParaRPr lang="en-GB"/>
        </a:p>
      </dgm:t>
    </dgm:pt>
    <dgm:pt modelId="{D4000AA0-D961-4787-A292-38E1B116DB3E}" type="pres">
      <dgm:prSet presAssocID="{4B610196-3757-4022-BFC2-C491D2F99523}" presName="centerShape" presStyleLbl="node0" presStyleIdx="0" presStyleCnt="1"/>
      <dgm:spPr/>
      <dgm:t>
        <a:bodyPr/>
        <a:lstStyle/>
        <a:p>
          <a:endParaRPr lang="en-GB"/>
        </a:p>
      </dgm:t>
    </dgm:pt>
    <dgm:pt modelId="{CC83C742-AA11-4CC2-AD59-7E8AE0F174B2}" type="pres">
      <dgm:prSet presAssocID="{5FEFBD97-5F6B-40AB-8D25-C69F8E1A555D}" presName="node" presStyleLbl="node1" presStyleIdx="0" presStyleCnt="8" custScaleX="130324">
        <dgm:presLayoutVars>
          <dgm:bulletEnabled val="1"/>
        </dgm:presLayoutVars>
      </dgm:prSet>
      <dgm:spPr/>
      <dgm:t>
        <a:bodyPr/>
        <a:lstStyle/>
        <a:p>
          <a:endParaRPr lang="en-GB"/>
        </a:p>
      </dgm:t>
    </dgm:pt>
    <dgm:pt modelId="{B7228CBC-FC08-4191-BA45-866F3A5A75F0}" type="pres">
      <dgm:prSet presAssocID="{5FEFBD97-5F6B-40AB-8D25-C69F8E1A555D}" presName="dummy" presStyleCnt="0"/>
      <dgm:spPr/>
    </dgm:pt>
    <dgm:pt modelId="{F30EB600-F978-4484-85A3-981F94006FE7}" type="pres">
      <dgm:prSet presAssocID="{B535D512-94DD-4EC4-A664-31EA06C38269}" presName="sibTrans" presStyleLbl="sibTrans2D1" presStyleIdx="0" presStyleCnt="8"/>
      <dgm:spPr/>
      <dgm:t>
        <a:bodyPr/>
        <a:lstStyle/>
        <a:p>
          <a:endParaRPr lang="en-GB"/>
        </a:p>
      </dgm:t>
    </dgm:pt>
    <dgm:pt modelId="{CB573F5D-9138-4760-B989-A994684F14F1}" type="pres">
      <dgm:prSet presAssocID="{EF221021-CF65-4A67-BE33-6AA8FF70BD16}" presName="node" presStyleLbl="node1" presStyleIdx="1" presStyleCnt="8" custScaleX="142930">
        <dgm:presLayoutVars>
          <dgm:bulletEnabled val="1"/>
        </dgm:presLayoutVars>
      </dgm:prSet>
      <dgm:spPr/>
      <dgm:t>
        <a:bodyPr/>
        <a:lstStyle/>
        <a:p>
          <a:endParaRPr lang="en-GB"/>
        </a:p>
      </dgm:t>
    </dgm:pt>
    <dgm:pt modelId="{C09971B9-D4CC-4B39-B5D9-D4A948DBDE32}" type="pres">
      <dgm:prSet presAssocID="{EF221021-CF65-4A67-BE33-6AA8FF70BD16}" presName="dummy" presStyleCnt="0"/>
      <dgm:spPr/>
    </dgm:pt>
    <dgm:pt modelId="{3D2DA3EB-18A4-4970-98AC-34787D77C076}" type="pres">
      <dgm:prSet presAssocID="{68DD9122-A08E-4280-AB86-4D6DF2338C80}" presName="sibTrans" presStyleLbl="sibTrans2D1" presStyleIdx="1" presStyleCnt="8"/>
      <dgm:spPr/>
      <dgm:t>
        <a:bodyPr/>
        <a:lstStyle/>
        <a:p>
          <a:endParaRPr lang="en-GB"/>
        </a:p>
      </dgm:t>
    </dgm:pt>
    <dgm:pt modelId="{BD8CAE21-3B74-4237-A610-8792088016D8}" type="pres">
      <dgm:prSet presAssocID="{4B29CCBC-2835-4194-B9AF-F3338859BC36}" presName="node" presStyleLbl="node1" presStyleIdx="2" presStyleCnt="8" custScaleX="120751" custScaleY="93552" custRadScaleRad="100507" custRadScaleInc="-3485">
        <dgm:presLayoutVars>
          <dgm:bulletEnabled val="1"/>
        </dgm:presLayoutVars>
      </dgm:prSet>
      <dgm:spPr/>
      <dgm:t>
        <a:bodyPr/>
        <a:lstStyle/>
        <a:p>
          <a:endParaRPr lang="en-GB"/>
        </a:p>
      </dgm:t>
    </dgm:pt>
    <dgm:pt modelId="{FB50F5B2-0C07-4D63-AB67-FA817FE190B8}" type="pres">
      <dgm:prSet presAssocID="{4B29CCBC-2835-4194-B9AF-F3338859BC36}" presName="dummy" presStyleCnt="0"/>
      <dgm:spPr/>
    </dgm:pt>
    <dgm:pt modelId="{6E1E5A09-EB8E-4271-AF9A-F7F098A2CA4F}" type="pres">
      <dgm:prSet presAssocID="{79D65D15-663D-4356-BE75-EF136F9521AE}" presName="sibTrans" presStyleLbl="sibTrans2D1" presStyleIdx="2" presStyleCnt="8"/>
      <dgm:spPr/>
      <dgm:t>
        <a:bodyPr/>
        <a:lstStyle/>
        <a:p>
          <a:endParaRPr lang="en-GB"/>
        </a:p>
      </dgm:t>
    </dgm:pt>
    <dgm:pt modelId="{1BCC0B9F-63BD-4EF4-825E-F73E5E7BAF28}" type="pres">
      <dgm:prSet presAssocID="{31D82741-E64F-4C0E-98D5-E89F6ED14495}" presName="node" presStyleLbl="node1" presStyleIdx="3" presStyleCnt="8" custScaleX="126155">
        <dgm:presLayoutVars>
          <dgm:bulletEnabled val="1"/>
        </dgm:presLayoutVars>
      </dgm:prSet>
      <dgm:spPr/>
      <dgm:t>
        <a:bodyPr/>
        <a:lstStyle/>
        <a:p>
          <a:endParaRPr lang="en-GB"/>
        </a:p>
      </dgm:t>
    </dgm:pt>
    <dgm:pt modelId="{CFE5CBA9-FEE1-474D-B7D6-00FD33D9A516}" type="pres">
      <dgm:prSet presAssocID="{31D82741-E64F-4C0E-98D5-E89F6ED14495}" presName="dummy" presStyleCnt="0"/>
      <dgm:spPr/>
    </dgm:pt>
    <dgm:pt modelId="{A3B589A6-BB6F-4805-80FC-DCAD7481AC93}" type="pres">
      <dgm:prSet presAssocID="{3A3F56F1-68FF-4DF8-8B2B-61C6CD2EAF3E}" presName="sibTrans" presStyleLbl="sibTrans2D1" presStyleIdx="3" presStyleCnt="8"/>
      <dgm:spPr/>
      <dgm:t>
        <a:bodyPr/>
        <a:lstStyle/>
        <a:p>
          <a:endParaRPr lang="en-GB"/>
        </a:p>
      </dgm:t>
    </dgm:pt>
    <dgm:pt modelId="{C66DDC9A-17D5-4E1E-AF65-C250FBB79D69}" type="pres">
      <dgm:prSet presAssocID="{9451A79E-BD96-4E87-B338-E1613E23E15F}" presName="node" presStyleLbl="node1" presStyleIdx="4" presStyleCnt="8" custScaleX="140083">
        <dgm:presLayoutVars>
          <dgm:bulletEnabled val="1"/>
        </dgm:presLayoutVars>
      </dgm:prSet>
      <dgm:spPr/>
      <dgm:t>
        <a:bodyPr/>
        <a:lstStyle/>
        <a:p>
          <a:endParaRPr lang="en-GB"/>
        </a:p>
      </dgm:t>
    </dgm:pt>
    <dgm:pt modelId="{5685DDF6-E7E2-4ED9-A98C-F66A5BFD367D}" type="pres">
      <dgm:prSet presAssocID="{9451A79E-BD96-4E87-B338-E1613E23E15F}" presName="dummy" presStyleCnt="0"/>
      <dgm:spPr/>
    </dgm:pt>
    <dgm:pt modelId="{A63D0049-FA6C-41A8-A46B-E47C6204D09B}" type="pres">
      <dgm:prSet presAssocID="{F59DFD18-D0E8-4D71-87F0-8544F0492E71}" presName="sibTrans" presStyleLbl="sibTrans2D1" presStyleIdx="4" presStyleCnt="8"/>
      <dgm:spPr/>
      <dgm:t>
        <a:bodyPr/>
        <a:lstStyle/>
        <a:p>
          <a:endParaRPr lang="en-GB"/>
        </a:p>
      </dgm:t>
    </dgm:pt>
    <dgm:pt modelId="{B1C4A1B3-CCA8-4A27-837C-928DD55AF2BB}" type="pres">
      <dgm:prSet presAssocID="{DDCE5DB1-B958-4B86-9DE5-4FB100DAAFE9}" presName="node" presStyleLbl="node1" presStyleIdx="5" presStyleCnt="8" custScaleX="134635">
        <dgm:presLayoutVars>
          <dgm:bulletEnabled val="1"/>
        </dgm:presLayoutVars>
      </dgm:prSet>
      <dgm:spPr/>
      <dgm:t>
        <a:bodyPr/>
        <a:lstStyle/>
        <a:p>
          <a:endParaRPr lang="en-GB"/>
        </a:p>
      </dgm:t>
    </dgm:pt>
    <dgm:pt modelId="{8D1E0B64-7BAD-4658-AB96-16752947E7B3}" type="pres">
      <dgm:prSet presAssocID="{DDCE5DB1-B958-4B86-9DE5-4FB100DAAFE9}" presName="dummy" presStyleCnt="0"/>
      <dgm:spPr/>
    </dgm:pt>
    <dgm:pt modelId="{A7D39148-07CE-4418-A4BA-D03DD6A9201D}" type="pres">
      <dgm:prSet presAssocID="{600F08AC-4DF3-4160-8DA6-2BDCC9104D93}" presName="sibTrans" presStyleLbl="sibTrans2D1" presStyleIdx="5" presStyleCnt="8"/>
      <dgm:spPr/>
      <dgm:t>
        <a:bodyPr/>
        <a:lstStyle/>
        <a:p>
          <a:endParaRPr lang="en-GB"/>
        </a:p>
      </dgm:t>
    </dgm:pt>
    <dgm:pt modelId="{597885A4-087A-4A61-909C-B0DE9E9910EC}" type="pres">
      <dgm:prSet presAssocID="{E491BC4A-E547-4356-850C-6CEF60F9AAC2}" presName="node" presStyleLbl="node1" presStyleIdx="6" presStyleCnt="8" custScaleX="144271" custScaleY="96555" custRadScaleRad="101613" custRadScaleInc="21798">
        <dgm:presLayoutVars>
          <dgm:bulletEnabled val="1"/>
        </dgm:presLayoutVars>
      </dgm:prSet>
      <dgm:spPr/>
      <dgm:t>
        <a:bodyPr/>
        <a:lstStyle/>
        <a:p>
          <a:endParaRPr lang="en-GB"/>
        </a:p>
      </dgm:t>
    </dgm:pt>
    <dgm:pt modelId="{0A780190-663C-4CC1-A90B-E6C4B962EA39}" type="pres">
      <dgm:prSet presAssocID="{E491BC4A-E547-4356-850C-6CEF60F9AAC2}" presName="dummy" presStyleCnt="0"/>
      <dgm:spPr/>
    </dgm:pt>
    <dgm:pt modelId="{420D9BF7-9B20-4683-8891-7873BB6CB619}" type="pres">
      <dgm:prSet presAssocID="{7A676897-5541-4321-A55A-ACCD4652B467}" presName="sibTrans" presStyleLbl="sibTrans2D1" presStyleIdx="6" presStyleCnt="8"/>
      <dgm:spPr/>
      <dgm:t>
        <a:bodyPr/>
        <a:lstStyle/>
        <a:p>
          <a:endParaRPr lang="en-GB"/>
        </a:p>
      </dgm:t>
    </dgm:pt>
    <dgm:pt modelId="{B12B465F-0ACC-48A9-A7F7-E7B31E2F6CCC}" type="pres">
      <dgm:prSet presAssocID="{6FABE036-C572-4694-BAF5-2043AD637EC7}" presName="node" presStyleLbl="node1" presStyleIdx="7" presStyleCnt="8" custScaleX="142879" custScaleY="112485">
        <dgm:presLayoutVars>
          <dgm:bulletEnabled val="1"/>
        </dgm:presLayoutVars>
      </dgm:prSet>
      <dgm:spPr/>
      <dgm:t>
        <a:bodyPr/>
        <a:lstStyle/>
        <a:p>
          <a:endParaRPr lang="en-GB"/>
        </a:p>
      </dgm:t>
    </dgm:pt>
    <dgm:pt modelId="{9729CBAC-5BBB-4026-9DC5-63F8A69D8E27}" type="pres">
      <dgm:prSet presAssocID="{6FABE036-C572-4694-BAF5-2043AD637EC7}" presName="dummy" presStyleCnt="0"/>
      <dgm:spPr/>
    </dgm:pt>
    <dgm:pt modelId="{A6CBBECD-7FE4-4B97-A9E5-85E897061AA6}" type="pres">
      <dgm:prSet presAssocID="{1B8A05DF-4E5F-4285-AF06-1229EE1B7F37}" presName="sibTrans" presStyleLbl="sibTrans2D1" presStyleIdx="7" presStyleCnt="8"/>
      <dgm:spPr/>
      <dgm:t>
        <a:bodyPr/>
        <a:lstStyle/>
        <a:p>
          <a:endParaRPr lang="en-GB"/>
        </a:p>
      </dgm:t>
    </dgm:pt>
  </dgm:ptLst>
  <dgm:cxnLst>
    <dgm:cxn modelId="{BF5291C0-DF79-4186-BFEC-B215944D85D2}" srcId="{4B610196-3757-4022-BFC2-C491D2F99523}" destId="{E491BC4A-E547-4356-850C-6CEF60F9AAC2}" srcOrd="6" destOrd="0" parTransId="{82174855-4FA8-41D3-BD0B-AF32000A8E71}" sibTransId="{7A676897-5541-4321-A55A-ACCD4652B467}"/>
    <dgm:cxn modelId="{53919C2D-473A-4D52-8F41-D3159BA84028}" type="presOf" srcId="{B535D512-94DD-4EC4-A664-31EA06C38269}" destId="{F30EB600-F978-4484-85A3-981F94006FE7}" srcOrd="0" destOrd="0" presId="urn:microsoft.com/office/officeart/2005/8/layout/radial6"/>
    <dgm:cxn modelId="{DA459A7F-1032-484F-9CB6-69DEF0584C5C}" type="presOf" srcId="{DDCE5DB1-B958-4B86-9DE5-4FB100DAAFE9}" destId="{B1C4A1B3-CCA8-4A27-837C-928DD55AF2BB}" srcOrd="0" destOrd="0" presId="urn:microsoft.com/office/officeart/2005/8/layout/radial6"/>
    <dgm:cxn modelId="{BE033103-3691-4DCA-BC1C-61F3BAF9B7F5}" type="presOf" srcId="{4B610196-3757-4022-BFC2-C491D2F99523}" destId="{D4000AA0-D961-4787-A292-38E1B116DB3E}" srcOrd="0" destOrd="0" presId="urn:microsoft.com/office/officeart/2005/8/layout/radial6"/>
    <dgm:cxn modelId="{390B2C1C-F4AF-4D95-84CE-E8BF4BCAD34B}" type="presOf" srcId="{F59DFD18-D0E8-4D71-87F0-8544F0492E71}" destId="{A63D0049-FA6C-41A8-A46B-E47C6204D09B}" srcOrd="0" destOrd="0" presId="urn:microsoft.com/office/officeart/2005/8/layout/radial6"/>
    <dgm:cxn modelId="{C6217864-D81C-4003-B8BA-5A83A6866D66}" type="presOf" srcId="{7A676897-5541-4321-A55A-ACCD4652B467}" destId="{420D9BF7-9B20-4683-8891-7873BB6CB619}" srcOrd="0" destOrd="0" presId="urn:microsoft.com/office/officeart/2005/8/layout/radial6"/>
    <dgm:cxn modelId="{22994A9D-03C3-4AB7-BB52-5697B5582603}" srcId="{4B610196-3757-4022-BFC2-C491D2F99523}" destId="{6FABE036-C572-4694-BAF5-2043AD637EC7}" srcOrd="7" destOrd="0" parTransId="{6A583126-BA61-4C99-95B1-08E7AE9F3E3B}" sibTransId="{1B8A05DF-4E5F-4285-AF06-1229EE1B7F37}"/>
    <dgm:cxn modelId="{C920D3D0-5DEB-4253-BBB2-812BCBD03B44}" srcId="{4B610196-3757-4022-BFC2-C491D2F99523}" destId="{9451A79E-BD96-4E87-B338-E1613E23E15F}" srcOrd="4" destOrd="0" parTransId="{2ED88559-C7C8-43AE-B33C-B1386FA39389}" sibTransId="{F59DFD18-D0E8-4D71-87F0-8544F0492E71}"/>
    <dgm:cxn modelId="{02E6D895-70E3-49E9-AE93-14AE2F424A81}" type="presOf" srcId="{79D65D15-663D-4356-BE75-EF136F9521AE}" destId="{6E1E5A09-EB8E-4271-AF9A-F7F098A2CA4F}" srcOrd="0" destOrd="0" presId="urn:microsoft.com/office/officeart/2005/8/layout/radial6"/>
    <dgm:cxn modelId="{7483EFA5-05F3-4E4C-9A58-5ABFE1317F5C}" type="presOf" srcId="{4B29CCBC-2835-4194-B9AF-F3338859BC36}" destId="{BD8CAE21-3B74-4237-A610-8792088016D8}" srcOrd="0" destOrd="0" presId="urn:microsoft.com/office/officeart/2005/8/layout/radial6"/>
    <dgm:cxn modelId="{47EA0E48-D27A-43CC-A955-A367649182CB}" type="presOf" srcId="{5FEFBD97-5F6B-40AB-8D25-C69F8E1A555D}" destId="{CC83C742-AA11-4CC2-AD59-7E8AE0F174B2}" srcOrd="0" destOrd="0" presId="urn:microsoft.com/office/officeart/2005/8/layout/radial6"/>
    <dgm:cxn modelId="{83710600-3962-450E-B318-B4987B06C52D}" srcId="{4B610196-3757-4022-BFC2-C491D2F99523}" destId="{5FEFBD97-5F6B-40AB-8D25-C69F8E1A555D}" srcOrd="0" destOrd="0" parTransId="{11FBDBCB-E3B7-4D65-90E6-A3A64DE5C164}" sibTransId="{B535D512-94DD-4EC4-A664-31EA06C38269}"/>
    <dgm:cxn modelId="{6964FB6E-D926-42C7-9246-31093EB507E8}" type="presOf" srcId="{E491BC4A-E547-4356-850C-6CEF60F9AAC2}" destId="{597885A4-087A-4A61-909C-B0DE9E9910EC}" srcOrd="0" destOrd="0" presId="urn:microsoft.com/office/officeart/2005/8/layout/radial6"/>
    <dgm:cxn modelId="{D168032C-4FA5-4464-AB44-B52EFFAAB311}" srcId="{4B610196-3757-4022-BFC2-C491D2F99523}" destId="{EF221021-CF65-4A67-BE33-6AA8FF70BD16}" srcOrd="1" destOrd="0" parTransId="{A6CF8B3E-78E6-414C-805E-94F85378836D}" sibTransId="{68DD9122-A08E-4280-AB86-4D6DF2338C80}"/>
    <dgm:cxn modelId="{8C086B4E-3C97-41FC-9481-47E81586D328}" srcId="{4B610196-3757-4022-BFC2-C491D2F99523}" destId="{4B29CCBC-2835-4194-B9AF-F3338859BC36}" srcOrd="2" destOrd="0" parTransId="{DFB51539-777D-4E65-A88F-0A35EB1A5B5C}" sibTransId="{79D65D15-663D-4356-BE75-EF136F9521AE}"/>
    <dgm:cxn modelId="{675F0022-7BED-4023-A340-F234A40EDD75}" srcId="{4B610196-3757-4022-BFC2-C491D2F99523}" destId="{31D82741-E64F-4C0E-98D5-E89F6ED14495}" srcOrd="3" destOrd="0" parTransId="{B3B2263A-C3F6-4027-B5E6-CEFC9DBF57F3}" sibTransId="{3A3F56F1-68FF-4DF8-8B2B-61C6CD2EAF3E}"/>
    <dgm:cxn modelId="{992AB4CC-CABA-49AC-B67C-10E82BEE688C}" type="presOf" srcId="{600F08AC-4DF3-4160-8DA6-2BDCC9104D93}" destId="{A7D39148-07CE-4418-A4BA-D03DD6A9201D}" srcOrd="0" destOrd="0" presId="urn:microsoft.com/office/officeart/2005/8/layout/radial6"/>
    <dgm:cxn modelId="{5B2B82C5-9F51-4286-90B7-40ED493EEE32}" type="presOf" srcId="{6FABE036-C572-4694-BAF5-2043AD637EC7}" destId="{B12B465F-0ACC-48A9-A7F7-E7B31E2F6CCC}" srcOrd="0" destOrd="0" presId="urn:microsoft.com/office/officeart/2005/8/layout/radial6"/>
    <dgm:cxn modelId="{FB03BB58-D9F6-4412-9698-14E92C49CD5E}" type="presOf" srcId="{31D82741-E64F-4C0E-98D5-E89F6ED14495}" destId="{1BCC0B9F-63BD-4EF4-825E-F73E5E7BAF28}" srcOrd="0" destOrd="0" presId="urn:microsoft.com/office/officeart/2005/8/layout/radial6"/>
    <dgm:cxn modelId="{B7337F4F-9DAF-4152-9242-97712594ADAC}" srcId="{6A73BCF8-B359-447D-8A7C-7078919F7802}" destId="{4B610196-3757-4022-BFC2-C491D2F99523}" srcOrd="0" destOrd="0" parTransId="{BE5D0188-7DB5-4011-820B-7FA507DE1FAF}" sibTransId="{D58FE5A2-A10F-4303-8B0B-6949EF2428D2}"/>
    <dgm:cxn modelId="{D8F0E402-21B7-4E5D-8861-594998728455}" type="presOf" srcId="{3A3F56F1-68FF-4DF8-8B2B-61C6CD2EAF3E}" destId="{A3B589A6-BB6F-4805-80FC-DCAD7481AC93}" srcOrd="0" destOrd="0" presId="urn:microsoft.com/office/officeart/2005/8/layout/radial6"/>
    <dgm:cxn modelId="{2B53502F-CBD5-4A32-86C7-0366609673DC}" type="presOf" srcId="{6A73BCF8-B359-447D-8A7C-7078919F7802}" destId="{7F37666B-8419-4B97-8286-7D97382669CC}" srcOrd="0" destOrd="0" presId="urn:microsoft.com/office/officeart/2005/8/layout/radial6"/>
    <dgm:cxn modelId="{8FDA05BF-5994-4208-84F0-E8EF3687F62E}" srcId="{4B610196-3757-4022-BFC2-C491D2F99523}" destId="{DDCE5DB1-B958-4B86-9DE5-4FB100DAAFE9}" srcOrd="5" destOrd="0" parTransId="{898BF0DD-C597-49F2-858B-5F999A179851}" sibTransId="{600F08AC-4DF3-4160-8DA6-2BDCC9104D93}"/>
    <dgm:cxn modelId="{B006F636-3419-4EAA-92C5-1DA609374B44}" type="presOf" srcId="{1B8A05DF-4E5F-4285-AF06-1229EE1B7F37}" destId="{A6CBBECD-7FE4-4B97-A9E5-85E897061AA6}" srcOrd="0" destOrd="0" presId="urn:microsoft.com/office/officeart/2005/8/layout/radial6"/>
    <dgm:cxn modelId="{1E100FFA-B78F-420A-B73A-118B9E4C584A}" type="presOf" srcId="{68DD9122-A08E-4280-AB86-4D6DF2338C80}" destId="{3D2DA3EB-18A4-4970-98AC-34787D77C076}" srcOrd="0" destOrd="0" presId="urn:microsoft.com/office/officeart/2005/8/layout/radial6"/>
    <dgm:cxn modelId="{54191403-2EEE-4358-919E-A022E218E512}" type="presOf" srcId="{9451A79E-BD96-4E87-B338-E1613E23E15F}" destId="{C66DDC9A-17D5-4E1E-AF65-C250FBB79D69}" srcOrd="0" destOrd="0" presId="urn:microsoft.com/office/officeart/2005/8/layout/radial6"/>
    <dgm:cxn modelId="{19501873-9987-464B-97DE-0530D8EEA99F}" type="presOf" srcId="{EF221021-CF65-4A67-BE33-6AA8FF70BD16}" destId="{CB573F5D-9138-4760-B989-A994684F14F1}" srcOrd="0" destOrd="0" presId="urn:microsoft.com/office/officeart/2005/8/layout/radial6"/>
    <dgm:cxn modelId="{5265DF7A-E4ED-4EF5-AEC9-C68272E670D5}" type="presParOf" srcId="{7F37666B-8419-4B97-8286-7D97382669CC}" destId="{D4000AA0-D961-4787-A292-38E1B116DB3E}" srcOrd="0" destOrd="0" presId="urn:microsoft.com/office/officeart/2005/8/layout/radial6"/>
    <dgm:cxn modelId="{AF776F01-5A80-421B-B241-E9E6BFAD061D}" type="presParOf" srcId="{7F37666B-8419-4B97-8286-7D97382669CC}" destId="{CC83C742-AA11-4CC2-AD59-7E8AE0F174B2}" srcOrd="1" destOrd="0" presId="urn:microsoft.com/office/officeart/2005/8/layout/radial6"/>
    <dgm:cxn modelId="{EF450D7A-A582-491D-9C13-F0E87BABF080}" type="presParOf" srcId="{7F37666B-8419-4B97-8286-7D97382669CC}" destId="{B7228CBC-FC08-4191-BA45-866F3A5A75F0}" srcOrd="2" destOrd="0" presId="urn:microsoft.com/office/officeart/2005/8/layout/radial6"/>
    <dgm:cxn modelId="{51151589-8962-457B-8DB7-71FBF9A88BE8}" type="presParOf" srcId="{7F37666B-8419-4B97-8286-7D97382669CC}" destId="{F30EB600-F978-4484-85A3-981F94006FE7}" srcOrd="3" destOrd="0" presId="urn:microsoft.com/office/officeart/2005/8/layout/radial6"/>
    <dgm:cxn modelId="{49A376E4-1A7D-47A1-B9E9-E55C061E0105}" type="presParOf" srcId="{7F37666B-8419-4B97-8286-7D97382669CC}" destId="{CB573F5D-9138-4760-B989-A994684F14F1}" srcOrd="4" destOrd="0" presId="urn:microsoft.com/office/officeart/2005/8/layout/radial6"/>
    <dgm:cxn modelId="{3FA807DC-3CFB-4BD7-A357-CB6D17A8E4D3}" type="presParOf" srcId="{7F37666B-8419-4B97-8286-7D97382669CC}" destId="{C09971B9-D4CC-4B39-B5D9-D4A948DBDE32}" srcOrd="5" destOrd="0" presId="urn:microsoft.com/office/officeart/2005/8/layout/radial6"/>
    <dgm:cxn modelId="{E5E42EE5-44B3-488A-A0C3-A312F8F1FDC7}" type="presParOf" srcId="{7F37666B-8419-4B97-8286-7D97382669CC}" destId="{3D2DA3EB-18A4-4970-98AC-34787D77C076}" srcOrd="6" destOrd="0" presId="urn:microsoft.com/office/officeart/2005/8/layout/radial6"/>
    <dgm:cxn modelId="{C7249ADD-3C62-4B84-8F0B-26359D97C88C}" type="presParOf" srcId="{7F37666B-8419-4B97-8286-7D97382669CC}" destId="{BD8CAE21-3B74-4237-A610-8792088016D8}" srcOrd="7" destOrd="0" presId="urn:microsoft.com/office/officeart/2005/8/layout/radial6"/>
    <dgm:cxn modelId="{F93E6A5E-A644-4133-B655-C3F2BD20DC5B}" type="presParOf" srcId="{7F37666B-8419-4B97-8286-7D97382669CC}" destId="{FB50F5B2-0C07-4D63-AB67-FA817FE190B8}" srcOrd="8" destOrd="0" presId="urn:microsoft.com/office/officeart/2005/8/layout/radial6"/>
    <dgm:cxn modelId="{7BD5AEBA-1805-454D-B722-01A76CFC63DC}" type="presParOf" srcId="{7F37666B-8419-4B97-8286-7D97382669CC}" destId="{6E1E5A09-EB8E-4271-AF9A-F7F098A2CA4F}" srcOrd="9" destOrd="0" presId="urn:microsoft.com/office/officeart/2005/8/layout/radial6"/>
    <dgm:cxn modelId="{BBE13183-E76F-4F39-A4C1-68DFBB57CAB9}" type="presParOf" srcId="{7F37666B-8419-4B97-8286-7D97382669CC}" destId="{1BCC0B9F-63BD-4EF4-825E-F73E5E7BAF28}" srcOrd="10" destOrd="0" presId="urn:microsoft.com/office/officeart/2005/8/layout/radial6"/>
    <dgm:cxn modelId="{EAE9BFD7-39A0-4F16-8A64-2AEA65CF7B6D}" type="presParOf" srcId="{7F37666B-8419-4B97-8286-7D97382669CC}" destId="{CFE5CBA9-FEE1-474D-B7D6-00FD33D9A516}" srcOrd="11" destOrd="0" presId="urn:microsoft.com/office/officeart/2005/8/layout/radial6"/>
    <dgm:cxn modelId="{428DA134-58BC-43B0-AFEA-FEE736C2A85C}" type="presParOf" srcId="{7F37666B-8419-4B97-8286-7D97382669CC}" destId="{A3B589A6-BB6F-4805-80FC-DCAD7481AC93}" srcOrd="12" destOrd="0" presId="urn:microsoft.com/office/officeart/2005/8/layout/radial6"/>
    <dgm:cxn modelId="{A2BE6153-A84E-4C4F-B6B5-4AC419331D19}" type="presParOf" srcId="{7F37666B-8419-4B97-8286-7D97382669CC}" destId="{C66DDC9A-17D5-4E1E-AF65-C250FBB79D69}" srcOrd="13" destOrd="0" presId="urn:microsoft.com/office/officeart/2005/8/layout/radial6"/>
    <dgm:cxn modelId="{0D515C7B-8C00-46EF-AEDC-84B4636B4B17}" type="presParOf" srcId="{7F37666B-8419-4B97-8286-7D97382669CC}" destId="{5685DDF6-E7E2-4ED9-A98C-F66A5BFD367D}" srcOrd="14" destOrd="0" presId="urn:microsoft.com/office/officeart/2005/8/layout/radial6"/>
    <dgm:cxn modelId="{4E786477-3F01-4DD5-8BCE-87AE96C0E049}" type="presParOf" srcId="{7F37666B-8419-4B97-8286-7D97382669CC}" destId="{A63D0049-FA6C-41A8-A46B-E47C6204D09B}" srcOrd="15" destOrd="0" presId="urn:microsoft.com/office/officeart/2005/8/layout/radial6"/>
    <dgm:cxn modelId="{CBB19415-C9A4-4C4B-B635-7EC7D594E201}" type="presParOf" srcId="{7F37666B-8419-4B97-8286-7D97382669CC}" destId="{B1C4A1B3-CCA8-4A27-837C-928DD55AF2BB}" srcOrd="16" destOrd="0" presId="urn:microsoft.com/office/officeart/2005/8/layout/radial6"/>
    <dgm:cxn modelId="{39D271C0-B69A-4F43-8AEB-FBF4FEE81E48}" type="presParOf" srcId="{7F37666B-8419-4B97-8286-7D97382669CC}" destId="{8D1E0B64-7BAD-4658-AB96-16752947E7B3}" srcOrd="17" destOrd="0" presId="urn:microsoft.com/office/officeart/2005/8/layout/radial6"/>
    <dgm:cxn modelId="{879283F7-B45B-43B0-A8E5-D7EAB60A13B3}" type="presParOf" srcId="{7F37666B-8419-4B97-8286-7D97382669CC}" destId="{A7D39148-07CE-4418-A4BA-D03DD6A9201D}" srcOrd="18" destOrd="0" presId="urn:microsoft.com/office/officeart/2005/8/layout/radial6"/>
    <dgm:cxn modelId="{A5532B88-1744-46BD-98BE-E55E3C877FF3}" type="presParOf" srcId="{7F37666B-8419-4B97-8286-7D97382669CC}" destId="{597885A4-087A-4A61-909C-B0DE9E9910EC}" srcOrd="19" destOrd="0" presId="urn:microsoft.com/office/officeart/2005/8/layout/radial6"/>
    <dgm:cxn modelId="{30EF0597-3501-4355-B976-E38246EE8DFA}" type="presParOf" srcId="{7F37666B-8419-4B97-8286-7D97382669CC}" destId="{0A780190-663C-4CC1-A90B-E6C4B962EA39}" srcOrd="20" destOrd="0" presId="urn:microsoft.com/office/officeart/2005/8/layout/radial6"/>
    <dgm:cxn modelId="{56F143A0-1AED-4369-BBF2-D1A568C4E173}" type="presParOf" srcId="{7F37666B-8419-4B97-8286-7D97382669CC}" destId="{420D9BF7-9B20-4683-8891-7873BB6CB619}" srcOrd="21" destOrd="0" presId="urn:microsoft.com/office/officeart/2005/8/layout/radial6"/>
    <dgm:cxn modelId="{AFC209A8-94A1-4FB5-8626-AD3FED71EFD3}" type="presParOf" srcId="{7F37666B-8419-4B97-8286-7D97382669CC}" destId="{B12B465F-0ACC-48A9-A7F7-E7B31E2F6CCC}" srcOrd="22" destOrd="0" presId="urn:microsoft.com/office/officeart/2005/8/layout/radial6"/>
    <dgm:cxn modelId="{C9F9E2B6-6580-44F3-9BDB-73C32B4E657C}" type="presParOf" srcId="{7F37666B-8419-4B97-8286-7D97382669CC}" destId="{9729CBAC-5BBB-4026-9DC5-63F8A69D8E27}" srcOrd="23" destOrd="0" presId="urn:microsoft.com/office/officeart/2005/8/layout/radial6"/>
    <dgm:cxn modelId="{DA57D4D4-C2BD-4387-8EE4-67C91574F7A0}" type="presParOf" srcId="{7F37666B-8419-4B97-8286-7D97382669CC}" destId="{A6CBBECD-7FE4-4B97-A9E5-85E897061AA6}"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5131526" y="187252"/>
            <a:ext cx="4471868" cy="244055"/>
          </a:xfrm>
          <a:prstGeom prst="rect">
            <a:avLst/>
          </a:prstGeom>
        </p:spPr>
        <p:txBody>
          <a:bodyPr vert="horz" wrap="square" lIns="91440" tIns="45720" rIns="91440" bIns="45720" rtlCol="0">
            <a:spAutoFit/>
          </a:bodyPr>
          <a:lstStyle>
            <a:lvl1pPr algn="r">
              <a:defRPr sz="1200"/>
            </a:lvl1pPr>
          </a:lstStyle>
          <a:p>
            <a:fld id="{F6D8AFBE-B7CA-4D46-A31C-75EC41E50D85}" type="datetimeFigureOut">
              <a:rPr lang="en-GB" sz="1000" smtClean="0">
                <a:latin typeface="Arial" panose="020B0604020202020204" pitchFamily="34" charset="0"/>
                <a:cs typeface="Arial" panose="020B0604020202020204" pitchFamily="34" charset="0"/>
              </a:rPr>
              <a:pPr/>
              <a:t>12/04/2018</a:t>
            </a:fld>
            <a:endParaRPr lang="en-GB" sz="1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5131526" y="6355278"/>
            <a:ext cx="4470154" cy="244055"/>
          </a:xfrm>
          <a:prstGeom prst="rect">
            <a:avLst/>
          </a:prstGeom>
        </p:spPr>
        <p:txBody>
          <a:bodyPr vert="horz" wrap="square" lIns="91440" tIns="45720" rIns="91440" bIns="45720" rtlCol="0" anchor="b">
            <a:spAutoFit/>
          </a:bodyPr>
          <a:lstStyle>
            <a:lvl1pPr algn="r">
              <a:defRPr sz="1200"/>
            </a:lvl1pPr>
          </a:lstStyle>
          <a:p>
            <a:fld id="{7BFE86A2-DB0B-48E3-B43C-FE4600C96B70}" type="slidenum">
              <a:rPr lang="en-GB" sz="1000" smtClean="0">
                <a:latin typeface="Arial" panose="020B0604020202020204" pitchFamily="34" charset="0"/>
                <a:cs typeface="Arial" panose="020B0604020202020204" pitchFamily="34" charset="0"/>
              </a:rPr>
              <a:pPr/>
              <a:t>‹#›</a:t>
            </a:fld>
            <a:endParaRPr lang="en-GB" sz="1000" dirty="0">
              <a:latin typeface="Arial" panose="020B0604020202020204" pitchFamily="34" charset="0"/>
              <a:cs typeface="Arial" panose="020B0604020202020204" pitchFamily="34" charset="0"/>
            </a:endParaRPr>
          </a:p>
        </p:txBody>
      </p:sp>
      <p:sp>
        <p:nvSpPr>
          <p:cNvPr id="7" name="Header Placeholder 6"/>
          <p:cNvSpPr>
            <a:spLocks noGrp="1"/>
          </p:cNvSpPr>
          <p:nvPr>
            <p:ph type="hdr" sz="quarter"/>
          </p:nvPr>
        </p:nvSpPr>
        <p:spPr>
          <a:xfrm>
            <a:off x="279770" y="188825"/>
            <a:ext cx="4462954" cy="244055"/>
          </a:xfrm>
          <a:prstGeom prst="rect">
            <a:avLst/>
          </a:prstGeom>
        </p:spPr>
        <p:txBody>
          <a:bodyPr vert="horz" wrap="square" lIns="91440" tIns="45720" rIns="91440" bIns="45720" rtlCol="0">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
        <p:nvSpPr>
          <p:cNvPr id="8" name="Footer Placeholder 7"/>
          <p:cNvSpPr>
            <a:spLocks noGrp="1"/>
          </p:cNvSpPr>
          <p:nvPr>
            <p:ph type="ftr" sz="quarter" idx="2"/>
          </p:nvPr>
        </p:nvSpPr>
        <p:spPr>
          <a:xfrm>
            <a:off x="279770" y="6355277"/>
            <a:ext cx="4462954" cy="244055"/>
          </a:xfrm>
          <a:prstGeom prst="rect">
            <a:avLst/>
          </a:prstGeom>
        </p:spPr>
        <p:txBody>
          <a:bodyPr vert="horz" wrap="square" lIns="91440" tIns="45720" rIns="91440" bIns="45720" rtlCol="0" anchor="b">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714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70856" y="182059"/>
            <a:ext cx="4471867" cy="244054"/>
          </a:xfrm>
          <a:prstGeom prst="rect">
            <a:avLst/>
          </a:prstGeom>
        </p:spPr>
        <p:txBody>
          <a:bodyPr vert="horz" wrap="square" lIns="91440" tIns="45720" rIns="91440" bIns="45720" rtlCol="0">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5131526" y="182059"/>
            <a:ext cx="4470154" cy="244055"/>
          </a:xfrm>
          <a:prstGeom prst="rect">
            <a:avLst/>
          </a:prstGeom>
        </p:spPr>
        <p:txBody>
          <a:bodyPr vert="horz" wrap="square" lIns="91440" tIns="45720" rIns="91440" bIns="45720" rtlCol="0">
            <a:spAutoFit/>
          </a:bodyPr>
          <a:lstStyle>
            <a:lvl1pPr algn="r">
              <a:defRPr sz="1000">
                <a:latin typeface="Arial" panose="020B0604020202020204" pitchFamily="34" charset="0"/>
                <a:cs typeface="Arial" panose="020B0604020202020204" pitchFamily="34" charset="0"/>
              </a:defRPr>
            </a:lvl1pPr>
          </a:lstStyle>
          <a:p>
            <a:fld id="{9BA9ED64-0ADF-46CE-9E4F-53EDBA1EDEC4}" type="datetimeFigureOut">
              <a:rPr lang="en-GB" smtClean="0"/>
              <a:pPr/>
              <a:t>12/04/2018</a:t>
            </a:fld>
            <a:endParaRPr lang="en-GB" dirty="0"/>
          </a:p>
        </p:txBody>
      </p:sp>
      <p:sp>
        <p:nvSpPr>
          <p:cNvPr id="6" name="Footer Placeholder 5"/>
          <p:cNvSpPr>
            <a:spLocks noGrp="1"/>
          </p:cNvSpPr>
          <p:nvPr>
            <p:ph type="ftr" sz="quarter" idx="4"/>
          </p:nvPr>
        </p:nvSpPr>
        <p:spPr>
          <a:xfrm>
            <a:off x="270856" y="6363618"/>
            <a:ext cx="4471867" cy="244055"/>
          </a:xfrm>
          <a:prstGeom prst="rect">
            <a:avLst/>
          </a:prstGeom>
        </p:spPr>
        <p:txBody>
          <a:bodyPr vert="horz" wrap="square" lIns="91440" tIns="45720" rIns="91440" bIns="45720" rtlCol="0" anchor="b">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5131526" y="6366370"/>
            <a:ext cx="4470154" cy="244055"/>
          </a:xfrm>
          <a:prstGeom prst="rect">
            <a:avLst/>
          </a:prstGeom>
        </p:spPr>
        <p:txBody>
          <a:bodyPr vert="horz" wrap="square" lIns="91440" tIns="45720" rIns="91440" bIns="45720" rtlCol="0" anchor="b">
            <a:spAutoFit/>
          </a:bodyPr>
          <a:lstStyle>
            <a:lvl1pPr algn="r">
              <a:defRPr sz="1000">
                <a:latin typeface="Arial" panose="020B0604020202020204" pitchFamily="34" charset="0"/>
                <a:cs typeface="Arial" panose="020B0604020202020204" pitchFamily="34" charset="0"/>
              </a:defRPr>
            </a:lvl1pPr>
          </a:lstStyle>
          <a:p>
            <a:fld id="{8A478A9A-ADE8-49A2-AF0A-1FE9A88297B5}" type="slidenum">
              <a:rPr lang="en-GB" smtClean="0"/>
              <a:pPr/>
              <a:t>‹#›</a:t>
            </a:fld>
            <a:endParaRPr lang="en-GB" dirty="0"/>
          </a:p>
        </p:txBody>
      </p:sp>
      <p:sp>
        <p:nvSpPr>
          <p:cNvPr id="9" name="Notes Placeholder 8"/>
          <p:cNvSpPr>
            <a:spLocks noGrp="1"/>
          </p:cNvSpPr>
          <p:nvPr>
            <p:ph type="body" sz="quarter" idx="3"/>
          </p:nvPr>
        </p:nvSpPr>
        <p:spPr>
          <a:xfrm>
            <a:off x="5131526" y="543790"/>
            <a:ext cx="4470154" cy="571009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Image Placeholder 3"/>
          <p:cNvSpPr>
            <a:spLocks noGrp="1" noRot="1" noChangeAspect="1"/>
          </p:cNvSpPr>
          <p:nvPr>
            <p:ph type="sldImg" idx="2"/>
          </p:nvPr>
        </p:nvSpPr>
        <p:spPr>
          <a:xfrm>
            <a:off x="454025" y="544513"/>
            <a:ext cx="4105275" cy="3078162"/>
          </a:xfrm>
          <a:prstGeom prst="rect">
            <a:avLst/>
          </a:prstGeom>
          <a:noFill/>
          <a:ln w="12700">
            <a:solidFill>
              <a:prstClr val="black"/>
            </a:solidFill>
          </a:ln>
        </p:spPr>
        <p:txBody>
          <a:bodyPr vert="horz" lIns="91440" tIns="45720" rIns="91440" bIns="45720" rtlCol="0" anchor="ctr"/>
          <a:lstStyle/>
          <a:p>
            <a:endParaRPr lang="en-GB" dirty="0"/>
          </a:p>
        </p:txBody>
      </p:sp>
    </p:spTree>
    <p:extLst>
      <p:ext uri="{BB962C8B-B14F-4D97-AF65-F5344CB8AC3E}">
        <p14:creationId xmlns:p14="http://schemas.microsoft.com/office/powerpoint/2010/main" val="412233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2438" y="544513"/>
            <a:ext cx="4105275" cy="307816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18</a:t>
            </a:fld>
            <a:endParaRPr lang="en-GB"/>
          </a:p>
        </p:txBody>
      </p:sp>
    </p:spTree>
    <p:extLst>
      <p:ext uri="{BB962C8B-B14F-4D97-AF65-F5344CB8AC3E}">
        <p14:creationId xmlns:p14="http://schemas.microsoft.com/office/powerpoint/2010/main" val="953070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2438" y="544513"/>
            <a:ext cx="4105275" cy="307816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19</a:t>
            </a:fld>
            <a:endParaRPr lang="en-GB"/>
          </a:p>
        </p:txBody>
      </p:sp>
    </p:spTree>
    <p:extLst>
      <p:ext uri="{BB962C8B-B14F-4D97-AF65-F5344CB8AC3E}">
        <p14:creationId xmlns:p14="http://schemas.microsoft.com/office/powerpoint/2010/main" val="953070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2438" y="544513"/>
            <a:ext cx="4105275" cy="307816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20</a:t>
            </a:fld>
            <a:endParaRPr lang="en-GB"/>
          </a:p>
        </p:txBody>
      </p:sp>
    </p:spTree>
    <p:extLst>
      <p:ext uri="{BB962C8B-B14F-4D97-AF65-F5344CB8AC3E}">
        <p14:creationId xmlns:p14="http://schemas.microsoft.com/office/powerpoint/2010/main" val="9530705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2036" y="6229042"/>
            <a:ext cx="3780797" cy="254716"/>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smtClean="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smtClean="0"/>
              <a:t>Presentation Title (click to edit)</a:t>
            </a:r>
            <a:endParaRPr lang="en-GB" dirty="0"/>
          </a:p>
        </p:txBody>
      </p:sp>
      <p:sp>
        <p:nvSpPr>
          <p:cNvPr id="2" name="Rectangle 1"/>
          <p:cNvSpPr/>
          <p:nvPr userDrawn="1"/>
        </p:nvSpPr>
        <p:spPr>
          <a:xfrm>
            <a:off x="6552200" y="374614"/>
            <a:ext cx="2160000" cy="2160292"/>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835898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1952159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230099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15651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616733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Tree>
    <p:extLst>
      <p:ext uri="{BB962C8B-B14F-4D97-AF65-F5344CB8AC3E}">
        <p14:creationId xmlns:p14="http://schemas.microsoft.com/office/powerpoint/2010/main" val="3988992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Tree>
    <p:extLst>
      <p:ext uri="{BB962C8B-B14F-4D97-AF65-F5344CB8AC3E}">
        <p14:creationId xmlns:p14="http://schemas.microsoft.com/office/powerpoint/2010/main" val="17820269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smtClean="0">
                <a:latin typeface="Arial" pitchFamily="34" charset="0"/>
                <a:cs typeface="Arial" pitchFamily="34" charset="0"/>
              </a:rPr>
              <a:t>Subtitle (click to edit)</a:t>
            </a:r>
            <a:endParaRPr lang="en-GB" sz="2400" b="1" dirty="0" smtClean="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80011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smtClean="0"/>
              <a:t>Subtitle (click to edit)</a:t>
            </a:r>
            <a:endParaRPr lang="en-GB" dirty="0"/>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1415256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77991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smtClean="0"/>
              <a:t>Object (Click an icon below)</a:t>
            </a:r>
            <a:endParaRPr lang="en-GB" dirty="0"/>
          </a:p>
        </p:txBody>
      </p:sp>
    </p:spTree>
    <p:extLst>
      <p:ext uri="{BB962C8B-B14F-4D97-AF65-F5344CB8AC3E}">
        <p14:creationId xmlns:p14="http://schemas.microsoft.com/office/powerpoint/2010/main" val="518473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smtClean="0"/>
              <a:t>Thank you note (click to edit)</a:t>
            </a:r>
            <a:endParaRPr lang="en-GB" dirty="0"/>
          </a:p>
        </p:txBody>
      </p:sp>
    </p:spTree>
    <p:extLst>
      <p:ext uri="{BB962C8B-B14F-4D97-AF65-F5344CB8AC3E}">
        <p14:creationId xmlns:p14="http://schemas.microsoft.com/office/powerpoint/2010/main" val="67740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375530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93739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343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613569" y="547688"/>
            <a:ext cx="7920037" cy="584775"/>
          </a:xfrm>
          <a:prstGeom prst="rect">
            <a:avLst/>
          </a:prstGeom>
        </p:spPr>
        <p:txBody>
          <a:bodyPr wrap="square">
            <a:spAutoFit/>
          </a:bodyPr>
          <a:lstStyle>
            <a:lvl1pPr marL="0" indent="0">
              <a:buNone/>
              <a:defRPr sz="3200" b="1" baseline="0">
                <a:solidFill>
                  <a:srgbClr val="006CB4"/>
                </a:solidFill>
                <a:latin typeface="Arial" pitchFamily="34" charset="0"/>
                <a:cs typeface="Arial" pitchFamily="34" charset="0"/>
              </a:defRPr>
            </a:lvl1pPr>
          </a:lstStyle>
          <a:p>
            <a:pPr lvl="0"/>
            <a:r>
              <a:rPr lang="en-GB" dirty="0" smtClean="0"/>
              <a:t>Section Title</a:t>
            </a:r>
            <a:endParaRPr lang="en-GB" dirty="0"/>
          </a:p>
        </p:txBody>
      </p:sp>
      <p:sp>
        <p:nvSpPr>
          <p:cNvPr id="7" name="Text Placeholder 6"/>
          <p:cNvSpPr>
            <a:spLocks noGrp="1"/>
          </p:cNvSpPr>
          <p:nvPr>
            <p:ph type="body" sz="quarter" idx="11" hasCustomPrompt="1"/>
          </p:nvPr>
        </p:nvSpPr>
        <p:spPr>
          <a:xfrm>
            <a:off x="611188" y="1987200"/>
            <a:ext cx="7920037" cy="461665"/>
          </a:xfrm>
          <a:prstGeom prst="rect">
            <a:avLst/>
          </a:prstGeom>
          <a:noFill/>
        </p:spPr>
        <p:txBody>
          <a:bodyPr wrap="square">
            <a:spAutoFit/>
          </a:bodyPr>
          <a:lstStyle>
            <a:lvl1pPr marL="0" indent="0">
              <a:buNone/>
              <a:defRPr sz="2400" baseline="0">
                <a:solidFill>
                  <a:schemeClr val="tx1"/>
                </a:solidFill>
                <a:latin typeface="Arial" pitchFamily="34" charset="0"/>
                <a:cs typeface="Arial" pitchFamily="34" charset="0"/>
              </a:defRPr>
            </a:lvl1pPr>
          </a:lstStyle>
          <a:p>
            <a:pPr lvl="0"/>
            <a:r>
              <a:rPr lang="en-GB" dirty="0" smtClean="0"/>
              <a:t>Section Paragraph</a:t>
            </a:r>
            <a:endParaRPr lang="en-GB" dirty="0"/>
          </a:p>
        </p:txBody>
      </p:sp>
    </p:spTree>
    <p:extLst>
      <p:ext uri="{BB962C8B-B14F-4D97-AF65-F5344CB8AC3E}">
        <p14:creationId xmlns:p14="http://schemas.microsoft.com/office/powerpoint/2010/main" val="1230099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4CB0116-C661-413F-97CD-49AA1C9C9BE7}" type="datetimeFigureOut">
              <a:rPr lang="en-GB" smtClean="0"/>
              <a:t>12/04/2018</a:t>
            </a:fld>
            <a:endParaRPr lang="en-GB"/>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C5319B45-3E85-4142-A961-477919C283A2}" type="slidenum">
              <a:rPr lang="en-GB" smtClean="0"/>
              <a:t>‹#›</a:t>
            </a:fld>
            <a:endParaRPr lang="en-GB"/>
          </a:p>
        </p:txBody>
      </p:sp>
    </p:spTree>
    <p:extLst>
      <p:ext uri="{BB962C8B-B14F-4D97-AF65-F5344CB8AC3E}">
        <p14:creationId xmlns:p14="http://schemas.microsoft.com/office/powerpoint/2010/main" val="3768567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3" name="Rectangle 2"/>
          <p:cNvSpPr/>
          <p:nvPr userDrawn="1"/>
        </p:nvSpPr>
        <p:spPr>
          <a:xfrm>
            <a:off x="250825" y="190500"/>
            <a:ext cx="8642349"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srgbClr val="01498E"/>
              </a:solidFill>
            </a:endParaRPr>
          </a:p>
        </p:txBody>
      </p:sp>
      <p:sp>
        <p:nvSpPr>
          <p:cNvPr id="8"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69431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Purple">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753B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1805793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Green">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0B3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287077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3" name="Rectangle 2"/>
          <p:cNvSpPr/>
          <p:nvPr userDrawn="1"/>
        </p:nvSpPr>
        <p:spPr>
          <a:xfrm>
            <a:off x="250826" y="188587"/>
            <a:ext cx="8642351" cy="6480501"/>
          </a:xfrm>
          <a:prstGeom prst="rect">
            <a:avLst/>
          </a:prstGeom>
          <a:solidFill>
            <a:srgbClr val="AF16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81493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Transparent">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tx1"/>
                </a:solidFill>
                <a:latin typeface="Arial" pitchFamily="34" charset="0"/>
                <a:cs typeface="Arial" pitchFamily="34" charset="0"/>
              </a:defRPr>
            </a:lvl1pPr>
          </a:lstStyle>
          <a:p>
            <a:pPr lvl="0"/>
            <a:r>
              <a:rPr lang="en-GB" dirty="0" smtClean="0"/>
              <a:t>Section Divider Title (click to edit)</a:t>
            </a:r>
          </a:p>
        </p:txBody>
      </p:sp>
      <p:sp>
        <p:nvSpPr>
          <p:cNvPr id="6"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39999"/>
          </a:xfrm>
          <a:prstGeom prst="rect">
            <a:avLst/>
          </a:prstGeom>
        </p:spPr>
      </p:pic>
    </p:spTree>
    <p:extLst>
      <p:ext uri="{BB962C8B-B14F-4D97-AF65-F5344CB8AC3E}">
        <p14:creationId xmlns:p14="http://schemas.microsoft.com/office/powerpoint/2010/main" val="1242074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image" Target="../media/image1.emf"/><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1800" y="5409700"/>
            <a:ext cx="1914660" cy="1080000"/>
          </a:xfrm>
          <a:prstGeom prst="rect">
            <a:avLst/>
          </a:prstGeom>
        </p:spPr>
      </p:pic>
      <p:pic>
        <p:nvPicPr>
          <p:cNvPr id="5" name="Picture 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42036" y="6229061"/>
            <a:ext cx="3780504" cy="254697"/>
          </a:xfrm>
          <a:prstGeom prst="rect">
            <a:avLst/>
          </a:prstGeom>
        </p:spPr>
      </p:pic>
    </p:spTree>
    <p:extLst>
      <p:ext uri="{BB962C8B-B14F-4D97-AF65-F5344CB8AC3E}">
        <p14:creationId xmlns:p14="http://schemas.microsoft.com/office/powerpoint/2010/main" val="2453088881"/>
      </p:ext>
    </p:extLst>
  </p:cSld>
  <p:clrMap bg1="lt1" tx1="dk1" bg2="lt2" tx2="dk2" accent1="accent1" accent2="accent2" accent3="accent3" accent4="accent4" accent5="accent5" accent6="accent6" hlink="hlink" folHlink="folHlink"/>
  <p:sldLayoutIdLst>
    <p:sldLayoutId id="2147483720" r:id="rId1"/>
    <p:sldLayoutId id="2147483680" r:id="rId2"/>
    <p:sldLayoutId id="2147483721" r:id="rId3"/>
    <p:sldLayoutId id="2147483722"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31801" y="5949700"/>
            <a:ext cx="957659" cy="540000"/>
          </a:xfrm>
          <a:prstGeom prst="rect">
            <a:avLst/>
          </a:prstGeom>
        </p:spPr>
      </p:pic>
    </p:spTree>
    <p:extLst>
      <p:ext uri="{BB962C8B-B14F-4D97-AF65-F5344CB8AC3E}">
        <p14:creationId xmlns:p14="http://schemas.microsoft.com/office/powerpoint/2010/main" val="37705618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714"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a:fld id="{268E1414-5F24-4E3F-ACA1-76792B015177}" type="slidenum">
              <a:rPr lang="en-GB" sz="800" smtClean="0">
                <a:latin typeface="+mn-lt"/>
              </a:rPr>
              <a:pPr algn="r"/>
              <a:t>‹#›</a:t>
            </a:fld>
            <a:endParaRPr lang="en-GB" sz="800" dirty="0">
              <a:latin typeface="+mn-lt"/>
            </a:endParaRPr>
          </a:p>
        </p:txBody>
      </p:sp>
    </p:spTree>
    <p:extLst>
      <p:ext uri="{BB962C8B-B14F-4D97-AF65-F5344CB8AC3E}">
        <p14:creationId xmlns:p14="http://schemas.microsoft.com/office/powerpoint/2010/main" val="2490096690"/>
      </p:ext>
    </p:extLst>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0" r:id="rId4"/>
    <p:sldLayoutId id="2147483692" r:id="rId5"/>
    <p:sldLayoutId id="2147483694" r:id="rId6"/>
    <p:sldLayoutId id="2147483697" r:id="rId7"/>
    <p:sldLayoutId id="2147483698" r:id="rId8"/>
    <p:sldLayoutId id="2147483699" r:id="rId9"/>
    <p:sldLayoutId id="2147483700" r:id="rId10"/>
    <p:sldLayoutId id="2147483701" r:id="rId11"/>
    <p:sldLayoutId id="2147483703" r:id="rId12"/>
    <p:sldLayoutId id="214748371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jpg"/></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547688"/>
            <a:ext cx="7920037" cy="1077218"/>
          </a:xfrm>
        </p:spPr>
        <p:txBody>
          <a:bodyPr/>
          <a:lstStyle/>
          <a:p>
            <a:pPr algn="ctr"/>
            <a:r>
              <a:rPr lang="en-GB" dirty="0" smtClean="0"/>
              <a:t>QAA Focus On: Managing Collaborative Activity</a:t>
            </a:r>
            <a:endParaRPr lang="en-GB" dirty="0"/>
          </a:p>
        </p:txBody>
      </p:sp>
      <p:sp>
        <p:nvSpPr>
          <p:cNvPr id="3" name="Text Placeholder 2"/>
          <p:cNvSpPr>
            <a:spLocks noGrp="1"/>
          </p:cNvSpPr>
          <p:nvPr>
            <p:ph type="body" sz="quarter" idx="11"/>
          </p:nvPr>
        </p:nvSpPr>
        <p:spPr>
          <a:xfrm>
            <a:off x="611188" y="1987200"/>
            <a:ext cx="7920037" cy="2997744"/>
          </a:xfrm>
        </p:spPr>
        <p:txBody>
          <a:bodyPr/>
          <a:lstStyle/>
          <a:p>
            <a:pPr algn="ctr"/>
            <a:endParaRPr lang="en-GB" sz="3200" dirty="0" smtClean="0">
              <a:solidFill>
                <a:schemeClr val="accent1"/>
              </a:solidFill>
            </a:endParaRPr>
          </a:p>
          <a:p>
            <a:pPr algn="ctr"/>
            <a:r>
              <a:rPr lang="en-GB" sz="3200" dirty="0" smtClean="0">
                <a:solidFill>
                  <a:schemeClr val="accent1">
                    <a:lumMod val="75000"/>
                  </a:schemeClr>
                </a:solidFill>
              </a:rPr>
              <a:t>Making it work: building learning communities at a distance</a:t>
            </a:r>
            <a:endParaRPr lang="en-GB" dirty="0" smtClean="0">
              <a:solidFill>
                <a:schemeClr val="accent1">
                  <a:lumMod val="75000"/>
                </a:schemeClr>
              </a:solidFill>
            </a:endParaRPr>
          </a:p>
          <a:p>
            <a:pPr algn="ctr"/>
            <a:endParaRPr lang="en-GB" dirty="0" smtClean="0">
              <a:solidFill>
                <a:schemeClr val="accent1"/>
              </a:solidFill>
            </a:endParaRPr>
          </a:p>
          <a:p>
            <a:pPr algn="ctr"/>
            <a:r>
              <a:rPr lang="en-GB" dirty="0" smtClean="0">
                <a:solidFill>
                  <a:schemeClr val="accent1"/>
                </a:solidFill>
              </a:rPr>
              <a:t>GCU and the Caledonian College of Engineering, Oman.</a:t>
            </a:r>
            <a:endParaRPr lang="en-GB" dirty="0">
              <a:solidFill>
                <a:schemeClr val="accent1"/>
              </a:solidFill>
            </a:endParaRPr>
          </a:p>
          <a:p>
            <a:pPr algn="ctr"/>
            <a:endParaRPr lang="en-GB" dirty="0" smtClean="0">
              <a:solidFill>
                <a:schemeClr val="accent1"/>
              </a:solidFill>
            </a:endParaRPr>
          </a:p>
        </p:txBody>
      </p:sp>
    </p:spTree>
    <p:extLst>
      <p:ext uri="{BB962C8B-B14F-4D97-AF65-F5344CB8AC3E}">
        <p14:creationId xmlns:p14="http://schemas.microsoft.com/office/powerpoint/2010/main" val="292312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Enablers</a:t>
            </a:r>
            <a:endParaRPr lang="en-GB" dirty="0"/>
          </a:p>
        </p:txBody>
      </p:sp>
      <p:sp>
        <p:nvSpPr>
          <p:cNvPr id="3" name="Text Placeholder 2"/>
          <p:cNvSpPr>
            <a:spLocks noGrp="1"/>
          </p:cNvSpPr>
          <p:nvPr>
            <p:ph type="body" sz="quarter" idx="11"/>
          </p:nvPr>
        </p:nvSpPr>
        <p:spPr>
          <a:xfrm>
            <a:off x="521460" y="1268712"/>
            <a:ext cx="7920037" cy="1865126"/>
          </a:xfrm>
        </p:spPr>
        <p:txBody>
          <a:bodyPr/>
          <a:lstStyle/>
          <a:p>
            <a:pPr marL="342900" indent="-342900">
              <a:buFont typeface="Arial" panose="020B0604020202020204" pitchFamily="34" charset="0"/>
              <a:buChar char="•"/>
            </a:pPr>
            <a:r>
              <a:rPr lang="en-GB" dirty="0" smtClean="0">
                <a:solidFill>
                  <a:schemeClr val="accent1">
                    <a:lumMod val="75000"/>
                  </a:schemeClr>
                </a:solidFill>
              </a:rPr>
              <a:t>Strategy 2020</a:t>
            </a:r>
          </a:p>
          <a:p>
            <a:pPr marL="342900" indent="-342900">
              <a:buFont typeface="Arial" panose="020B0604020202020204" pitchFamily="34" charset="0"/>
              <a:buChar char="•"/>
            </a:pPr>
            <a:r>
              <a:rPr lang="en-GB" dirty="0" smtClean="0">
                <a:solidFill>
                  <a:schemeClr val="accent1">
                    <a:lumMod val="75000"/>
                  </a:schemeClr>
                </a:solidFill>
              </a:rPr>
              <a:t>Strategy for Learning</a:t>
            </a:r>
          </a:p>
          <a:p>
            <a:pPr marL="342900" indent="-342900">
              <a:buFont typeface="Arial" panose="020B0604020202020204" pitchFamily="34" charset="0"/>
              <a:buChar char="•"/>
            </a:pPr>
            <a:r>
              <a:rPr lang="en-GB" dirty="0" smtClean="0">
                <a:solidFill>
                  <a:schemeClr val="accent1">
                    <a:lumMod val="75000"/>
                  </a:schemeClr>
                </a:solidFill>
              </a:rPr>
              <a:t>Evolving Technologies</a:t>
            </a:r>
          </a:p>
          <a:p>
            <a:pPr lvl="1" indent="0">
              <a:buNone/>
            </a:pPr>
            <a:endParaRPr lang="en-GB" dirty="0" smtClean="0"/>
          </a:p>
        </p:txBody>
      </p:sp>
    </p:spTree>
    <p:extLst>
      <p:ext uri="{BB962C8B-B14F-4D97-AF65-F5344CB8AC3E}">
        <p14:creationId xmlns:p14="http://schemas.microsoft.com/office/powerpoint/2010/main" val="1925084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Strategy 2020</a:t>
            </a:r>
            <a:endParaRPr lang="en-GB" dirty="0"/>
          </a:p>
        </p:txBody>
      </p:sp>
      <p:sp>
        <p:nvSpPr>
          <p:cNvPr id="3" name="Text Placeholder 2"/>
          <p:cNvSpPr>
            <a:spLocks noGrp="1"/>
          </p:cNvSpPr>
          <p:nvPr>
            <p:ph type="body" sz="quarter" idx="11"/>
          </p:nvPr>
        </p:nvSpPr>
        <p:spPr>
          <a:xfrm>
            <a:off x="613569" y="1448736"/>
            <a:ext cx="7920037" cy="3046988"/>
          </a:xfrm>
        </p:spPr>
        <p:txBody>
          <a:bodyPr/>
          <a:lstStyle/>
          <a:p>
            <a:r>
              <a:rPr lang="en-GB" i="1" dirty="0">
                <a:solidFill>
                  <a:schemeClr val="accent1">
                    <a:lumMod val="75000"/>
                  </a:schemeClr>
                </a:solidFill>
              </a:rPr>
              <a:t>By 2020, Glasgow Caledonian University will have a global reputation for delivering social benefit and impact through education, research and social innovation. We will be recognised as the University for the Common Good that transforms lives, enriches cities and communities, innovates for social and economic impact, engages globally and aligns with others in partnership and collaboration to deliver our goals.</a:t>
            </a:r>
          </a:p>
        </p:txBody>
      </p:sp>
    </p:spTree>
    <p:extLst>
      <p:ext uri="{BB962C8B-B14F-4D97-AF65-F5344CB8AC3E}">
        <p14:creationId xmlns:p14="http://schemas.microsoft.com/office/powerpoint/2010/main" val="112717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Strategy 2020</a:t>
            </a:r>
            <a:endParaRPr lang="en-GB" dirty="0"/>
          </a:p>
        </p:txBody>
      </p:sp>
      <p:sp>
        <p:nvSpPr>
          <p:cNvPr id="3" name="Text Placeholder 2"/>
          <p:cNvSpPr>
            <a:spLocks noGrp="1"/>
          </p:cNvSpPr>
          <p:nvPr>
            <p:ph type="body" sz="quarter" idx="11"/>
          </p:nvPr>
        </p:nvSpPr>
        <p:spPr>
          <a:xfrm>
            <a:off x="613569" y="1448736"/>
            <a:ext cx="7920037" cy="3046988"/>
          </a:xfrm>
        </p:spPr>
        <p:txBody>
          <a:bodyPr/>
          <a:lstStyle/>
          <a:p>
            <a:r>
              <a:rPr lang="en-GB" i="1" dirty="0">
                <a:solidFill>
                  <a:schemeClr val="accent1">
                    <a:lumMod val="75000"/>
                  </a:schemeClr>
                </a:solidFill>
              </a:rPr>
              <a:t>By 2020, Glasgow Caledonian University will have a global reputation for delivering social benefit and impact through education, research and social innovation. We will be recognised as the University for the Common Good that transforms lives, enriches cities and communities, innovates for social and economic impact, </a:t>
            </a:r>
            <a:r>
              <a:rPr lang="en-GB" b="1" i="1" dirty="0">
                <a:solidFill>
                  <a:srgbClr val="FF0000"/>
                </a:solidFill>
              </a:rPr>
              <a:t>engages globally and aligns with others in partnership and collaboration to deliver our goals.</a:t>
            </a:r>
          </a:p>
        </p:txBody>
      </p:sp>
    </p:spTree>
    <p:extLst>
      <p:ext uri="{BB962C8B-B14F-4D97-AF65-F5344CB8AC3E}">
        <p14:creationId xmlns:p14="http://schemas.microsoft.com/office/powerpoint/2010/main" val="1016363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Strategy for Learning</a:t>
            </a:r>
            <a:endParaRPr lang="en-GB" dirty="0"/>
          </a:p>
        </p:txBody>
      </p:sp>
      <p:sp>
        <p:nvSpPr>
          <p:cNvPr id="3" name="Text Placeholder 2"/>
          <p:cNvSpPr>
            <a:spLocks noGrp="1"/>
          </p:cNvSpPr>
          <p:nvPr>
            <p:ph type="body" sz="quarter" idx="11"/>
          </p:nvPr>
        </p:nvSpPr>
        <p:spPr>
          <a:xfrm>
            <a:off x="611188" y="1987200"/>
            <a:ext cx="7920037" cy="2529923"/>
          </a:xfrm>
        </p:spPr>
        <p:txBody>
          <a:bodyPr/>
          <a:lstStyle/>
          <a:p>
            <a:r>
              <a:rPr lang="en-GB" dirty="0" smtClean="0">
                <a:solidFill>
                  <a:schemeClr val="accent1">
                    <a:lumMod val="75000"/>
                  </a:schemeClr>
                </a:solidFill>
              </a:rPr>
              <a:t>Single goal, to develop graduates who will be:</a:t>
            </a:r>
          </a:p>
          <a:p>
            <a:endParaRPr lang="en-GB" dirty="0" smtClean="0">
              <a:solidFill>
                <a:schemeClr val="accent1">
                  <a:lumMod val="75000"/>
                </a:schemeClr>
              </a:solidFill>
            </a:endParaRPr>
          </a:p>
          <a:p>
            <a:r>
              <a:rPr lang="en-GB" i="1" dirty="0" smtClean="0">
                <a:solidFill>
                  <a:schemeClr val="accent1">
                    <a:lumMod val="75000"/>
                  </a:schemeClr>
                </a:solidFill>
              </a:rPr>
              <a:t>‘Proficient </a:t>
            </a:r>
            <a:r>
              <a:rPr lang="en-GB" i="1" dirty="0">
                <a:solidFill>
                  <a:schemeClr val="accent1">
                    <a:lumMod val="75000"/>
                  </a:schemeClr>
                </a:solidFill>
              </a:rPr>
              <a:t>in their discipline, enterprising, responsible and capable of fulfilling leadership roles in different organisational and cultural contexts</a:t>
            </a:r>
            <a:r>
              <a:rPr lang="en-GB" i="1" dirty="0" smtClean="0">
                <a:solidFill>
                  <a:schemeClr val="accent1">
                    <a:lumMod val="75000"/>
                  </a:schemeClr>
                </a:solidFill>
              </a:rPr>
              <a:t>.’</a:t>
            </a:r>
            <a:endParaRPr lang="en-GB" dirty="0" smtClean="0">
              <a:solidFill>
                <a:schemeClr val="accent1">
                  <a:lumMod val="75000"/>
                </a:schemeClr>
              </a:solidFill>
            </a:endParaRPr>
          </a:p>
          <a:p>
            <a:endParaRPr lang="en-GB" dirty="0"/>
          </a:p>
        </p:txBody>
      </p:sp>
    </p:spTree>
    <p:extLst>
      <p:ext uri="{BB962C8B-B14F-4D97-AF65-F5344CB8AC3E}">
        <p14:creationId xmlns:p14="http://schemas.microsoft.com/office/powerpoint/2010/main" val="192038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Strategy for Learning</a:t>
            </a:r>
            <a:endParaRPr lang="en-GB" dirty="0"/>
          </a:p>
        </p:txBody>
      </p:sp>
      <p:sp>
        <p:nvSpPr>
          <p:cNvPr id="3" name="Text Placeholder 2"/>
          <p:cNvSpPr>
            <a:spLocks noGrp="1"/>
          </p:cNvSpPr>
          <p:nvPr>
            <p:ph type="body" sz="quarter" idx="11"/>
          </p:nvPr>
        </p:nvSpPr>
        <p:spPr>
          <a:xfrm>
            <a:off x="613569" y="1358724"/>
            <a:ext cx="7920037" cy="2456057"/>
          </a:xfrm>
        </p:spPr>
        <p:txBody>
          <a:bodyPr/>
          <a:lstStyle/>
          <a:p>
            <a:pPr marL="342900" indent="-342900">
              <a:buFont typeface="Arial" panose="020B0604020202020204" pitchFamily="34" charset="0"/>
              <a:buChar char="•"/>
            </a:pPr>
            <a:r>
              <a:rPr lang="en-GB" dirty="0" smtClean="0">
                <a:solidFill>
                  <a:schemeClr val="accent1">
                    <a:lumMod val="75000"/>
                  </a:schemeClr>
                </a:solidFill>
              </a:rPr>
              <a:t>Distinctive approach to learning, based on engagement-led learning and real world problem solving.</a:t>
            </a:r>
          </a:p>
          <a:p>
            <a:pPr marL="342900" indent="-342900">
              <a:buFont typeface="Arial" panose="020B0604020202020204" pitchFamily="34" charset="0"/>
              <a:buChar char="•"/>
            </a:pPr>
            <a:r>
              <a:rPr lang="en-GB" dirty="0" smtClean="0">
                <a:solidFill>
                  <a:schemeClr val="accent1">
                    <a:lumMod val="75000"/>
                  </a:schemeClr>
                </a:solidFill>
              </a:rPr>
              <a:t>Intended to promote an outstanding student experience.</a:t>
            </a:r>
          </a:p>
          <a:p>
            <a:pPr marL="342900" indent="-342900">
              <a:buFont typeface="Arial" panose="020B0604020202020204" pitchFamily="34" charset="0"/>
              <a:buChar char="•"/>
            </a:pPr>
            <a:r>
              <a:rPr lang="en-GB" dirty="0" smtClean="0">
                <a:solidFill>
                  <a:schemeClr val="accent1">
                    <a:lumMod val="75000"/>
                  </a:schemeClr>
                </a:solidFill>
              </a:rPr>
              <a:t>Applicable to all GCU programmes.</a:t>
            </a:r>
          </a:p>
        </p:txBody>
      </p:sp>
    </p:spTree>
    <p:extLst>
      <p:ext uri="{BB962C8B-B14F-4D97-AF65-F5344CB8AC3E}">
        <p14:creationId xmlns:p14="http://schemas.microsoft.com/office/powerpoint/2010/main" val="4031432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Strategy for Learning</a:t>
            </a:r>
            <a:endParaRPr lang="en-GB" dirty="0"/>
          </a:p>
        </p:txBody>
      </p:sp>
      <p:sp>
        <p:nvSpPr>
          <p:cNvPr id="3" name="Text Placeholder 2"/>
          <p:cNvSpPr>
            <a:spLocks noGrp="1"/>
          </p:cNvSpPr>
          <p:nvPr>
            <p:ph type="body" sz="quarter" idx="11"/>
          </p:nvPr>
        </p:nvSpPr>
        <p:spPr>
          <a:xfrm>
            <a:off x="613569" y="1358724"/>
            <a:ext cx="7920037" cy="2456057"/>
          </a:xfrm>
        </p:spPr>
        <p:txBody>
          <a:bodyPr/>
          <a:lstStyle/>
          <a:p>
            <a:pPr marL="342900" indent="-342900">
              <a:buFont typeface="Arial" panose="020B0604020202020204" pitchFamily="34" charset="0"/>
              <a:buChar char="•"/>
            </a:pPr>
            <a:r>
              <a:rPr lang="en-GB" dirty="0" smtClean="0">
                <a:solidFill>
                  <a:schemeClr val="accent1">
                    <a:lumMod val="75000"/>
                  </a:schemeClr>
                </a:solidFill>
              </a:rPr>
              <a:t>Distinctive approach to learning, based on engagement-led learning and real world problem solving.</a:t>
            </a:r>
          </a:p>
          <a:p>
            <a:pPr marL="342900" indent="-342900">
              <a:buFont typeface="Arial" panose="020B0604020202020204" pitchFamily="34" charset="0"/>
              <a:buChar char="•"/>
            </a:pPr>
            <a:r>
              <a:rPr lang="en-GB" dirty="0" smtClean="0">
                <a:solidFill>
                  <a:schemeClr val="accent1">
                    <a:lumMod val="75000"/>
                  </a:schemeClr>
                </a:solidFill>
              </a:rPr>
              <a:t>Intended to promote an outstanding student experience.</a:t>
            </a:r>
          </a:p>
          <a:p>
            <a:pPr marL="342900" indent="-342900">
              <a:buFont typeface="Arial" panose="020B0604020202020204" pitchFamily="34" charset="0"/>
              <a:buChar char="•"/>
            </a:pPr>
            <a:r>
              <a:rPr lang="en-GB" b="1" dirty="0" smtClean="0">
                <a:solidFill>
                  <a:srgbClr val="FF0000"/>
                </a:solidFill>
              </a:rPr>
              <a:t>Applicable to all GCU programmes.</a:t>
            </a:r>
          </a:p>
        </p:txBody>
      </p:sp>
    </p:spTree>
    <p:extLst>
      <p:ext uri="{BB962C8B-B14F-4D97-AF65-F5344CB8AC3E}">
        <p14:creationId xmlns:p14="http://schemas.microsoft.com/office/powerpoint/2010/main" val="13002481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67301" y="565537"/>
            <a:ext cx="7920037" cy="584775"/>
          </a:xfrm>
        </p:spPr>
        <p:txBody>
          <a:bodyPr/>
          <a:lstStyle/>
          <a:p>
            <a:r>
              <a:rPr lang="en-GB" dirty="0" smtClean="0"/>
              <a:t>Strategy for Learning</a:t>
            </a:r>
            <a:endParaRPr lang="en-GB" dirty="0"/>
          </a:p>
        </p:txBody>
      </p:sp>
      <p:sp>
        <p:nvSpPr>
          <p:cNvPr id="3" name="Text Placeholder 2"/>
          <p:cNvSpPr>
            <a:spLocks noGrp="1"/>
          </p:cNvSpPr>
          <p:nvPr>
            <p:ph type="body" sz="quarter" idx="11"/>
          </p:nvPr>
        </p:nvSpPr>
        <p:spPr/>
        <p:txBody>
          <a:bodyPr/>
          <a:lstStyle/>
          <a:p>
            <a:endParaRPr lang="en-GB" dirty="0"/>
          </a:p>
        </p:txBody>
      </p:sp>
      <p:graphicFrame>
        <p:nvGraphicFramePr>
          <p:cNvPr id="4" name="Diagram 3"/>
          <p:cNvGraphicFramePr/>
          <p:nvPr>
            <p:extLst>
              <p:ext uri="{D42A27DB-BD31-4B8C-83A1-F6EECF244321}">
                <p14:modId xmlns:p14="http://schemas.microsoft.com/office/powerpoint/2010/main" val="1820094903"/>
              </p:ext>
            </p:extLst>
          </p:nvPr>
        </p:nvGraphicFramePr>
        <p:xfrm>
          <a:off x="1151544" y="1358724"/>
          <a:ext cx="7110948" cy="4680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7864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200" b="1" dirty="0" err="1">
                <a:solidFill>
                  <a:srgbClr val="006CB4"/>
                </a:solidFill>
                <a:latin typeface="Arial" panose="020B0604020202020204" pitchFamily="34" charset="0"/>
                <a:ea typeface="ＭＳ Ｐゴシック" pitchFamily="34" charset="-128"/>
                <a:cs typeface="Arial" panose="020B0604020202020204" pitchFamily="34" charset="0"/>
              </a:rPr>
              <a:t>SfL</a:t>
            </a:r>
            <a:r>
              <a:rPr lang="en-GB" sz="3200" b="1" dirty="0">
                <a:solidFill>
                  <a:srgbClr val="006CB4"/>
                </a:solidFill>
                <a:latin typeface="Arial" panose="020B0604020202020204" pitchFamily="34" charset="0"/>
                <a:ea typeface="ＭＳ Ｐゴシック" pitchFamily="34" charset="-128"/>
                <a:cs typeface="Arial" panose="020B0604020202020204" pitchFamily="34" charset="0"/>
              </a:rPr>
              <a:t> Enablers </a:t>
            </a:r>
            <a:r>
              <a:rPr lang="en-GB" sz="3200" b="1" dirty="0" smtClean="0">
                <a:solidFill>
                  <a:srgbClr val="006CB4"/>
                </a:solidFill>
                <a:latin typeface="Arial" panose="020B0604020202020204" pitchFamily="34" charset="0"/>
                <a:ea typeface="ＭＳ Ｐゴシック" pitchFamily="34" charset="-128"/>
                <a:cs typeface="Arial" panose="020B0604020202020204" pitchFamily="34" charset="0"/>
              </a:rPr>
              <a:t>: Digital Development / University Systems</a:t>
            </a:r>
            <a:endParaRPr lang="en-GB" sz="3200" b="1" dirty="0"/>
          </a:p>
        </p:txBody>
      </p:sp>
      <p:sp>
        <p:nvSpPr>
          <p:cNvPr id="3" name="Content Placeholder 2"/>
          <p:cNvSpPr>
            <a:spLocks noGrp="1"/>
          </p:cNvSpPr>
          <p:nvPr>
            <p:ph idx="1"/>
          </p:nvPr>
        </p:nvSpPr>
        <p:spPr>
          <a:xfrm>
            <a:off x="556496" y="1808784"/>
            <a:ext cx="2935360" cy="810108"/>
          </a:xfrm>
        </p:spPr>
        <p:txBody>
          <a:bodyPr>
            <a:normAutofit fontScale="85000" lnSpcReduction="20000"/>
          </a:bodyPr>
          <a:lstStyle/>
          <a:p>
            <a:r>
              <a:rPr lang="en-GB" dirty="0" smtClean="0"/>
              <a:t>Cross platform - always available</a:t>
            </a:r>
          </a:p>
        </p:txBody>
      </p:sp>
      <p:pic>
        <p:nvPicPr>
          <p:cNvPr id="1030" name="Picture 6" descr="http://www.telenor.se/published_images/office-365%20480x253.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331568" y="4256730"/>
            <a:ext cx="2987234" cy="157452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nuigalway.ie/blackboard/images/bb_mobile_1_1.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675630" y="2585535"/>
            <a:ext cx="2299109" cy="162032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54305" y="1538748"/>
            <a:ext cx="4603091" cy="4181604"/>
          </a:xfrm>
          <a:prstGeom prst="rect">
            <a:avLst/>
          </a:prstGeom>
        </p:spPr>
      </p:pic>
    </p:spTree>
    <p:extLst>
      <p:ext uri="{BB962C8B-B14F-4D97-AF65-F5344CB8AC3E}">
        <p14:creationId xmlns:p14="http://schemas.microsoft.com/office/powerpoint/2010/main" val="308912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200" b="1" dirty="0" smtClean="0">
                <a:solidFill>
                  <a:srgbClr val="006CB4"/>
                </a:solidFill>
                <a:latin typeface="Arial" panose="020B0604020202020204" pitchFamily="34" charset="0"/>
                <a:ea typeface="ＭＳ Ｐゴシック" pitchFamily="34" charset="-128"/>
                <a:cs typeface="Arial" panose="020B0604020202020204" pitchFamily="34" charset="0"/>
              </a:rPr>
              <a:t>Engaged Learning</a:t>
            </a:r>
            <a:endParaRPr lang="en-GB" sz="3200" dirty="0">
              <a:solidFill>
                <a:srgbClr val="006CB4"/>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21460" y="1538748"/>
            <a:ext cx="4384836" cy="4389120"/>
          </a:xfrm>
        </p:spPr>
        <p:txBody>
          <a:bodyPr>
            <a:normAutofit fontScale="70000" lnSpcReduction="20000"/>
          </a:bodyPr>
          <a:lstStyle/>
          <a:p>
            <a:r>
              <a:rPr lang="en-GB" dirty="0">
                <a:solidFill>
                  <a:schemeClr val="accent1">
                    <a:lumMod val="75000"/>
                  </a:schemeClr>
                </a:solidFill>
              </a:rPr>
              <a:t>Help students to engage to maximise their potential</a:t>
            </a:r>
          </a:p>
          <a:p>
            <a:r>
              <a:rPr lang="en-GB" dirty="0">
                <a:solidFill>
                  <a:schemeClr val="accent1">
                    <a:lumMod val="75000"/>
                  </a:schemeClr>
                </a:solidFill>
              </a:rPr>
              <a:t>Develop sense of belonging, commitment to individual student experience</a:t>
            </a:r>
          </a:p>
          <a:p>
            <a:r>
              <a:rPr lang="en-GB" dirty="0">
                <a:solidFill>
                  <a:schemeClr val="accent1">
                    <a:lumMod val="75000"/>
                  </a:schemeClr>
                </a:solidFill>
              </a:rPr>
              <a:t>Acknowledge students as partners in shaping and enhancing the student experience.</a:t>
            </a:r>
          </a:p>
          <a:p>
            <a:r>
              <a:rPr lang="en-GB" dirty="0">
                <a:solidFill>
                  <a:schemeClr val="accent1">
                    <a:lumMod val="75000"/>
                  </a:schemeClr>
                </a:solidFill>
              </a:rPr>
              <a:t>Achieved through learning opportunities which are:</a:t>
            </a:r>
          </a:p>
          <a:p>
            <a:pPr marL="1085850" lvl="1" indent="-342900">
              <a:buFont typeface="Arial" panose="020B0604020202020204" pitchFamily="34" charset="0"/>
              <a:buChar char="•"/>
            </a:pPr>
            <a:r>
              <a:rPr lang="en-GB" sz="2400" dirty="0">
                <a:solidFill>
                  <a:schemeClr val="accent1">
                    <a:lumMod val="75000"/>
                  </a:schemeClr>
                </a:solidFill>
              </a:rPr>
              <a:t>Project based, interdisciplinary, group based, co-designed and personalised.</a:t>
            </a:r>
          </a:p>
          <a:p>
            <a:endParaRPr lang="en-GB" dirty="0"/>
          </a:p>
        </p:txBody>
      </p:sp>
      <p:pic>
        <p:nvPicPr>
          <p:cNvPr id="4" name="Picture 3"/>
          <p:cNvPicPr>
            <a:picLocks noChangeAspect="1"/>
          </p:cNvPicPr>
          <p:nvPr/>
        </p:nvPicPr>
        <p:blipFill>
          <a:blip r:embed="rId3"/>
          <a:stretch>
            <a:fillRect/>
          </a:stretch>
        </p:blipFill>
        <p:spPr>
          <a:xfrm>
            <a:off x="4752024" y="1551153"/>
            <a:ext cx="4265555" cy="4172216"/>
          </a:xfrm>
          <a:prstGeom prst="rect">
            <a:avLst/>
          </a:prstGeom>
        </p:spPr>
      </p:pic>
    </p:spTree>
    <p:extLst>
      <p:ext uri="{BB962C8B-B14F-4D97-AF65-F5344CB8AC3E}">
        <p14:creationId xmlns:p14="http://schemas.microsoft.com/office/powerpoint/2010/main" val="2080225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200" b="1" dirty="0" smtClean="0">
                <a:solidFill>
                  <a:srgbClr val="006CB4"/>
                </a:solidFill>
                <a:latin typeface="Arial" panose="020B0604020202020204" pitchFamily="34" charset="0"/>
                <a:ea typeface="ＭＳ Ｐゴシック" pitchFamily="34" charset="-128"/>
                <a:cs typeface="Arial" panose="020B0604020202020204" pitchFamily="34" charset="0"/>
              </a:rPr>
              <a:t>Divergent Thinking</a:t>
            </a:r>
            <a:endParaRPr lang="en-GB" sz="3200" dirty="0">
              <a:solidFill>
                <a:srgbClr val="006CB4"/>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21460" y="1538748"/>
            <a:ext cx="4384836" cy="4389120"/>
          </a:xfrm>
        </p:spPr>
        <p:txBody>
          <a:bodyPr>
            <a:normAutofit fontScale="70000" lnSpcReduction="20000"/>
          </a:bodyPr>
          <a:lstStyle/>
          <a:p>
            <a:r>
              <a:rPr lang="en-GB" dirty="0">
                <a:solidFill>
                  <a:schemeClr val="accent1">
                    <a:lumMod val="75000"/>
                  </a:schemeClr>
                </a:solidFill>
              </a:rPr>
              <a:t>Developing the capacity to tackle complex global challenges and real-world problems.  </a:t>
            </a:r>
          </a:p>
          <a:p>
            <a:r>
              <a:rPr lang="en-GB" dirty="0">
                <a:solidFill>
                  <a:schemeClr val="accent1">
                    <a:lumMod val="75000"/>
                  </a:schemeClr>
                </a:solidFill>
              </a:rPr>
              <a:t>Generating creative ideas by exploring many possible solutions, drawing on ideas from different disciplines and areas, through which often unexpected connections are made.</a:t>
            </a:r>
          </a:p>
          <a:p>
            <a:r>
              <a:rPr lang="en-GB" dirty="0">
                <a:solidFill>
                  <a:schemeClr val="accent1">
                    <a:lumMod val="75000"/>
                  </a:schemeClr>
                </a:solidFill>
              </a:rPr>
              <a:t>Use of collaborative web-based technologies to support geographically dispersed groups as well as social networking platforms. </a:t>
            </a:r>
          </a:p>
          <a:p>
            <a:endParaRPr lang="en-GB" dirty="0"/>
          </a:p>
        </p:txBody>
      </p:sp>
      <p:pic>
        <p:nvPicPr>
          <p:cNvPr id="4" name="Picture 3"/>
          <p:cNvPicPr>
            <a:picLocks noChangeAspect="1"/>
          </p:cNvPicPr>
          <p:nvPr/>
        </p:nvPicPr>
        <p:blipFill>
          <a:blip r:embed="rId3"/>
          <a:stretch>
            <a:fillRect/>
          </a:stretch>
        </p:blipFill>
        <p:spPr>
          <a:xfrm>
            <a:off x="4752024" y="1551153"/>
            <a:ext cx="4265555" cy="4172216"/>
          </a:xfrm>
          <a:prstGeom prst="rect">
            <a:avLst/>
          </a:prstGeom>
        </p:spPr>
      </p:pic>
    </p:spTree>
    <p:extLst>
      <p:ext uri="{BB962C8B-B14F-4D97-AF65-F5344CB8AC3E}">
        <p14:creationId xmlns:p14="http://schemas.microsoft.com/office/powerpoint/2010/main" val="132590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Establishing the relationship</a:t>
            </a:r>
            <a:endParaRPr lang="en-GB" dirty="0"/>
          </a:p>
        </p:txBody>
      </p:sp>
      <p:sp>
        <p:nvSpPr>
          <p:cNvPr id="3" name="Text Placeholder 2"/>
          <p:cNvSpPr>
            <a:spLocks noGrp="1"/>
          </p:cNvSpPr>
          <p:nvPr>
            <p:ph type="body" sz="quarter" idx="11"/>
          </p:nvPr>
        </p:nvSpPr>
        <p:spPr>
          <a:xfrm>
            <a:off x="499308" y="1154614"/>
            <a:ext cx="7920037" cy="5016758"/>
          </a:xfrm>
        </p:spPr>
        <p:txBody>
          <a:bodyPr/>
          <a:lstStyle/>
          <a:p>
            <a:pPr marL="457200" indent="-457200">
              <a:buFont typeface="Arial" panose="020B0604020202020204" pitchFamily="34" charset="0"/>
              <a:buChar char="•"/>
            </a:pPr>
            <a:r>
              <a:rPr lang="en-GB" dirty="0">
                <a:solidFill>
                  <a:schemeClr val="accent1">
                    <a:lumMod val="75000"/>
                  </a:schemeClr>
                </a:solidFill>
              </a:rPr>
              <a:t>Caledonian College of Engineering established in 1996 as a private </a:t>
            </a:r>
            <a:r>
              <a:rPr lang="en-GB" dirty="0" smtClean="0">
                <a:solidFill>
                  <a:schemeClr val="accent1">
                    <a:lumMod val="75000"/>
                  </a:schemeClr>
                </a:solidFill>
              </a:rPr>
              <a:t>venture to fulfil a need for engineering education.</a:t>
            </a:r>
          </a:p>
          <a:p>
            <a:pPr marL="457200" indent="-457200">
              <a:buFont typeface="Arial" panose="020B0604020202020204" pitchFamily="34" charset="0"/>
              <a:buChar char="•"/>
            </a:pPr>
            <a:r>
              <a:rPr lang="en-GB" dirty="0" smtClean="0">
                <a:solidFill>
                  <a:schemeClr val="accent1">
                    <a:lumMod val="75000"/>
                  </a:schemeClr>
                </a:solidFill>
              </a:rPr>
              <a:t>Initial agreement (in summary) that GCU would</a:t>
            </a:r>
          </a:p>
          <a:p>
            <a:pPr marL="1200150" lvl="1" indent="-457200">
              <a:buFont typeface="Arial" panose="020B0604020202020204" pitchFamily="34" charset="0"/>
              <a:buChar char="•"/>
            </a:pPr>
            <a:r>
              <a:rPr lang="en-GB" dirty="0" smtClean="0">
                <a:solidFill>
                  <a:schemeClr val="accent1">
                    <a:lumMod val="75000"/>
                  </a:schemeClr>
                </a:solidFill>
              </a:rPr>
              <a:t>Provide advice and guidance during set up. </a:t>
            </a:r>
          </a:p>
          <a:p>
            <a:pPr marL="1200150" lvl="1" indent="-457200">
              <a:buFont typeface="Arial" panose="020B0604020202020204" pitchFamily="34" charset="0"/>
              <a:buChar char="•"/>
            </a:pPr>
            <a:r>
              <a:rPr lang="en-GB" dirty="0" smtClean="0">
                <a:solidFill>
                  <a:schemeClr val="accent1">
                    <a:lumMod val="75000"/>
                  </a:schemeClr>
                </a:solidFill>
              </a:rPr>
              <a:t>Appoint the Principal.</a:t>
            </a:r>
          </a:p>
          <a:p>
            <a:pPr marL="1200150" lvl="1" indent="-457200">
              <a:buFont typeface="Arial" panose="020B0604020202020204" pitchFamily="34" charset="0"/>
              <a:buChar char="•"/>
            </a:pPr>
            <a:r>
              <a:rPr lang="en-GB" dirty="0" smtClean="0">
                <a:solidFill>
                  <a:schemeClr val="accent1">
                    <a:lumMod val="75000"/>
                  </a:schemeClr>
                </a:solidFill>
              </a:rPr>
              <a:t>Approve Diploma programmes for delivery at the College.</a:t>
            </a:r>
          </a:p>
          <a:p>
            <a:pPr marL="1200150" lvl="1" indent="-457200">
              <a:buFont typeface="Arial" panose="020B0604020202020204" pitchFamily="34" charset="0"/>
              <a:buChar char="•"/>
            </a:pPr>
            <a:r>
              <a:rPr lang="en-GB" dirty="0" smtClean="0">
                <a:solidFill>
                  <a:schemeClr val="accent1">
                    <a:lumMod val="75000"/>
                  </a:schemeClr>
                </a:solidFill>
              </a:rPr>
              <a:t>Provide opportunity to articulate to Level 3 in Glasgow.</a:t>
            </a:r>
            <a:endParaRPr lang="en-GB" dirty="0">
              <a:solidFill>
                <a:schemeClr val="accent1">
                  <a:lumMod val="75000"/>
                </a:schemeClr>
              </a:solidFill>
            </a:endParaRPr>
          </a:p>
          <a:p>
            <a:endParaRPr lang="en-GB" dirty="0"/>
          </a:p>
        </p:txBody>
      </p:sp>
    </p:spTree>
    <p:extLst>
      <p:ext uri="{BB962C8B-B14F-4D97-AF65-F5344CB8AC3E}">
        <p14:creationId xmlns:p14="http://schemas.microsoft.com/office/powerpoint/2010/main" val="1702425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200" b="1" dirty="0">
                <a:solidFill>
                  <a:srgbClr val="006CB4"/>
                </a:solidFill>
                <a:latin typeface="Arial" panose="020B0604020202020204" pitchFamily="34" charset="0"/>
                <a:ea typeface="ＭＳ Ｐゴシック" pitchFamily="34" charset="-128"/>
                <a:cs typeface="Arial" panose="020B0604020202020204" pitchFamily="34" charset="0"/>
              </a:rPr>
              <a:t>Mapping to UK- SPEC (</a:t>
            </a:r>
            <a:r>
              <a:rPr lang="en-GB" sz="3200" b="1" dirty="0" err="1">
                <a:solidFill>
                  <a:srgbClr val="006CB4"/>
                </a:solidFill>
                <a:latin typeface="Arial" panose="020B0604020202020204" pitchFamily="34" charset="0"/>
                <a:ea typeface="ＭＳ Ｐゴシック" pitchFamily="34" charset="-128"/>
                <a:cs typeface="Arial" panose="020B0604020202020204" pitchFamily="34" charset="0"/>
              </a:rPr>
              <a:t>C.Eng</a:t>
            </a:r>
            <a:r>
              <a:rPr lang="en-GB" sz="3200" b="1" dirty="0">
                <a:solidFill>
                  <a:srgbClr val="006CB4"/>
                </a:solidFill>
                <a:latin typeface="Arial" panose="020B0604020202020204" pitchFamily="34" charset="0"/>
                <a:ea typeface="ＭＳ Ｐゴシック" pitchFamily="34" charset="-128"/>
                <a:cs typeface="Arial" panose="020B0604020202020204" pitchFamily="34" charset="0"/>
              </a:rPr>
              <a:t>)</a:t>
            </a:r>
            <a:endParaRPr lang="en-GB" sz="3200" dirty="0">
              <a:solidFill>
                <a:srgbClr val="006CB4"/>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21460" y="1538748"/>
            <a:ext cx="4384836" cy="4389120"/>
          </a:xfrm>
        </p:spPr>
        <p:txBody>
          <a:bodyPr>
            <a:normAutofit fontScale="55000" lnSpcReduction="20000"/>
          </a:bodyPr>
          <a:lstStyle/>
          <a:p>
            <a:pPr marL="514350" indent="-514350">
              <a:buFont typeface="+mj-lt"/>
              <a:buAutoNum type="alphaUcPeriod"/>
            </a:pPr>
            <a:r>
              <a:rPr lang="en-GB" dirty="0" smtClean="0"/>
              <a:t>Use </a:t>
            </a:r>
            <a:r>
              <a:rPr lang="en-GB" dirty="0"/>
              <a:t>a combination of general and specialist engineering knowledge and understanding to optimise the application of existing and emerging technology.</a:t>
            </a:r>
          </a:p>
          <a:p>
            <a:pPr marL="514350" indent="-514350">
              <a:buFont typeface="+mj-lt"/>
              <a:buAutoNum type="alphaUcPeriod"/>
            </a:pPr>
            <a:r>
              <a:rPr lang="en-GB" dirty="0" smtClean="0"/>
              <a:t>Apply </a:t>
            </a:r>
            <a:r>
              <a:rPr lang="en-GB" dirty="0"/>
              <a:t>appropriate theoretical and practical methods to the analysis and solution of engineering problems.</a:t>
            </a:r>
          </a:p>
          <a:p>
            <a:pPr marL="514350" indent="-514350">
              <a:buFont typeface="+mj-lt"/>
              <a:buAutoNum type="alphaUcPeriod"/>
            </a:pPr>
            <a:r>
              <a:rPr lang="en-GB" dirty="0" smtClean="0"/>
              <a:t>Provide </a:t>
            </a:r>
            <a:r>
              <a:rPr lang="en-GB" dirty="0"/>
              <a:t>technical and commercial leadership.</a:t>
            </a:r>
          </a:p>
          <a:p>
            <a:pPr marL="514350" indent="-514350">
              <a:buFont typeface="+mj-lt"/>
              <a:buAutoNum type="alphaUcPeriod"/>
            </a:pPr>
            <a:r>
              <a:rPr lang="en-GB" dirty="0" smtClean="0"/>
              <a:t>Demonstrate </a:t>
            </a:r>
            <a:r>
              <a:rPr lang="en-GB" dirty="0"/>
              <a:t>effective interpersonal skills.</a:t>
            </a:r>
          </a:p>
          <a:p>
            <a:pPr marL="514350" indent="-514350">
              <a:buFont typeface="+mj-lt"/>
              <a:buAutoNum type="alphaUcPeriod"/>
            </a:pPr>
            <a:r>
              <a:rPr lang="en-GB" dirty="0" smtClean="0"/>
              <a:t>Demonstrate </a:t>
            </a:r>
            <a:r>
              <a:rPr lang="en-GB" dirty="0"/>
              <a:t>a personal commitment to professional standards, recognising obligations to society, the profession and the environment.</a:t>
            </a:r>
          </a:p>
          <a:p>
            <a:endParaRPr lang="en-GB" dirty="0"/>
          </a:p>
        </p:txBody>
      </p:sp>
      <p:pic>
        <p:nvPicPr>
          <p:cNvPr id="4" name="Picture 3"/>
          <p:cNvPicPr>
            <a:picLocks noChangeAspect="1"/>
          </p:cNvPicPr>
          <p:nvPr/>
        </p:nvPicPr>
        <p:blipFill>
          <a:blip r:embed="rId3"/>
          <a:stretch>
            <a:fillRect/>
          </a:stretch>
        </p:blipFill>
        <p:spPr>
          <a:xfrm>
            <a:off x="4752024" y="1551153"/>
            <a:ext cx="4265555" cy="4172216"/>
          </a:xfrm>
          <a:prstGeom prst="rect">
            <a:avLst/>
          </a:prstGeom>
        </p:spPr>
      </p:pic>
    </p:spTree>
    <p:extLst>
      <p:ext uri="{BB962C8B-B14F-4D97-AF65-F5344CB8AC3E}">
        <p14:creationId xmlns:p14="http://schemas.microsoft.com/office/powerpoint/2010/main" val="733156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547688"/>
            <a:ext cx="7920037" cy="1077218"/>
          </a:xfrm>
        </p:spPr>
        <p:txBody>
          <a:bodyPr/>
          <a:lstStyle/>
          <a:p>
            <a:r>
              <a:rPr lang="en-GB" dirty="0" smtClean="0"/>
              <a:t>Embedding Strategy for Learning at CCE</a:t>
            </a:r>
            <a:endParaRPr lang="en-GB" dirty="0"/>
          </a:p>
        </p:txBody>
      </p:sp>
      <p:sp>
        <p:nvSpPr>
          <p:cNvPr id="3" name="Text Placeholder 2"/>
          <p:cNvSpPr>
            <a:spLocks noGrp="1"/>
          </p:cNvSpPr>
          <p:nvPr>
            <p:ph type="body" sz="quarter" idx="11"/>
          </p:nvPr>
        </p:nvSpPr>
        <p:spPr>
          <a:xfrm>
            <a:off x="587293" y="1647619"/>
            <a:ext cx="7920037" cy="4745915"/>
          </a:xfrm>
        </p:spPr>
        <p:txBody>
          <a:bodyPr/>
          <a:lstStyle/>
          <a:p>
            <a:r>
              <a:rPr lang="en-GB" dirty="0" smtClean="0">
                <a:solidFill>
                  <a:schemeClr val="accent1">
                    <a:lumMod val="75000"/>
                  </a:schemeClr>
                </a:solidFill>
              </a:rPr>
              <a:t>Greater emphasis on group based activities.</a:t>
            </a:r>
          </a:p>
          <a:p>
            <a:r>
              <a:rPr lang="en-GB" dirty="0" smtClean="0">
                <a:solidFill>
                  <a:schemeClr val="accent1">
                    <a:lumMod val="75000"/>
                  </a:schemeClr>
                </a:solidFill>
              </a:rPr>
              <a:t>Students encouraged to undertake industry based/funded projects.</a:t>
            </a:r>
          </a:p>
          <a:p>
            <a:r>
              <a:rPr lang="en-GB" dirty="0" smtClean="0">
                <a:solidFill>
                  <a:schemeClr val="accent1">
                    <a:lumMod val="75000"/>
                  </a:schemeClr>
                </a:solidFill>
              </a:rPr>
              <a:t>Discussion </a:t>
            </a:r>
            <a:r>
              <a:rPr lang="en-GB" dirty="0">
                <a:solidFill>
                  <a:schemeClr val="accent1">
                    <a:lumMod val="75000"/>
                  </a:schemeClr>
                </a:solidFill>
              </a:rPr>
              <a:t>forum through social media and CCE </a:t>
            </a:r>
            <a:r>
              <a:rPr lang="en-GB" dirty="0" smtClean="0">
                <a:solidFill>
                  <a:schemeClr val="accent1">
                    <a:lumMod val="75000"/>
                  </a:schemeClr>
                </a:solidFill>
              </a:rPr>
              <a:t>learn. </a:t>
            </a:r>
            <a:endParaRPr lang="en-GB" dirty="0">
              <a:solidFill>
                <a:schemeClr val="accent1">
                  <a:lumMod val="75000"/>
                </a:schemeClr>
              </a:solidFill>
            </a:endParaRPr>
          </a:p>
          <a:p>
            <a:r>
              <a:rPr lang="en-GB" dirty="0" smtClean="0">
                <a:solidFill>
                  <a:schemeClr val="accent1">
                    <a:lumMod val="75000"/>
                  </a:schemeClr>
                </a:solidFill>
              </a:rPr>
              <a:t>Access </a:t>
            </a:r>
            <a:r>
              <a:rPr lang="en-GB" dirty="0">
                <a:solidFill>
                  <a:schemeClr val="accent1">
                    <a:lumMod val="75000"/>
                  </a:schemeClr>
                </a:solidFill>
              </a:rPr>
              <a:t>to GCU </a:t>
            </a:r>
            <a:r>
              <a:rPr lang="en-GB" dirty="0" smtClean="0">
                <a:solidFill>
                  <a:schemeClr val="accent1">
                    <a:lumMod val="75000"/>
                  </a:schemeClr>
                </a:solidFill>
              </a:rPr>
              <a:t>Learn.</a:t>
            </a:r>
          </a:p>
          <a:p>
            <a:r>
              <a:rPr lang="en-GB" dirty="0" smtClean="0">
                <a:solidFill>
                  <a:schemeClr val="accent1">
                    <a:lumMod val="75000"/>
                  </a:schemeClr>
                </a:solidFill>
              </a:rPr>
              <a:t>Use of industry speakers/guest lecturers.</a:t>
            </a:r>
          </a:p>
          <a:p>
            <a:r>
              <a:rPr lang="en-GB" dirty="0">
                <a:solidFill>
                  <a:schemeClr val="accent1">
                    <a:lumMod val="75000"/>
                  </a:schemeClr>
                </a:solidFill>
              </a:rPr>
              <a:t>Staff exchange visits to/from </a:t>
            </a:r>
            <a:r>
              <a:rPr lang="en-GB" dirty="0" smtClean="0">
                <a:solidFill>
                  <a:schemeClr val="accent1">
                    <a:lumMod val="75000"/>
                  </a:schemeClr>
                </a:solidFill>
              </a:rPr>
              <a:t>GCU facilitate </a:t>
            </a:r>
            <a:r>
              <a:rPr lang="en-GB" dirty="0">
                <a:solidFill>
                  <a:schemeClr val="accent1">
                    <a:lumMod val="75000"/>
                  </a:schemeClr>
                </a:solidFill>
              </a:rPr>
              <a:t>good practices in learning and teaching. 	</a:t>
            </a:r>
          </a:p>
          <a:p>
            <a:r>
              <a:rPr lang="en-GB" dirty="0">
                <a:solidFill>
                  <a:schemeClr val="accent1">
                    <a:lumMod val="75000"/>
                  </a:schemeClr>
                </a:solidFill>
              </a:rPr>
              <a:t>College </a:t>
            </a:r>
            <a:r>
              <a:rPr lang="en-GB" dirty="0" smtClean="0">
                <a:solidFill>
                  <a:schemeClr val="accent1">
                    <a:lumMod val="75000"/>
                  </a:schemeClr>
                </a:solidFill>
              </a:rPr>
              <a:t>scholarships for industrial </a:t>
            </a:r>
            <a:r>
              <a:rPr lang="en-GB" dirty="0">
                <a:solidFill>
                  <a:schemeClr val="accent1">
                    <a:lumMod val="75000"/>
                  </a:schemeClr>
                </a:solidFill>
              </a:rPr>
              <a:t>training </a:t>
            </a:r>
            <a:r>
              <a:rPr lang="en-GB" dirty="0" smtClean="0">
                <a:solidFill>
                  <a:schemeClr val="accent1">
                    <a:lumMod val="75000"/>
                  </a:schemeClr>
                </a:solidFill>
              </a:rPr>
              <a:t>abroad. </a:t>
            </a:r>
            <a:r>
              <a:rPr lang="en-GB" dirty="0"/>
              <a:t>	</a:t>
            </a:r>
          </a:p>
          <a:p>
            <a:r>
              <a:rPr lang="en-GB" dirty="0"/>
              <a:t>	</a:t>
            </a:r>
          </a:p>
          <a:p>
            <a:endParaRPr lang="en-GB" dirty="0"/>
          </a:p>
        </p:txBody>
      </p:sp>
    </p:spTree>
    <p:extLst>
      <p:ext uri="{BB962C8B-B14F-4D97-AF65-F5344CB8AC3E}">
        <p14:creationId xmlns:p14="http://schemas.microsoft.com/office/powerpoint/2010/main" val="2066788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F</a:t>
            </a:r>
            <a:r>
              <a:rPr lang="en-GB" dirty="0" smtClean="0"/>
              <a:t>uture Developments</a:t>
            </a:r>
            <a:endParaRPr lang="en-GB" dirty="0"/>
          </a:p>
        </p:txBody>
      </p:sp>
      <p:sp>
        <p:nvSpPr>
          <p:cNvPr id="3" name="Text Placeholder 2"/>
          <p:cNvSpPr>
            <a:spLocks noGrp="1"/>
          </p:cNvSpPr>
          <p:nvPr>
            <p:ph type="body" sz="quarter" idx="11"/>
          </p:nvPr>
        </p:nvSpPr>
        <p:spPr>
          <a:xfrm>
            <a:off x="521460" y="1162676"/>
            <a:ext cx="7920037" cy="2234458"/>
          </a:xfrm>
        </p:spPr>
        <p:txBody>
          <a:bodyPr/>
          <a:lstStyle/>
          <a:p>
            <a:pPr marL="342900" indent="-342900">
              <a:buFont typeface="Arial" panose="020B0604020202020204" pitchFamily="34" charset="0"/>
              <a:buChar char="•"/>
            </a:pPr>
            <a:r>
              <a:rPr lang="en-GB" dirty="0" smtClean="0">
                <a:solidFill>
                  <a:schemeClr val="accent1">
                    <a:lumMod val="75000"/>
                  </a:schemeClr>
                </a:solidFill>
              </a:rPr>
              <a:t>Potential expansion of Masters provision</a:t>
            </a:r>
          </a:p>
          <a:p>
            <a:pPr marL="342900" indent="-342900">
              <a:buFont typeface="Arial" panose="020B0604020202020204" pitchFamily="34" charset="0"/>
              <a:buChar char="•"/>
            </a:pPr>
            <a:r>
              <a:rPr lang="en-GB" dirty="0" smtClean="0">
                <a:solidFill>
                  <a:schemeClr val="accent1">
                    <a:lumMod val="75000"/>
                  </a:schemeClr>
                </a:solidFill>
              </a:rPr>
              <a:t>Review of current undergraduate provision</a:t>
            </a:r>
          </a:p>
          <a:p>
            <a:pPr marL="342900" indent="-342900">
              <a:buFont typeface="Arial" panose="020B0604020202020204" pitchFamily="34" charset="0"/>
              <a:buChar char="•"/>
            </a:pPr>
            <a:r>
              <a:rPr lang="en-GB" dirty="0" smtClean="0">
                <a:solidFill>
                  <a:schemeClr val="accent1">
                    <a:lumMod val="75000"/>
                  </a:schemeClr>
                </a:solidFill>
              </a:rPr>
              <a:t>OAAA visit to CCE in 2016/17</a:t>
            </a:r>
          </a:p>
          <a:p>
            <a:pPr marL="342900" indent="-342900">
              <a:buFont typeface="Arial" panose="020B0604020202020204" pitchFamily="34" charset="0"/>
              <a:buChar char="•"/>
            </a:pPr>
            <a:endParaRPr lang="en-GB" dirty="0" smtClean="0"/>
          </a:p>
          <a:p>
            <a:endParaRPr lang="en-GB" dirty="0"/>
          </a:p>
        </p:txBody>
      </p:sp>
    </p:spTree>
    <p:extLst>
      <p:ext uri="{BB962C8B-B14F-4D97-AF65-F5344CB8AC3E}">
        <p14:creationId xmlns:p14="http://schemas.microsoft.com/office/powerpoint/2010/main" val="327087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Alumni feedback</a:t>
            </a:r>
            <a:endParaRPr lang="en-GB" dirty="0"/>
          </a:p>
        </p:txBody>
      </p:sp>
      <p:sp>
        <p:nvSpPr>
          <p:cNvPr id="3" name="Text Placeholder 2"/>
          <p:cNvSpPr>
            <a:spLocks noGrp="1"/>
          </p:cNvSpPr>
          <p:nvPr>
            <p:ph type="body" sz="quarter" idx="11"/>
          </p:nvPr>
        </p:nvSpPr>
        <p:spPr>
          <a:xfrm>
            <a:off x="521460" y="1448736"/>
            <a:ext cx="7920037" cy="3527119"/>
          </a:xfrm>
        </p:spPr>
        <p:txBody>
          <a:bodyPr/>
          <a:lstStyle/>
          <a:p>
            <a:r>
              <a:rPr lang="en-GB" sz="1800" i="1" dirty="0" smtClean="0">
                <a:solidFill>
                  <a:schemeClr val="accent1">
                    <a:lumMod val="75000"/>
                  </a:schemeClr>
                </a:solidFill>
              </a:rPr>
              <a:t>“Caledonian College has given me some wonderful opportunities, not only learning experiences but also some knowledge in management and responsibilities.”</a:t>
            </a:r>
          </a:p>
          <a:p>
            <a:endParaRPr lang="en-GB" sz="1800" i="1" dirty="0" smtClean="0">
              <a:solidFill>
                <a:schemeClr val="accent1">
                  <a:lumMod val="75000"/>
                </a:schemeClr>
              </a:solidFill>
            </a:endParaRPr>
          </a:p>
          <a:p>
            <a:r>
              <a:rPr lang="en-GB" sz="1800" i="1" dirty="0" smtClean="0">
                <a:solidFill>
                  <a:schemeClr val="accent1">
                    <a:lumMod val="75000"/>
                  </a:schemeClr>
                </a:solidFill>
              </a:rPr>
              <a:t>“the </a:t>
            </a:r>
            <a:r>
              <a:rPr lang="en-GB" sz="1800" i="1" dirty="0">
                <a:solidFill>
                  <a:schemeClr val="accent1">
                    <a:lumMod val="75000"/>
                  </a:schemeClr>
                </a:solidFill>
              </a:rPr>
              <a:t>years spent on the Construction Engineering programme at Caledonian College were the most formative and beneficial years of my life. Apart from academic coaching which is of the highest standard in the region, I also had numerous opportunities to participate in curricular, co-curricular and extra-curricular activities. Foremost among these was my participation in the Student-Staff Consultative group of which I was chairman and was able to take on numerous student-related issues and work towards solutions in the best interests of all parties involved</a:t>
            </a:r>
            <a:r>
              <a:rPr lang="en-GB" sz="1800" i="1" dirty="0" smtClean="0">
                <a:solidFill>
                  <a:schemeClr val="accent1">
                    <a:lumMod val="75000"/>
                  </a:schemeClr>
                </a:solidFill>
              </a:rPr>
              <a:t>.”</a:t>
            </a:r>
            <a:endParaRPr lang="en-GB" sz="1800" i="1" dirty="0">
              <a:solidFill>
                <a:schemeClr val="accent1">
                  <a:lumMod val="75000"/>
                </a:schemeClr>
              </a:solidFill>
            </a:endParaRPr>
          </a:p>
        </p:txBody>
      </p:sp>
    </p:spTree>
    <p:extLst>
      <p:ext uri="{BB962C8B-B14F-4D97-AF65-F5344CB8AC3E}">
        <p14:creationId xmlns:p14="http://schemas.microsoft.com/office/powerpoint/2010/main" val="943682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Alumni feedback</a:t>
            </a:r>
            <a:endParaRPr lang="en-GB" dirty="0"/>
          </a:p>
        </p:txBody>
      </p:sp>
      <p:sp>
        <p:nvSpPr>
          <p:cNvPr id="3" name="Text Placeholder 2"/>
          <p:cNvSpPr>
            <a:spLocks noGrp="1"/>
          </p:cNvSpPr>
          <p:nvPr>
            <p:ph type="body" sz="quarter" idx="11"/>
          </p:nvPr>
        </p:nvSpPr>
        <p:spPr>
          <a:xfrm>
            <a:off x="521460" y="1448736"/>
            <a:ext cx="7920037" cy="3527119"/>
          </a:xfrm>
        </p:spPr>
        <p:txBody>
          <a:bodyPr/>
          <a:lstStyle/>
          <a:p>
            <a:r>
              <a:rPr lang="en-GB" sz="1800" i="1" dirty="0" smtClean="0">
                <a:solidFill>
                  <a:schemeClr val="accent1">
                    <a:lumMod val="75000"/>
                  </a:schemeClr>
                </a:solidFill>
              </a:rPr>
              <a:t>“Caledonian College has given me some wonderful opportunities, not only learning experiences but also some </a:t>
            </a:r>
            <a:r>
              <a:rPr lang="en-GB" sz="1800" i="1" dirty="0" smtClean="0">
                <a:solidFill>
                  <a:srgbClr val="FF0000"/>
                </a:solidFill>
              </a:rPr>
              <a:t>knowledge in management and responsibilities</a:t>
            </a:r>
            <a:r>
              <a:rPr lang="en-GB" sz="1800" i="1" dirty="0" smtClean="0">
                <a:solidFill>
                  <a:schemeClr val="accent1">
                    <a:lumMod val="75000"/>
                  </a:schemeClr>
                </a:solidFill>
              </a:rPr>
              <a:t>.”</a:t>
            </a:r>
          </a:p>
          <a:p>
            <a:endParaRPr lang="en-GB" sz="1800" i="1" dirty="0" smtClean="0">
              <a:solidFill>
                <a:schemeClr val="accent1">
                  <a:lumMod val="75000"/>
                </a:schemeClr>
              </a:solidFill>
            </a:endParaRPr>
          </a:p>
          <a:p>
            <a:r>
              <a:rPr lang="en-GB" sz="1800" i="1" dirty="0" smtClean="0">
                <a:solidFill>
                  <a:schemeClr val="accent1">
                    <a:lumMod val="75000"/>
                  </a:schemeClr>
                </a:solidFill>
              </a:rPr>
              <a:t>“the </a:t>
            </a:r>
            <a:r>
              <a:rPr lang="en-GB" sz="1800" i="1" dirty="0">
                <a:solidFill>
                  <a:schemeClr val="accent1">
                    <a:lumMod val="75000"/>
                  </a:schemeClr>
                </a:solidFill>
              </a:rPr>
              <a:t>years spent on the Construction Engineering programme at Caledonian College were the most formative and beneficial years of my life. Apart from academic coaching which is of the </a:t>
            </a:r>
            <a:r>
              <a:rPr lang="en-GB" sz="1800" i="1" dirty="0">
                <a:solidFill>
                  <a:srgbClr val="FF0000"/>
                </a:solidFill>
              </a:rPr>
              <a:t>highest standard in the region</a:t>
            </a:r>
            <a:r>
              <a:rPr lang="en-GB" sz="1800" i="1" dirty="0">
                <a:solidFill>
                  <a:schemeClr val="accent1">
                    <a:lumMod val="75000"/>
                  </a:schemeClr>
                </a:solidFill>
              </a:rPr>
              <a:t>, I also had numerous opportunities to participate in curricular, co-curricular and extra-curricular activities. Foremost among these was my </a:t>
            </a:r>
            <a:r>
              <a:rPr lang="en-GB" sz="1800" i="1" dirty="0">
                <a:solidFill>
                  <a:srgbClr val="FF0000"/>
                </a:solidFill>
              </a:rPr>
              <a:t>participation in the Student-Staff Consultative group </a:t>
            </a:r>
            <a:r>
              <a:rPr lang="en-GB" sz="1800" i="1" dirty="0">
                <a:solidFill>
                  <a:schemeClr val="accent1">
                    <a:lumMod val="75000"/>
                  </a:schemeClr>
                </a:solidFill>
              </a:rPr>
              <a:t>of which I was chairman and was able to </a:t>
            </a:r>
            <a:r>
              <a:rPr lang="en-GB" sz="1800" i="1" dirty="0">
                <a:solidFill>
                  <a:srgbClr val="FF0000"/>
                </a:solidFill>
              </a:rPr>
              <a:t>take on numerous student-related issues and work towards solutions in the best interests of all parties involved</a:t>
            </a:r>
            <a:r>
              <a:rPr lang="en-GB" sz="1800" i="1" dirty="0" smtClean="0">
                <a:solidFill>
                  <a:schemeClr val="accent1">
                    <a:lumMod val="75000"/>
                  </a:schemeClr>
                </a:solidFill>
              </a:rPr>
              <a:t>.”</a:t>
            </a:r>
            <a:endParaRPr lang="en-GB" sz="1800" i="1" dirty="0">
              <a:solidFill>
                <a:schemeClr val="accent1">
                  <a:lumMod val="75000"/>
                </a:schemeClr>
              </a:solidFill>
            </a:endParaRPr>
          </a:p>
        </p:txBody>
      </p:sp>
    </p:spTree>
    <p:extLst>
      <p:ext uri="{BB962C8B-B14F-4D97-AF65-F5344CB8AC3E}">
        <p14:creationId xmlns:p14="http://schemas.microsoft.com/office/powerpoint/2010/main" val="3127854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Initial Challenges</a:t>
            </a:r>
            <a:endParaRPr lang="en-GB" dirty="0"/>
          </a:p>
        </p:txBody>
      </p:sp>
      <p:sp>
        <p:nvSpPr>
          <p:cNvPr id="3" name="Text Placeholder 2"/>
          <p:cNvSpPr>
            <a:spLocks noGrp="1"/>
          </p:cNvSpPr>
          <p:nvPr>
            <p:ph type="body" sz="quarter" idx="11"/>
          </p:nvPr>
        </p:nvSpPr>
        <p:spPr>
          <a:xfrm>
            <a:off x="596457" y="1534768"/>
            <a:ext cx="7920037" cy="3342453"/>
          </a:xfrm>
        </p:spPr>
        <p:txBody>
          <a:bodyPr/>
          <a:lstStyle/>
          <a:p>
            <a:pPr marL="342900" indent="-342900">
              <a:buFont typeface="Arial" panose="020B0604020202020204" pitchFamily="34" charset="0"/>
              <a:buChar char="•"/>
            </a:pPr>
            <a:r>
              <a:rPr lang="en-GB" dirty="0" smtClean="0">
                <a:solidFill>
                  <a:schemeClr val="accent1">
                    <a:lumMod val="75000"/>
                  </a:schemeClr>
                </a:solidFill>
              </a:rPr>
              <a:t>Staff buy-in.</a:t>
            </a:r>
          </a:p>
          <a:p>
            <a:pPr marL="342900" indent="-342900">
              <a:buFont typeface="Arial" panose="020B0604020202020204" pitchFamily="34" charset="0"/>
              <a:buChar char="•"/>
            </a:pPr>
            <a:r>
              <a:rPr lang="en-GB" dirty="0" smtClean="0">
                <a:solidFill>
                  <a:schemeClr val="accent1">
                    <a:lumMod val="75000"/>
                  </a:schemeClr>
                </a:solidFill>
              </a:rPr>
              <a:t>Ensuring effective oversight.</a:t>
            </a:r>
          </a:p>
          <a:p>
            <a:pPr marL="342900" indent="-342900">
              <a:buFont typeface="Arial" panose="020B0604020202020204" pitchFamily="34" charset="0"/>
              <a:buChar char="•"/>
            </a:pPr>
            <a:r>
              <a:rPr lang="en-GB" dirty="0" smtClean="0">
                <a:solidFill>
                  <a:schemeClr val="accent1">
                    <a:lumMod val="75000"/>
                  </a:schemeClr>
                </a:solidFill>
              </a:rPr>
              <a:t>Significant costs for staff secondments and travel to Oman.</a:t>
            </a:r>
          </a:p>
          <a:p>
            <a:pPr marL="342900" indent="-342900">
              <a:buFont typeface="Arial" panose="020B0604020202020204" pitchFamily="34" charset="0"/>
              <a:buChar char="•"/>
            </a:pPr>
            <a:r>
              <a:rPr lang="en-GB" dirty="0" smtClean="0">
                <a:solidFill>
                  <a:schemeClr val="accent1">
                    <a:lumMod val="75000"/>
                  </a:schemeClr>
                </a:solidFill>
              </a:rPr>
              <a:t>Lack of student engagement/uptake of articulating pathway opportunities.</a:t>
            </a:r>
          </a:p>
          <a:p>
            <a:pPr marL="342900" indent="-342900">
              <a:buFont typeface="Arial" panose="020B0604020202020204" pitchFamily="34" charset="0"/>
              <a:buChar char="•"/>
            </a:pPr>
            <a:r>
              <a:rPr lang="en-GB" dirty="0" smtClean="0">
                <a:solidFill>
                  <a:schemeClr val="accent1">
                    <a:lumMod val="75000"/>
                  </a:schemeClr>
                </a:solidFill>
              </a:rPr>
              <a:t>Articulating students experienced cultural and language difficulties.</a:t>
            </a:r>
          </a:p>
        </p:txBody>
      </p:sp>
    </p:spTree>
    <p:extLst>
      <p:ext uri="{BB962C8B-B14F-4D97-AF65-F5344CB8AC3E}">
        <p14:creationId xmlns:p14="http://schemas.microsoft.com/office/powerpoint/2010/main" val="399033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638628"/>
            <a:ext cx="7920037" cy="584775"/>
          </a:xfrm>
        </p:spPr>
        <p:txBody>
          <a:bodyPr/>
          <a:lstStyle/>
          <a:p>
            <a:r>
              <a:rPr lang="en-GB" dirty="0" smtClean="0"/>
              <a:t>Remedial action</a:t>
            </a:r>
            <a:endParaRPr lang="en-GB" dirty="0"/>
          </a:p>
        </p:txBody>
      </p:sp>
      <p:sp>
        <p:nvSpPr>
          <p:cNvPr id="3" name="Text Placeholder 2"/>
          <p:cNvSpPr>
            <a:spLocks noGrp="1"/>
          </p:cNvSpPr>
          <p:nvPr>
            <p:ph type="body" sz="quarter" idx="11"/>
          </p:nvPr>
        </p:nvSpPr>
        <p:spPr>
          <a:xfrm>
            <a:off x="521460" y="1236446"/>
            <a:ext cx="7920037" cy="4930581"/>
          </a:xfrm>
        </p:spPr>
        <p:txBody>
          <a:bodyPr/>
          <a:lstStyle/>
          <a:p>
            <a:pPr marL="342900" indent="-342900">
              <a:buFont typeface="Arial" panose="020B0604020202020204" pitchFamily="34" charset="0"/>
              <a:buChar char="•"/>
            </a:pPr>
            <a:r>
              <a:rPr lang="en-GB" dirty="0" smtClean="0">
                <a:solidFill>
                  <a:schemeClr val="accent1">
                    <a:lumMod val="75000"/>
                  </a:schemeClr>
                </a:solidFill>
              </a:rPr>
              <a:t>Appointment of a new Principal, previously Asst. Principal at GCU</a:t>
            </a:r>
          </a:p>
          <a:p>
            <a:pPr marL="342900" indent="-342900">
              <a:buFont typeface="Arial" panose="020B0604020202020204" pitchFamily="34" charset="0"/>
              <a:buChar char="•"/>
            </a:pPr>
            <a:r>
              <a:rPr lang="en-GB" dirty="0" smtClean="0">
                <a:solidFill>
                  <a:schemeClr val="accent1">
                    <a:lumMod val="75000"/>
                  </a:schemeClr>
                </a:solidFill>
              </a:rPr>
              <a:t>GCU Quality Assurance systems and processes implemented in 1998.</a:t>
            </a:r>
          </a:p>
          <a:p>
            <a:pPr marL="342900" indent="-342900">
              <a:buFont typeface="Arial" panose="020B0604020202020204" pitchFamily="34" charset="0"/>
              <a:buChar char="•"/>
            </a:pPr>
            <a:r>
              <a:rPr lang="en-GB" dirty="0" smtClean="0">
                <a:solidFill>
                  <a:schemeClr val="accent1">
                    <a:lumMod val="75000"/>
                  </a:schemeClr>
                </a:solidFill>
              </a:rPr>
              <a:t>Foundation programme introduced:</a:t>
            </a:r>
          </a:p>
          <a:p>
            <a:pPr marL="1085850" lvl="1" indent="-342900">
              <a:buFont typeface="Arial" panose="020B0604020202020204" pitchFamily="34" charset="0"/>
              <a:buChar char="•"/>
            </a:pPr>
            <a:r>
              <a:rPr lang="en-GB" dirty="0" smtClean="0">
                <a:solidFill>
                  <a:schemeClr val="accent1">
                    <a:lumMod val="75000"/>
                  </a:schemeClr>
                </a:solidFill>
              </a:rPr>
              <a:t>English, Mathematics and IT Skills refresh</a:t>
            </a:r>
          </a:p>
          <a:p>
            <a:pPr marL="1085850" lvl="1" indent="-342900">
              <a:buFont typeface="Arial" panose="020B0604020202020204" pitchFamily="34" charset="0"/>
              <a:buChar char="•"/>
            </a:pPr>
            <a:r>
              <a:rPr lang="en-GB" dirty="0" smtClean="0">
                <a:solidFill>
                  <a:schemeClr val="accent1">
                    <a:lumMod val="75000"/>
                  </a:schemeClr>
                </a:solidFill>
              </a:rPr>
              <a:t>Study skills, including note taking, library use, report writing, academic referencing</a:t>
            </a:r>
          </a:p>
          <a:p>
            <a:pPr marL="1085850" lvl="1" indent="-342900">
              <a:buFont typeface="Arial" panose="020B0604020202020204" pitchFamily="34" charset="0"/>
              <a:buChar char="•"/>
            </a:pPr>
            <a:r>
              <a:rPr lang="en-GB" dirty="0" smtClean="0">
                <a:solidFill>
                  <a:schemeClr val="accent1">
                    <a:lumMod val="75000"/>
                  </a:schemeClr>
                </a:solidFill>
              </a:rPr>
              <a:t>Conforms to the Oman Academic Accreditation Authority’s national standard for foundation studies.</a:t>
            </a:r>
          </a:p>
        </p:txBody>
      </p:sp>
    </p:spTree>
    <p:extLst>
      <p:ext uri="{BB962C8B-B14F-4D97-AF65-F5344CB8AC3E}">
        <p14:creationId xmlns:p14="http://schemas.microsoft.com/office/powerpoint/2010/main" val="38715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638628"/>
            <a:ext cx="7920037" cy="584775"/>
          </a:xfrm>
        </p:spPr>
        <p:txBody>
          <a:bodyPr/>
          <a:lstStyle/>
          <a:p>
            <a:r>
              <a:rPr lang="en-GB" dirty="0" smtClean="0"/>
              <a:t>Remedial action</a:t>
            </a:r>
            <a:endParaRPr lang="en-GB" dirty="0"/>
          </a:p>
        </p:txBody>
      </p:sp>
      <p:sp>
        <p:nvSpPr>
          <p:cNvPr id="3" name="Text Placeholder 2"/>
          <p:cNvSpPr>
            <a:spLocks noGrp="1"/>
          </p:cNvSpPr>
          <p:nvPr>
            <p:ph type="body" sz="quarter" idx="11"/>
          </p:nvPr>
        </p:nvSpPr>
        <p:spPr>
          <a:xfrm>
            <a:off x="521460" y="1236446"/>
            <a:ext cx="7920037" cy="1791260"/>
          </a:xfrm>
        </p:spPr>
        <p:txBody>
          <a:bodyPr/>
          <a:lstStyle/>
          <a:p>
            <a:pPr marL="342900" indent="-342900">
              <a:buFont typeface="Arial" panose="020B0604020202020204" pitchFamily="34" charset="0"/>
              <a:buChar char="•"/>
            </a:pPr>
            <a:r>
              <a:rPr lang="en-GB" dirty="0" smtClean="0">
                <a:solidFill>
                  <a:schemeClr val="accent1">
                    <a:lumMod val="75000"/>
                  </a:schemeClr>
                </a:solidFill>
              </a:rPr>
              <a:t>Incentivised staff participation.</a:t>
            </a:r>
          </a:p>
          <a:p>
            <a:pPr marL="342900" indent="-342900">
              <a:buFont typeface="Arial" panose="020B0604020202020204" pitchFamily="34" charset="0"/>
              <a:buChar char="•"/>
            </a:pPr>
            <a:r>
              <a:rPr lang="en-GB" dirty="0" smtClean="0">
                <a:solidFill>
                  <a:schemeClr val="accent1">
                    <a:lumMod val="75000"/>
                  </a:schemeClr>
                </a:solidFill>
              </a:rPr>
              <a:t>Commitment to 12 week GCU teaching per session.</a:t>
            </a:r>
          </a:p>
          <a:p>
            <a:pPr marL="342900" indent="-342900">
              <a:buFont typeface="Arial" panose="020B0604020202020204" pitchFamily="34" charset="0"/>
              <a:buChar char="•"/>
            </a:pPr>
            <a:r>
              <a:rPr lang="en-GB" dirty="0" smtClean="0">
                <a:solidFill>
                  <a:schemeClr val="accent1">
                    <a:lumMod val="75000"/>
                  </a:schemeClr>
                </a:solidFill>
              </a:rPr>
              <a:t>Workshops and staff development.</a:t>
            </a:r>
          </a:p>
          <a:p>
            <a:pPr marL="342900" indent="-342900">
              <a:buFont typeface="Arial" panose="020B0604020202020204" pitchFamily="34" charset="0"/>
              <a:buChar char="•"/>
            </a:pPr>
            <a:r>
              <a:rPr lang="en-GB" dirty="0" smtClean="0">
                <a:solidFill>
                  <a:schemeClr val="accent1">
                    <a:lumMod val="75000"/>
                  </a:schemeClr>
                </a:solidFill>
              </a:rPr>
              <a:t>GCU PhD registration for CCE staff.</a:t>
            </a:r>
          </a:p>
        </p:txBody>
      </p:sp>
    </p:spTree>
    <p:extLst>
      <p:ext uri="{BB962C8B-B14F-4D97-AF65-F5344CB8AC3E}">
        <p14:creationId xmlns:p14="http://schemas.microsoft.com/office/powerpoint/2010/main" val="878554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638628"/>
            <a:ext cx="7920037" cy="584775"/>
          </a:xfrm>
        </p:spPr>
        <p:txBody>
          <a:bodyPr/>
          <a:lstStyle/>
          <a:p>
            <a:r>
              <a:rPr lang="en-GB" dirty="0" smtClean="0"/>
              <a:t>Developing the relationship</a:t>
            </a:r>
            <a:endParaRPr lang="en-GB" dirty="0"/>
          </a:p>
        </p:txBody>
      </p:sp>
      <p:sp>
        <p:nvSpPr>
          <p:cNvPr id="3" name="Text Placeholder 2"/>
          <p:cNvSpPr>
            <a:spLocks noGrp="1"/>
          </p:cNvSpPr>
          <p:nvPr>
            <p:ph type="body" sz="quarter" idx="11"/>
          </p:nvPr>
        </p:nvSpPr>
        <p:spPr>
          <a:xfrm>
            <a:off x="504479" y="1448736"/>
            <a:ext cx="7920037" cy="3637919"/>
          </a:xfrm>
        </p:spPr>
        <p:txBody>
          <a:bodyPr/>
          <a:lstStyle/>
          <a:p>
            <a:pPr marL="342900" indent="-342900">
              <a:buFont typeface="Arial" panose="020B0604020202020204" pitchFamily="34" charset="0"/>
              <a:buChar char="•"/>
            </a:pPr>
            <a:r>
              <a:rPr lang="en-GB" dirty="0" smtClean="0">
                <a:solidFill>
                  <a:schemeClr val="accent1">
                    <a:lumMod val="75000"/>
                  </a:schemeClr>
                </a:solidFill>
              </a:rPr>
              <a:t>One programme piloted to degree level in session 2000/01, with two more in 2001/02.</a:t>
            </a:r>
          </a:p>
          <a:p>
            <a:pPr marL="342900" indent="-342900">
              <a:buFont typeface="Arial" panose="020B0604020202020204" pitchFamily="34" charset="0"/>
              <a:buChar char="•"/>
            </a:pPr>
            <a:r>
              <a:rPr lang="en-GB" dirty="0" smtClean="0">
                <a:solidFill>
                  <a:schemeClr val="accent1">
                    <a:lumMod val="75000"/>
                  </a:schemeClr>
                </a:solidFill>
              </a:rPr>
              <a:t>Expansion over time to delivery in Oman of 10 GCU approved Honours degree programmes.</a:t>
            </a:r>
          </a:p>
          <a:p>
            <a:pPr marL="342900" indent="-342900">
              <a:buFont typeface="Arial" panose="020B0604020202020204" pitchFamily="34" charset="0"/>
              <a:buChar char="•"/>
            </a:pPr>
            <a:r>
              <a:rPr lang="en-GB" dirty="0" smtClean="0">
                <a:solidFill>
                  <a:schemeClr val="accent1">
                    <a:lumMod val="75000"/>
                  </a:schemeClr>
                </a:solidFill>
              </a:rPr>
              <a:t>Removed the need for students to transfer to complete Honours degree awards.</a:t>
            </a:r>
          </a:p>
          <a:p>
            <a:pPr marL="342900" indent="-342900">
              <a:buFont typeface="Arial" panose="020B0604020202020204" pitchFamily="34" charset="0"/>
              <a:buChar char="•"/>
            </a:pPr>
            <a:r>
              <a:rPr lang="en-GB" dirty="0" smtClean="0">
                <a:solidFill>
                  <a:schemeClr val="accent1">
                    <a:lumMod val="75000"/>
                  </a:schemeClr>
                </a:solidFill>
              </a:rPr>
              <a:t>All programme approval and development work undertaken with on-site input from external academic peers from UK HE sector.</a:t>
            </a:r>
          </a:p>
        </p:txBody>
      </p:sp>
    </p:spTree>
    <p:extLst>
      <p:ext uri="{BB962C8B-B14F-4D97-AF65-F5344CB8AC3E}">
        <p14:creationId xmlns:p14="http://schemas.microsoft.com/office/powerpoint/2010/main" val="457988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638628"/>
            <a:ext cx="7920037" cy="584775"/>
          </a:xfrm>
        </p:spPr>
        <p:txBody>
          <a:bodyPr/>
          <a:lstStyle/>
          <a:p>
            <a:r>
              <a:rPr lang="en-GB" dirty="0" smtClean="0"/>
              <a:t>Supporting Systems for Expansion</a:t>
            </a:r>
            <a:endParaRPr lang="en-GB" dirty="0"/>
          </a:p>
        </p:txBody>
      </p:sp>
      <p:sp>
        <p:nvSpPr>
          <p:cNvPr id="3" name="Text Placeholder 2"/>
          <p:cNvSpPr>
            <a:spLocks noGrp="1"/>
          </p:cNvSpPr>
          <p:nvPr>
            <p:ph type="body" sz="quarter" idx="11"/>
          </p:nvPr>
        </p:nvSpPr>
        <p:spPr>
          <a:xfrm>
            <a:off x="431448" y="1538748"/>
            <a:ext cx="7920037" cy="3120854"/>
          </a:xfrm>
        </p:spPr>
        <p:txBody>
          <a:bodyPr/>
          <a:lstStyle/>
          <a:p>
            <a:pPr marL="342900" indent="-342900">
              <a:buFont typeface="Arial" panose="020B0604020202020204" pitchFamily="34" charset="0"/>
              <a:buChar char="•"/>
            </a:pPr>
            <a:r>
              <a:rPr lang="en-GB" dirty="0" smtClean="0">
                <a:solidFill>
                  <a:schemeClr val="accent1">
                    <a:lumMod val="75000"/>
                  </a:schemeClr>
                </a:solidFill>
              </a:rPr>
              <a:t>Annually updated Liaison </a:t>
            </a:r>
            <a:r>
              <a:rPr lang="en-GB" dirty="0">
                <a:solidFill>
                  <a:schemeClr val="accent1">
                    <a:lumMod val="75000"/>
                  </a:schemeClr>
                </a:solidFill>
              </a:rPr>
              <a:t>handbook </a:t>
            </a:r>
            <a:r>
              <a:rPr lang="en-GB" dirty="0" smtClean="0">
                <a:solidFill>
                  <a:schemeClr val="accent1">
                    <a:lumMod val="75000"/>
                  </a:schemeClr>
                </a:solidFill>
              </a:rPr>
              <a:t>covering; </a:t>
            </a:r>
            <a:endParaRPr lang="en-GB" dirty="0">
              <a:solidFill>
                <a:schemeClr val="accent1">
                  <a:lumMod val="75000"/>
                </a:schemeClr>
              </a:solidFill>
            </a:endParaRPr>
          </a:p>
          <a:p>
            <a:pPr marL="1485900" lvl="2" indent="-342900"/>
            <a:r>
              <a:rPr lang="en-GB" dirty="0" smtClean="0">
                <a:solidFill>
                  <a:schemeClr val="accent1">
                    <a:lumMod val="75000"/>
                  </a:schemeClr>
                </a:solidFill>
              </a:rPr>
              <a:t>Effective </a:t>
            </a:r>
            <a:r>
              <a:rPr lang="en-GB" dirty="0">
                <a:solidFill>
                  <a:schemeClr val="accent1">
                    <a:lumMod val="75000"/>
                  </a:schemeClr>
                </a:solidFill>
              </a:rPr>
              <a:t>Quality </a:t>
            </a:r>
            <a:r>
              <a:rPr lang="en-GB" dirty="0" smtClean="0">
                <a:solidFill>
                  <a:schemeClr val="accent1">
                    <a:lumMod val="75000"/>
                  </a:schemeClr>
                </a:solidFill>
              </a:rPr>
              <a:t>Assurance and Enhancement processes</a:t>
            </a:r>
            <a:endParaRPr lang="en-GB" dirty="0">
              <a:solidFill>
                <a:schemeClr val="accent1">
                  <a:lumMod val="75000"/>
                </a:schemeClr>
              </a:solidFill>
            </a:endParaRPr>
          </a:p>
          <a:p>
            <a:pPr marL="1485900" lvl="2" indent="-342900"/>
            <a:r>
              <a:rPr lang="en-GB" dirty="0">
                <a:solidFill>
                  <a:schemeClr val="accent1">
                    <a:lumMod val="75000"/>
                  </a:schemeClr>
                </a:solidFill>
              </a:rPr>
              <a:t>Assessment regulations and graduation</a:t>
            </a:r>
          </a:p>
          <a:p>
            <a:pPr marL="1485900" lvl="2" indent="-342900"/>
            <a:r>
              <a:rPr lang="en-GB" dirty="0">
                <a:solidFill>
                  <a:schemeClr val="accent1">
                    <a:lumMod val="75000"/>
                  </a:schemeClr>
                </a:solidFill>
              </a:rPr>
              <a:t>Academic Administration</a:t>
            </a:r>
          </a:p>
          <a:p>
            <a:pPr marL="1485900" lvl="2" indent="-342900"/>
            <a:r>
              <a:rPr lang="en-GB" dirty="0">
                <a:solidFill>
                  <a:schemeClr val="accent1">
                    <a:lumMod val="75000"/>
                  </a:schemeClr>
                </a:solidFill>
              </a:rPr>
              <a:t>Academic </a:t>
            </a:r>
            <a:r>
              <a:rPr lang="en-GB" dirty="0" smtClean="0">
                <a:solidFill>
                  <a:schemeClr val="accent1">
                    <a:lumMod val="75000"/>
                  </a:schemeClr>
                </a:solidFill>
              </a:rPr>
              <a:t>Calendar</a:t>
            </a:r>
            <a:endParaRPr lang="en-GB" dirty="0">
              <a:solidFill>
                <a:schemeClr val="accent1">
                  <a:lumMod val="75000"/>
                </a:schemeClr>
              </a:solidFill>
            </a:endParaRPr>
          </a:p>
          <a:p>
            <a:pPr lvl="1" indent="0">
              <a:buNone/>
            </a:pPr>
            <a:endParaRPr lang="en-GB" dirty="0">
              <a:solidFill>
                <a:schemeClr val="accent1">
                  <a:lumMod val="75000"/>
                </a:schemeClr>
              </a:solidFill>
            </a:endParaRPr>
          </a:p>
        </p:txBody>
      </p:sp>
    </p:spTree>
    <p:extLst>
      <p:ext uri="{BB962C8B-B14F-4D97-AF65-F5344CB8AC3E}">
        <p14:creationId xmlns:p14="http://schemas.microsoft.com/office/powerpoint/2010/main" val="3878424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547688"/>
            <a:ext cx="7920037" cy="584775"/>
          </a:xfrm>
        </p:spPr>
        <p:txBody>
          <a:bodyPr/>
          <a:lstStyle/>
          <a:p>
            <a:r>
              <a:rPr lang="en-GB" dirty="0" smtClean="0"/>
              <a:t>Student Engagement in Quality</a:t>
            </a:r>
            <a:endParaRPr lang="en-GB" dirty="0"/>
          </a:p>
        </p:txBody>
      </p:sp>
      <p:sp>
        <p:nvSpPr>
          <p:cNvPr id="3" name="Text Placeholder 2"/>
          <p:cNvSpPr>
            <a:spLocks noGrp="1"/>
          </p:cNvSpPr>
          <p:nvPr>
            <p:ph type="body" sz="quarter" idx="11"/>
          </p:nvPr>
        </p:nvSpPr>
        <p:spPr>
          <a:xfrm>
            <a:off x="613569" y="1538748"/>
            <a:ext cx="7920037" cy="3416320"/>
          </a:xfrm>
        </p:spPr>
        <p:txBody>
          <a:bodyPr/>
          <a:lstStyle/>
          <a:p>
            <a:pPr marL="342900" indent="-342900">
              <a:buFont typeface="Arial" panose="020B0604020202020204" pitchFamily="34" charset="0"/>
              <a:buChar char="•"/>
            </a:pPr>
            <a:r>
              <a:rPr lang="en-GB" dirty="0" smtClean="0">
                <a:solidFill>
                  <a:schemeClr val="accent1">
                    <a:lumMod val="75000"/>
                  </a:schemeClr>
                </a:solidFill>
              </a:rPr>
              <a:t>Student, Staff Consultative Groups</a:t>
            </a:r>
          </a:p>
          <a:p>
            <a:pPr marL="342900" indent="-342900">
              <a:buFont typeface="Arial" panose="020B0604020202020204" pitchFamily="34" charset="0"/>
              <a:buChar char="•"/>
            </a:pPr>
            <a:r>
              <a:rPr lang="en-GB" dirty="0" smtClean="0">
                <a:solidFill>
                  <a:schemeClr val="accent1">
                    <a:lumMod val="75000"/>
                  </a:schemeClr>
                </a:solidFill>
              </a:rPr>
              <a:t>Representation on Programme Boards</a:t>
            </a:r>
          </a:p>
          <a:p>
            <a:pPr marL="342900" indent="-342900">
              <a:buFont typeface="Arial" panose="020B0604020202020204" pitchFamily="34" charset="0"/>
              <a:buChar char="•"/>
            </a:pPr>
            <a:r>
              <a:rPr lang="en-GB" dirty="0" smtClean="0">
                <a:solidFill>
                  <a:schemeClr val="accent1">
                    <a:lumMod val="75000"/>
                  </a:schemeClr>
                </a:solidFill>
              </a:rPr>
              <a:t>Ability to input to programme approval and review process</a:t>
            </a:r>
          </a:p>
          <a:p>
            <a:pPr marL="342900" indent="-342900">
              <a:buFont typeface="Arial" panose="020B0604020202020204" pitchFamily="34" charset="0"/>
              <a:buChar char="•"/>
            </a:pPr>
            <a:r>
              <a:rPr lang="en-GB" dirty="0" smtClean="0">
                <a:solidFill>
                  <a:schemeClr val="accent1">
                    <a:lumMod val="75000"/>
                  </a:schemeClr>
                </a:solidFill>
              </a:rPr>
              <a:t>Ability to provide feedback at modular level</a:t>
            </a:r>
          </a:p>
          <a:p>
            <a:pPr marL="342900" indent="-342900">
              <a:buFont typeface="Arial" panose="020B0604020202020204" pitchFamily="34" charset="0"/>
              <a:buChar char="•"/>
            </a:pPr>
            <a:r>
              <a:rPr lang="en-GB" dirty="0" smtClean="0">
                <a:solidFill>
                  <a:schemeClr val="accent1">
                    <a:lumMod val="75000"/>
                  </a:schemeClr>
                </a:solidFill>
              </a:rPr>
              <a:t>Opportunity to meet/discuss programme with External Examiners</a:t>
            </a:r>
          </a:p>
          <a:p>
            <a:pPr marL="342900" indent="-342900">
              <a:buFont typeface="Arial" panose="020B0604020202020204" pitchFamily="34" charset="0"/>
              <a:buChar char="•"/>
            </a:pPr>
            <a:r>
              <a:rPr lang="en-GB" dirty="0" smtClean="0">
                <a:solidFill>
                  <a:schemeClr val="accent1">
                    <a:lumMod val="75000"/>
                  </a:schemeClr>
                </a:solidFill>
              </a:rPr>
              <a:t>Frequent visits by GCU staff</a:t>
            </a:r>
            <a:endParaRPr lang="en-GB" dirty="0">
              <a:solidFill>
                <a:schemeClr val="accent1">
                  <a:lumMod val="75000"/>
                </a:schemeClr>
              </a:solidFill>
            </a:endParaRPr>
          </a:p>
        </p:txBody>
      </p:sp>
    </p:spTree>
    <p:extLst>
      <p:ext uri="{BB962C8B-B14F-4D97-AF65-F5344CB8AC3E}">
        <p14:creationId xmlns:p14="http://schemas.microsoft.com/office/powerpoint/2010/main" val="4112660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3569" y="638628"/>
            <a:ext cx="7920037" cy="584775"/>
          </a:xfrm>
        </p:spPr>
        <p:txBody>
          <a:bodyPr/>
          <a:lstStyle/>
          <a:p>
            <a:r>
              <a:rPr lang="en-GB" dirty="0" smtClean="0"/>
              <a:t>Further Development</a:t>
            </a:r>
            <a:endParaRPr lang="en-GB" dirty="0"/>
          </a:p>
        </p:txBody>
      </p:sp>
      <p:sp>
        <p:nvSpPr>
          <p:cNvPr id="3" name="Text Placeholder 2"/>
          <p:cNvSpPr>
            <a:spLocks noGrp="1"/>
          </p:cNvSpPr>
          <p:nvPr>
            <p:ph type="body" sz="quarter" idx="11"/>
          </p:nvPr>
        </p:nvSpPr>
        <p:spPr>
          <a:xfrm>
            <a:off x="519057" y="1223403"/>
            <a:ext cx="7920037" cy="2899255"/>
          </a:xfrm>
        </p:spPr>
        <p:txBody>
          <a:bodyPr/>
          <a:lstStyle/>
          <a:p>
            <a:pPr marL="342900" indent="-342900">
              <a:buFont typeface="Arial" panose="020B0604020202020204" pitchFamily="34" charset="0"/>
              <a:buChar char="•"/>
            </a:pPr>
            <a:r>
              <a:rPr lang="en-GB" dirty="0" smtClean="0">
                <a:solidFill>
                  <a:schemeClr val="accent1">
                    <a:lumMod val="75000"/>
                  </a:schemeClr>
                </a:solidFill>
              </a:rPr>
              <a:t>Development to Masters level in 2008</a:t>
            </a:r>
          </a:p>
          <a:p>
            <a:pPr marL="342900" indent="-342900">
              <a:buFont typeface="Arial" panose="020B0604020202020204" pitchFamily="34" charset="0"/>
              <a:buChar char="•"/>
            </a:pPr>
            <a:r>
              <a:rPr lang="en-GB" dirty="0">
                <a:solidFill>
                  <a:schemeClr val="accent1">
                    <a:lumMod val="75000"/>
                  </a:schemeClr>
                </a:solidFill>
              </a:rPr>
              <a:t>Improvements in IT give students greater access to GCU </a:t>
            </a:r>
            <a:r>
              <a:rPr lang="en-GB" dirty="0" smtClean="0">
                <a:solidFill>
                  <a:schemeClr val="accent1">
                    <a:lumMod val="75000"/>
                  </a:schemeClr>
                </a:solidFill>
              </a:rPr>
              <a:t>systems</a:t>
            </a:r>
            <a:endParaRPr lang="en-GB" dirty="0">
              <a:solidFill>
                <a:schemeClr val="accent1">
                  <a:lumMod val="75000"/>
                </a:schemeClr>
              </a:solidFill>
            </a:endParaRPr>
          </a:p>
          <a:p>
            <a:pPr marL="342900" indent="-342900">
              <a:buFont typeface="Arial" panose="020B0604020202020204" pitchFamily="34" charset="0"/>
              <a:buChar char="•"/>
            </a:pPr>
            <a:r>
              <a:rPr lang="en-GB" dirty="0" smtClean="0">
                <a:solidFill>
                  <a:schemeClr val="accent1">
                    <a:lumMod val="75000"/>
                  </a:schemeClr>
                </a:solidFill>
              </a:rPr>
              <a:t>Overhaul of GCU learning, teaching and assessment strategies and embedding of a new Strategy for Learning</a:t>
            </a:r>
          </a:p>
          <a:p>
            <a:endParaRPr lang="en-GB" dirty="0" smtClean="0">
              <a:solidFill>
                <a:schemeClr val="accent1">
                  <a:lumMod val="75000"/>
                </a:schemeClr>
              </a:solidFill>
            </a:endParaRPr>
          </a:p>
        </p:txBody>
      </p:sp>
    </p:spTree>
    <p:extLst>
      <p:ext uri="{BB962C8B-B14F-4D97-AF65-F5344CB8AC3E}">
        <p14:creationId xmlns:p14="http://schemas.microsoft.com/office/powerpoint/2010/main" val="383535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Divid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QAA Hold Item Deleting</Name>
    <Type>3</Type>
    <SequenceNumber>1000</SequenceNumber>
    <Assembly>BlueSource.QAA.LegalHold, Version=1.0.0.0, Culture=neutral, PublicKeyToken=98e5a19c401bc91c</Assembly>
    <Class>BlueSource.QAA.LegalHold.StopOnHoldDeleteEvents</Class>
    <Data/>
    <Filter/>
  </Receiver>
</spe:Receivers>
</file>

<file path=customXml/item3.xml><?xml version="1.0" encoding="utf-8"?>
<ct:contentTypeSchema xmlns:ct="http://schemas.microsoft.com/office/2006/metadata/contentType" xmlns:ma="http://schemas.microsoft.com/office/2006/metadata/properties/metaAttributes" ct:_="" ma:_="" ma:contentTypeName="Presentation" ma:contentTypeID="0x010100E524559A1B968C49BC07D9E1AA4E616600459591A892A8594E8DBFBABB16AF4F95" ma:contentTypeVersion="6" ma:contentTypeDescription="" ma:contentTypeScope="" ma:versionID="1869dc2eb5465127437d6dd4e15bf07b">
  <xsd:schema xmlns:xsd="http://www.w3.org/2001/XMLSchema" xmlns:p="http://schemas.microsoft.com/office/2006/metadata/properties" xmlns:ns2="25beefa3-6df1-42c8-984e-35dbf263528a" targetNamespace="http://schemas.microsoft.com/office/2006/metadata/properties" ma:root="true" ma:fieldsID="198049728a7397895f75724b53b843d1" ns2:_="">
    <xsd:import namespace="25beefa3-6df1-42c8-984e-35dbf263528a"/>
    <xsd:element name="properties">
      <xsd:complexType>
        <xsd:sequence>
          <xsd:element name="documentManagement">
            <xsd:complexType>
              <xsd:all>
                <xsd:element ref="ns2:Meeting_x0020_Date" minOccurs="0"/>
                <xsd:element ref="ns2:Strand" minOccurs="0"/>
              </xsd:all>
            </xsd:complexType>
          </xsd:element>
        </xsd:sequence>
      </xsd:complexType>
    </xsd:element>
  </xsd:schema>
  <xsd:schema xmlns:xsd="http://www.w3.org/2001/XMLSchema" xmlns:dms="http://schemas.microsoft.com/office/2006/documentManagement/types" targetNamespace="25beefa3-6df1-42c8-984e-35dbf263528a" elementFormDefault="qualified">
    <xsd:import namespace="http://schemas.microsoft.com/office/2006/documentManagement/types"/>
    <xsd:element name="Meeting_x0020_Date" ma:index="8" nillable="true" ma:displayName="Meeting Date" ma:format="DateOnly" ma:internalName="Meeting_x0020_Date">
      <xsd:simpleType>
        <xsd:restriction base="dms:DateTime"/>
      </xsd:simpleType>
    </xsd:element>
    <xsd:element name="Strand" ma:index="9" nillable="true" ma:displayName="Strand" ma:internalName="Stran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Strand xmlns="25beefa3-6df1-42c8-984e-35dbf263528a">Learning communities </Strand>
    <Meeting_x0020_Date xmlns="25beefa3-6df1-42c8-984e-35dbf263528a">2016-05-24T23:00:00+00:00</Meeting_x0020_Date>
  </documentManagement>
</p:properties>
</file>

<file path=customXml/itemProps1.xml><?xml version="1.0" encoding="utf-8"?>
<ds:datastoreItem xmlns:ds="http://schemas.openxmlformats.org/officeDocument/2006/customXml" ds:itemID="{32F6D5D0-7688-4550-BA43-3974BFCF03D3}">
  <ds:schemaRefs>
    <ds:schemaRef ds:uri="http://schemas.microsoft.com/sharepoint/v3/contenttype/forms"/>
  </ds:schemaRefs>
</ds:datastoreItem>
</file>

<file path=customXml/itemProps2.xml><?xml version="1.0" encoding="utf-8"?>
<ds:datastoreItem xmlns:ds="http://schemas.openxmlformats.org/officeDocument/2006/customXml" ds:itemID="{A3FCA318-CC3F-435C-A7F6-932DC7D609C5}">
  <ds:schemaRefs>
    <ds:schemaRef ds:uri="http://schemas.microsoft.com/sharepoint/events"/>
  </ds:schemaRefs>
</ds:datastoreItem>
</file>

<file path=customXml/itemProps3.xml><?xml version="1.0" encoding="utf-8"?>
<ds:datastoreItem xmlns:ds="http://schemas.openxmlformats.org/officeDocument/2006/customXml" ds:itemID="{3D999238-D53A-4980-AD75-65BCEE358C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beefa3-6df1-42c8-984e-35dbf263528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08BA7FDA-88E8-4F58-951C-65BFD96CC483}">
  <ds:schemaRefs>
    <ds:schemaRef ds:uri="25beefa3-6df1-42c8-984e-35dbf263528a"/>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GCU Template v8</Template>
  <TotalTime>0</TotalTime>
  <Words>1155</Words>
  <Application>Microsoft Office PowerPoint</Application>
  <PresentationFormat>On-screen Show (4:3)</PresentationFormat>
  <Paragraphs>124</Paragraphs>
  <Slides>24</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24</vt:i4>
      </vt:variant>
    </vt:vector>
  </HeadingPairs>
  <TitlesOfParts>
    <vt:vector size="30" baseType="lpstr">
      <vt:lpstr>Arial</vt:lpstr>
      <vt:lpstr>Calibri</vt:lpstr>
      <vt:lpstr>ＭＳ Ｐゴシック</vt:lpstr>
      <vt:lpstr>Frame</vt:lpstr>
      <vt:lpstr>Section Dividers</vt:lpstr>
      <vt:lpstr>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SfL Enablers : Digital Development / University Systems</vt:lpstr>
      <vt:lpstr>Engaged Learning</vt:lpstr>
      <vt:lpstr>Divergent Thinking</vt:lpstr>
      <vt:lpstr>Mapping to UK- SPEC (C.Eng)</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GCU and the Caledonian College of Engineering in Oman</dc:title>
  <dc:creator/>
  <cp:lastModifiedBy/>
  <cp:revision>9</cp:revision>
  <dcterms:created xsi:type="dcterms:W3CDTF">2013-06-18T15:06:41Z</dcterms:created>
  <dcterms:modified xsi:type="dcterms:W3CDTF">2018-04-12T13:58:52Z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ContentTypeId">
    <vt:lpwstr>0x010100E524559A1B968C49BC07D9E1AA4E616600459591A892A8594E8DBFBABB16AF4F95</vt:lpwstr>
  </property>
</Properties>
</file>