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notesMasterIdLst>
    <p:notesMasterId r:id="rId33"/>
  </p:notesMasterIdLst>
  <p:handoutMasterIdLst>
    <p:handoutMasterId r:id="rId34"/>
  </p:handoutMasterIdLst>
  <p:sldIdLst>
    <p:sldId id="256" r:id="rId6"/>
    <p:sldId id="288" r:id="rId7"/>
    <p:sldId id="385" r:id="rId8"/>
    <p:sldId id="379" r:id="rId9"/>
    <p:sldId id="381" r:id="rId10"/>
    <p:sldId id="384" r:id="rId11"/>
    <p:sldId id="368" r:id="rId12"/>
    <p:sldId id="369" r:id="rId13"/>
    <p:sldId id="370" r:id="rId14"/>
    <p:sldId id="371" r:id="rId15"/>
    <p:sldId id="325" r:id="rId16"/>
    <p:sldId id="364" r:id="rId17"/>
    <p:sldId id="365" r:id="rId18"/>
    <p:sldId id="307" r:id="rId19"/>
    <p:sldId id="366" r:id="rId20"/>
    <p:sldId id="382" r:id="rId21"/>
    <p:sldId id="367" r:id="rId22"/>
    <p:sldId id="341" r:id="rId23"/>
    <p:sldId id="342" r:id="rId24"/>
    <p:sldId id="388" r:id="rId25"/>
    <p:sldId id="318" r:id="rId26"/>
    <p:sldId id="386" r:id="rId27"/>
    <p:sldId id="389" r:id="rId28"/>
    <p:sldId id="323" r:id="rId29"/>
    <p:sldId id="291" r:id="rId30"/>
    <p:sldId id="383" r:id="rId31"/>
    <p:sldId id="374" r:id="rId3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7C"/>
    <a:srgbClr val="E8CCA2"/>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41" autoAdjust="0"/>
    <p:restoredTop sz="65457" autoAdjust="0"/>
  </p:normalViewPr>
  <p:slideViewPr>
    <p:cSldViewPr>
      <p:cViewPr varScale="1">
        <p:scale>
          <a:sx n="48" d="100"/>
          <a:sy n="48" d="100"/>
        </p:scale>
        <p:origin x="1152" y="4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B27B7E-6C69-48A3-9C19-E9EFA6B6595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B6260CB8-3219-49AC-B834-D313C2A75C3B}">
      <dgm:prSet phldrT="[Text]" phldr="1"/>
      <dgm:spPr/>
      <dgm:t>
        <a:bodyPr/>
        <a:lstStyle/>
        <a:p>
          <a:endParaRPr lang="en-GB"/>
        </a:p>
      </dgm:t>
    </dgm:pt>
    <dgm:pt modelId="{842924EA-DF17-4DE4-BE9B-1E2BAAB0D605}" type="parTrans" cxnId="{C4BB4BB9-D5CE-414A-8B90-E6184E23B6B5}">
      <dgm:prSet/>
      <dgm:spPr/>
      <dgm:t>
        <a:bodyPr/>
        <a:lstStyle/>
        <a:p>
          <a:endParaRPr lang="en-GB"/>
        </a:p>
      </dgm:t>
    </dgm:pt>
    <dgm:pt modelId="{DC40E9E0-1E81-46AC-9CAB-47A30EC1A8AE}" type="sibTrans" cxnId="{C4BB4BB9-D5CE-414A-8B90-E6184E23B6B5}">
      <dgm:prSet/>
      <dgm:spPr/>
      <dgm:t>
        <a:bodyPr/>
        <a:lstStyle/>
        <a:p>
          <a:endParaRPr lang="en-GB"/>
        </a:p>
      </dgm:t>
    </dgm:pt>
    <dgm:pt modelId="{C8CAFD18-5735-4DB3-8AB8-D4180EADE831}">
      <dgm:prSet phldrT="[Text]"/>
      <dgm:spPr/>
      <dgm:t>
        <a:bodyPr/>
        <a:lstStyle/>
        <a:p>
          <a:r>
            <a:rPr lang="en-GB" dirty="0" smtClean="0">
              <a:latin typeface="+mj-lt"/>
            </a:rPr>
            <a:t>Student downloads assignment rubric and cover-page</a:t>
          </a:r>
          <a:endParaRPr lang="en-GB" dirty="0">
            <a:latin typeface="+mj-lt"/>
          </a:endParaRPr>
        </a:p>
      </dgm:t>
    </dgm:pt>
    <dgm:pt modelId="{2C66DDEA-081E-4BAB-848C-1E223A31CA4E}" type="parTrans" cxnId="{374A0150-2137-4D4C-819B-AD57AF736B74}">
      <dgm:prSet/>
      <dgm:spPr/>
      <dgm:t>
        <a:bodyPr/>
        <a:lstStyle/>
        <a:p>
          <a:endParaRPr lang="en-GB"/>
        </a:p>
      </dgm:t>
    </dgm:pt>
    <dgm:pt modelId="{0DA6135A-BE8E-487D-AB70-5D2B4396C619}" type="sibTrans" cxnId="{374A0150-2137-4D4C-819B-AD57AF736B74}">
      <dgm:prSet/>
      <dgm:spPr/>
      <dgm:t>
        <a:bodyPr/>
        <a:lstStyle/>
        <a:p>
          <a:endParaRPr lang="en-GB"/>
        </a:p>
      </dgm:t>
    </dgm:pt>
    <dgm:pt modelId="{C0972161-C5B7-4B51-8B2C-C63B1F9C6554}">
      <dgm:prSet phldrT="[Text]" phldr="1"/>
      <dgm:spPr/>
      <dgm:t>
        <a:bodyPr/>
        <a:lstStyle/>
        <a:p>
          <a:endParaRPr lang="en-GB" dirty="0"/>
        </a:p>
      </dgm:t>
    </dgm:pt>
    <dgm:pt modelId="{25936CF7-3D1F-4D93-BFAF-B7D99B7C9D3C}" type="parTrans" cxnId="{DDFDD900-23F9-4B2C-A412-DA786298D5AD}">
      <dgm:prSet/>
      <dgm:spPr/>
      <dgm:t>
        <a:bodyPr/>
        <a:lstStyle/>
        <a:p>
          <a:endParaRPr lang="en-GB"/>
        </a:p>
      </dgm:t>
    </dgm:pt>
    <dgm:pt modelId="{190EF165-3E1A-42B6-8CDE-3E3A26E24C63}" type="sibTrans" cxnId="{DDFDD900-23F9-4B2C-A412-DA786298D5AD}">
      <dgm:prSet/>
      <dgm:spPr/>
      <dgm:t>
        <a:bodyPr/>
        <a:lstStyle/>
        <a:p>
          <a:endParaRPr lang="en-GB"/>
        </a:p>
      </dgm:t>
    </dgm:pt>
    <dgm:pt modelId="{6E77E5E6-1C24-43D2-849F-9860898FE025}">
      <dgm:prSet phldrT="[Text]"/>
      <dgm:spPr/>
      <dgm:t>
        <a:bodyPr/>
        <a:lstStyle/>
        <a:p>
          <a:r>
            <a:rPr lang="en-GB" dirty="0" smtClean="0">
              <a:latin typeface="+mj-lt"/>
            </a:rPr>
            <a:t>Student completes and submits cover-page and assignment</a:t>
          </a:r>
          <a:endParaRPr lang="en-GB" dirty="0">
            <a:latin typeface="+mj-lt"/>
          </a:endParaRPr>
        </a:p>
      </dgm:t>
    </dgm:pt>
    <dgm:pt modelId="{AFA76305-5C94-4B43-B2E6-048112712AFA}" type="parTrans" cxnId="{1CB8FA5F-9EC7-4592-84CD-751E6A92DF9B}">
      <dgm:prSet/>
      <dgm:spPr/>
      <dgm:t>
        <a:bodyPr/>
        <a:lstStyle/>
        <a:p>
          <a:endParaRPr lang="en-GB"/>
        </a:p>
      </dgm:t>
    </dgm:pt>
    <dgm:pt modelId="{90E1AB0C-D60A-49C4-B7F8-7D1BA537BF6F}" type="sibTrans" cxnId="{1CB8FA5F-9EC7-4592-84CD-751E6A92DF9B}">
      <dgm:prSet/>
      <dgm:spPr/>
      <dgm:t>
        <a:bodyPr/>
        <a:lstStyle/>
        <a:p>
          <a:endParaRPr lang="en-GB"/>
        </a:p>
      </dgm:t>
    </dgm:pt>
    <dgm:pt modelId="{763646C6-1C37-4A21-9997-06F2B3A94E50}">
      <dgm:prSet phldrT="[Text]"/>
      <dgm:spPr/>
      <dgm:t>
        <a:bodyPr/>
        <a:lstStyle/>
        <a:p>
          <a:r>
            <a:rPr lang="en-GB" dirty="0" smtClean="0">
              <a:latin typeface="+mj-lt"/>
            </a:rPr>
            <a:t>Tutor marks assignment and comments on cover-page</a:t>
          </a:r>
          <a:endParaRPr lang="en-GB" dirty="0">
            <a:latin typeface="+mj-lt"/>
          </a:endParaRPr>
        </a:p>
      </dgm:t>
    </dgm:pt>
    <dgm:pt modelId="{D521D89D-E1E8-4A25-A058-2A2EC44DAE7F}" type="parTrans" cxnId="{E72E2834-3D5F-413D-81A3-A6755FD7D8A0}">
      <dgm:prSet/>
      <dgm:spPr/>
      <dgm:t>
        <a:bodyPr/>
        <a:lstStyle/>
        <a:p>
          <a:endParaRPr lang="en-GB"/>
        </a:p>
      </dgm:t>
    </dgm:pt>
    <dgm:pt modelId="{AA4F6028-6882-4682-AEF0-681AFB835AA1}" type="sibTrans" cxnId="{E72E2834-3D5F-413D-81A3-A6755FD7D8A0}">
      <dgm:prSet/>
      <dgm:spPr/>
      <dgm:t>
        <a:bodyPr/>
        <a:lstStyle/>
        <a:p>
          <a:endParaRPr lang="en-GB"/>
        </a:p>
      </dgm:t>
    </dgm:pt>
    <dgm:pt modelId="{C785F23B-D1B4-45A8-BEC4-60723B140F3D}">
      <dgm:prSet/>
      <dgm:spPr/>
      <dgm:t>
        <a:bodyPr/>
        <a:lstStyle/>
        <a:p>
          <a:endParaRPr lang="en-GB" dirty="0"/>
        </a:p>
      </dgm:t>
    </dgm:pt>
    <dgm:pt modelId="{51B88BE9-9E43-4997-A417-93FAAD0FC9AF}" type="parTrans" cxnId="{D54E8BB7-FAA5-4B4D-BAEA-125CCEE4001F}">
      <dgm:prSet/>
      <dgm:spPr/>
      <dgm:t>
        <a:bodyPr/>
        <a:lstStyle/>
        <a:p>
          <a:endParaRPr lang="en-GB"/>
        </a:p>
      </dgm:t>
    </dgm:pt>
    <dgm:pt modelId="{1963838B-6AFE-4A01-A071-0919332A5D8B}" type="sibTrans" cxnId="{D54E8BB7-FAA5-4B4D-BAEA-125CCEE4001F}">
      <dgm:prSet/>
      <dgm:spPr/>
      <dgm:t>
        <a:bodyPr/>
        <a:lstStyle/>
        <a:p>
          <a:endParaRPr lang="en-GB"/>
        </a:p>
      </dgm:t>
    </dgm:pt>
    <dgm:pt modelId="{75CC063D-6C48-4756-84E6-02C36D87FFFF}">
      <dgm:prSet/>
      <dgm:spPr/>
      <dgm:t>
        <a:bodyPr/>
        <a:lstStyle/>
        <a:p>
          <a:r>
            <a:rPr lang="en-GB" dirty="0" smtClean="0">
              <a:latin typeface="+mj-lt"/>
            </a:rPr>
            <a:t>Tutor sends email to student</a:t>
          </a:r>
          <a:endParaRPr lang="en-GB" dirty="0">
            <a:latin typeface="+mj-lt"/>
          </a:endParaRPr>
        </a:p>
      </dgm:t>
    </dgm:pt>
    <dgm:pt modelId="{AD149628-3A84-4EAC-A422-D651FA34EB32}" type="parTrans" cxnId="{0586C7C4-03E5-4DBE-9B16-48696FEA1D97}">
      <dgm:prSet/>
      <dgm:spPr/>
      <dgm:t>
        <a:bodyPr/>
        <a:lstStyle/>
        <a:p>
          <a:endParaRPr lang="en-GB"/>
        </a:p>
      </dgm:t>
    </dgm:pt>
    <dgm:pt modelId="{93E6B6B6-772C-421A-B98F-172D8A905293}" type="sibTrans" cxnId="{0586C7C4-03E5-4DBE-9B16-48696FEA1D97}">
      <dgm:prSet/>
      <dgm:spPr/>
      <dgm:t>
        <a:bodyPr/>
        <a:lstStyle/>
        <a:p>
          <a:endParaRPr lang="en-GB"/>
        </a:p>
      </dgm:t>
    </dgm:pt>
    <dgm:pt modelId="{C893FF0F-F97D-4D99-9ED3-DF9B3C88A815}">
      <dgm:prSet phldrT="[Text]" phldr="1"/>
      <dgm:spPr/>
      <dgm:t>
        <a:bodyPr/>
        <a:lstStyle/>
        <a:p>
          <a:endParaRPr lang="en-GB" dirty="0"/>
        </a:p>
      </dgm:t>
    </dgm:pt>
    <dgm:pt modelId="{91ACCE97-52F7-4A5B-B973-F4919BA0BA95}" type="sibTrans" cxnId="{86317FA8-F3D4-4AEE-81BA-49B4A331F85C}">
      <dgm:prSet/>
      <dgm:spPr/>
      <dgm:t>
        <a:bodyPr/>
        <a:lstStyle/>
        <a:p>
          <a:endParaRPr lang="en-GB"/>
        </a:p>
      </dgm:t>
    </dgm:pt>
    <dgm:pt modelId="{1459E8C9-43B4-4D52-A8FA-C782F64E5EB8}" type="parTrans" cxnId="{86317FA8-F3D4-4AEE-81BA-49B4A331F85C}">
      <dgm:prSet/>
      <dgm:spPr/>
      <dgm:t>
        <a:bodyPr/>
        <a:lstStyle/>
        <a:p>
          <a:endParaRPr lang="en-GB"/>
        </a:p>
      </dgm:t>
    </dgm:pt>
    <dgm:pt modelId="{E1DF311E-B43C-4D9E-B17C-FDCDC8D251AC}" type="pres">
      <dgm:prSet presAssocID="{92B27B7E-6C69-48A3-9C19-E9EFA6B65956}" presName="linearFlow" presStyleCnt="0">
        <dgm:presLayoutVars>
          <dgm:dir/>
          <dgm:animLvl val="lvl"/>
          <dgm:resizeHandles val="exact"/>
        </dgm:presLayoutVars>
      </dgm:prSet>
      <dgm:spPr/>
      <dgm:t>
        <a:bodyPr/>
        <a:lstStyle/>
        <a:p>
          <a:endParaRPr lang="en-AU"/>
        </a:p>
      </dgm:t>
    </dgm:pt>
    <dgm:pt modelId="{F6DC901F-5CB4-462D-83FF-C267C4BFBB8D}" type="pres">
      <dgm:prSet presAssocID="{B6260CB8-3219-49AC-B834-D313C2A75C3B}" presName="composite" presStyleCnt="0"/>
      <dgm:spPr/>
    </dgm:pt>
    <dgm:pt modelId="{09655AD1-C524-4855-999D-B6124921B440}" type="pres">
      <dgm:prSet presAssocID="{B6260CB8-3219-49AC-B834-D313C2A75C3B}" presName="parentText" presStyleLbl="alignNode1" presStyleIdx="0" presStyleCnt="4">
        <dgm:presLayoutVars>
          <dgm:chMax val="1"/>
          <dgm:bulletEnabled val="1"/>
        </dgm:presLayoutVars>
      </dgm:prSet>
      <dgm:spPr/>
      <dgm:t>
        <a:bodyPr/>
        <a:lstStyle/>
        <a:p>
          <a:endParaRPr lang="en-AU"/>
        </a:p>
      </dgm:t>
    </dgm:pt>
    <dgm:pt modelId="{E7143DAB-DF2C-4708-8F70-E2559128066A}" type="pres">
      <dgm:prSet presAssocID="{B6260CB8-3219-49AC-B834-D313C2A75C3B}" presName="descendantText" presStyleLbl="alignAcc1" presStyleIdx="0" presStyleCnt="4">
        <dgm:presLayoutVars>
          <dgm:bulletEnabled val="1"/>
        </dgm:presLayoutVars>
      </dgm:prSet>
      <dgm:spPr/>
      <dgm:t>
        <a:bodyPr/>
        <a:lstStyle/>
        <a:p>
          <a:endParaRPr lang="en-GB"/>
        </a:p>
      </dgm:t>
    </dgm:pt>
    <dgm:pt modelId="{46C0FD04-D058-4DF1-AB8D-5EDED0D14008}" type="pres">
      <dgm:prSet presAssocID="{DC40E9E0-1E81-46AC-9CAB-47A30EC1A8AE}" presName="sp" presStyleCnt="0"/>
      <dgm:spPr/>
    </dgm:pt>
    <dgm:pt modelId="{577A1EB8-51C8-42E1-B310-6A746FB83CBF}" type="pres">
      <dgm:prSet presAssocID="{C0972161-C5B7-4B51-8B2C-C63B1F9C6554}" presName="composite" presStyleCnt="0"/>
      <dgm:spPr/>
    </dgm:pt>
    <dgm:pt modelId="{83952C38-2880-4DE3-9C4E-220EC2C64A24}" type="pres">
      <dgm:prSet presAssocID="{C0972161-C5B7-4B51-8B2C-C63B1F9C6554}" presName="parentText" presStyleLbl="alignNode1" presStyleIdx="1" presStyleCnt="4">
        <dgm:presLayoutVars>
          <dgm:chMax val="1"/>
          <dgm:bulletEnabled val="1"/>
        </dgm:presLayoutVars>
      </dgm:prSet>
      <dgm:spPr/>
      <dgm:t>
        <a:bodyPr/>
        <a:lstStyle/>
        <a:p>
          <a:endParaRPr lang="en-AU"/>
        </a:p>
      </dgm:t>
    </dgm:pt>
    <dgm:pt modelId="{F99F4941-FD9B-4D75-9F1D-7477D5835CF0}" type="pres">
      <dgm:prSet presAssocID="{C0972161-C5B7-4B51-8B2C-C63B1F9C6554}" presName="descendantText" presStyleLbl="alignAcc1" presStyleIdx="1" presStyleCnt="4">
        <dgm:presLayoutVars>
          <dgm:bulletEnabled val="1"/>
        </dgm:presLayoutVars>
      </dgm:prSet>
      <dgm:spPr/>
      <dgm:t>
        <a:bodyPr/>
        <a:lstStyle/>
        <a:p>
          <a:endParaRPr lang="en-GB"/>
        </a:p>
      </dgm:t>
    </dgm:pt>
    <dgm:pt modelId="{2B83F2C3-1947-4A78-BA19-FED61C2E80A1}" type="pres">
      <dgm:prSet presAssocID="{190EF165-3E1A-42B6-8CDE-3E3A26E24C63}" presName="sp" presStyleCnt="0"/>
      <dgm:spPr/>
    </dgm:pt>
    <dgm:pt modelId="{14B1F583-94F5-4C62-8062-22776143BECC}" type="pres">
      <dgm:prSet presAssocID="{C893FF0F-F97D-4D99-9ED3-DF9B3C88A815}" presName="composite" presStyleCnt="0"/>
      <dgm:spPr/>
    </dgm:pt>
    <dgm:pt modelId="{CF855150-2C2A-416F-8A10-AC2C7E09089D}" type="pres">
      <dgm:prSet presAssocID="{C893FF0F-F97D-4D99-9ED3-DF9B3C88A815}" presName="parentText" presStyleLbl="alignNode1" presStyleIdx="2" presStyleCnt="4">
        <dgm:presLayoutVars>
          <dgm:chMax val="1"/>
          <dgm:bulletEnabled val="1"/>
        </dgm:presLayoutVars>
      </dgm:prSet>
      <dgm:spPr/>
      <dgm:t>
        <a:bodyPr/>
        <a:lstStyle/>
        <a:p>
          <a:endParaRPr lang="en-AU"/>
        </a:p>
      </dgm:t>
    </dgm:pt>
    <dgm:pt modelId="{36A969EA-FEB8-4137-9399-46B30057A6CE}" type="pres">
      <dgm:prSet presAssocID="{C893FF0F-F97D-4D99-9ED3-DF9B3C88A815}" presName="descendantText" presStyleLbl="alignAcc1" presStyleIdx="2" presStyleCnt="4">
        <dgm:presLayoutVars>
          <dgm:bulletEnabled val="1"/>
        </dgm:presLayoutVars>
      </dgm:prSet>
      <dgm:spPr/>
      <dgm:t>
        <a:bodyPr/>
        <a:lstStyle/>
        <a:p>
          <a:endParaRPr lang="en-GB"/>
        </a:p>
      </dgm:t>
    </dgm:pt>
    <dgm:pt modelId="{D14CA29C-CF37-4D10-9F04-B4C5CBB5B460}" type="pres">
      <dgm:prSet presAssocID="{91ACCE97-52F7-4A5B-B973-F4919BA0BA95}" presName="sp" presStyleCnt="0"/>
      <dgm:spPr/>
    </dgm:pt>
    <dgm:pt modelId="{82315BB6-DF5A-4707-8C24-47451C02FFCB}" type="pres">
      <dgm:prSet presAssocID="{C785F23B-D1B4-45A8-BEC4-60723B140F3D}" presName="composite" presStyleCnt="0"/>
      <dgm:spPr/>
    </dgm:pt>
    <dgm:pt modelId="{7B260EBA-CC6C-44C4-8764-23678F8151A8}" type="pres">
      <dgm:prSet presAssocID="{C785F23B-D1B4-45A8-BEC4-60723B140F3D}" presName="parentText" presStyleLbl="alignNode1" presStyleIdx="3" presStyleCnt="4">
        <dgm:presLayoutVars>
          <dgm:chMax val="1"/>
          <dgm:bulletEnabled val="1"/>
        </dgm:presLayoutVars>
      </dgm:prSet>
      <dgm:spPr/>
      <dgm:t>
        <a:bodyPr/>
        <a:lstStyle/>
        <a:p>
          <a:endParaRPr lang="en-AU"/>
        </a:p>
      </dgm:t>
    </dgm:pt>
    <dgm:pt modelId="{D591DDED-99FD-4C0B-AF55-6A974C6D7CB5}" type="pres">
      <dgm:prSet presAssocID="{C785F23B-D1B4-45A8-BEC4-60723B140F3D}" presName="descendantText" presStyleLbl="alignAcc1" presStyleIdx="3" presStyleCnt="4">
        <dgm:presLayoutVars>
          <dgm:bulletEnabled val="1"/>
        </dgm:presLayoutVars>
      </dgm:prSet>
      <dgm:spPr/>
      <dgm:t>
        <a:bodyPr/>
        <a:lstStyle/>
        <a:p>
          <a:endParaRPr lang="en-AU"/>
        </a:p>
      </dgm:t>
    </dgm:pt>
  </dgm:ptLst>
  <dgm:cxnLst>
    <dgm:cxn modelId="{7869B109-81FA-45F3-AFFA-501DCA31FF32}" type="presOf" srcId="{92B27B7E-6C69-48A3-9C19-E9EFA6B65956}" destId="{E1DF311E-B43C-4D9E-B17C-FDCDC8D251AC}" srcOrd="0" destOrd="0" presId="urn:microsoft.com/office/officeart/2005/8/layout/chevron2"/>
    <dgm:cxn modelId="{DDFDD900-23F9-4B2C-A412-DA786298D5AD}" srcId="{92B27B7E-6C69-48A3-9C19-E9EFA6B65956}" destId="{C0972161-C5B7-4B51-8B2C-C63B1F9C6554}" srcOrd="1" destOrd="0" parTransId="{25936CF7-3D1F-4D93-BFAF-B7D99B7C9D3C}" sibTransId="{190EF165-3E1A-42B6-8CDE-3E3A26E24C63}"/>
    <dgm:cxn modelId="{E72E2834-3D5F-413D-81A3-A6755FD7D8A0}" srcId="{C893FF0F-F97D-4D99-9ED3-DF9B3C88A815}" destId="{763646C6-1C37-4A21-9997-06F2B3A94E50}" srcOrd="0" destOrd="0" parTransId="{D521D89D-E1E8-4A25-A058-2A2EC44DAE7F}" sibTransId="{AA4F6028-6882-4682-AEF0-681AFB835AA1}"/>
    <dgm:cxn modelId="{D2D463EE-6719-4710-AFC5-F75348B7C42A}" type="presOf" srcId="{763646C6-1C37-4A21-9997-06F2B3A94E50}" destId="{36A969EA-FEB8-4137-9399-46B30057A6CE}" srcOrd="0" destOrd="0" presId="urn:microsoft.com/office/officeart/2005/8/layout/chevron2"/>
    <dgm:cxn modelId="{2FD5F8AE-2C3F-4AE3-9265-497138CC64D9}" type="presOf" srcId="{B6260CB8-3219-49AC-B834-D313C2A75C3B}" destId="{09655AD1-C524-4855-999D-B6124921B440}" srcOrd="0" destOrd="0" presId="urn:microsoft.com/office/officeart/2005/8/layout/chevron2"/>
    <dgm:cxn modelId="{D54E8BB7-FAA5-4B4D-BAEA-125CCEE4001F}" srcId="{92B27B7E-6C69-48A3-9C19-E9EFA6B65956}" destId="{C785F23B-D1B4-45A8-BEC4-60723B140F3D}" srcOrd="3" destOrd="0" parTransId="{51B88BE9-9E43-4997-A417-93FAAD0FC9AF}" sibTransId="{1963838B-6AFE-4A01-A071-0919332A5D8B}"/>
    <dgm:cxn modelId="{86317FA8-F3D4-4AEE-81BA-49B4A331F85C}" srcId="{92B27B7E-6C69-48A3-9C19-E9EFA6B65956}" destId="{C893FF0F-F97D-4D99-9ED3-DF9B3C88A815}" srcOrd="2" destOrd="0" parTransId="{1459E8C9-43B4-4D52-A8FA-C782F64E5EB8}" sibTransId="{91ACCE97-52F7-4A5B-B973-F4919BA0BA95}"/>
    <dgm:cxn modelId="{1CB8FA5F-9EC7-4592-84CD-751E6A92DF9B}" srcId="{C0972161-C5B7-4B51-8B2C-C63B1F9C6554}" destId="{6E77E5E6-1C24-43D2-849F-9860898FE025}" srcOrd="0" destOrd="0" parTransId="{AFA76305-5C94-4B43-B2E6-048112712AFA}" sibTransId="{90E1AB0C-D60A-49C4-B7F8-7D1BA537BF6F}"/>
    <dgm:cxn modelId="{1D104F10-BAFD-40F8-9DC2-4300900E78E8}" type="presOf" srcId="{C785F23B-D1B4-45A8-BEC4-60723B140F3D}" destId="{7B260EBA-CC6C-44C4-8764-23678F8151A8}" srcOrd="0" destOrd="0" presId="urn:microsoft.com/office/officeart/2005/8/layout/chevron2"/>
    <dgm:cxn modelId="{9F1554C6-F174-4D4A-B87B-50BD6B1A9FA6}" type="presOf" srcId="{C0972161-C5B7-4B51-8B2C-C63B1F9C6554}" destId="{83952C38-2880-4DE3-9C4E-220EC2C64A24}" srcOrd="0" destOrd="0" presId="urn:microsoft.com/office/officeart/2005/8/layout/chevron2"/>
    <dgm:cxn modelId="{C4BB4BB9-D5CE-414A-8B90-E6184E23B6B5}" srcId="{92B27B7E-6C69-48A3-9C19-E9EFA6B65956}" destId="{B6260CB8-3219-49AC-B834-D313C2A75C3B}" srcOrd="0" destOrd="0" parTransId="{842924EA-DF17-4DE4-BE9B-1E2BAAB0D605}" sibTransId="{DC40E9E0-1E81-46AC-9CAB-47A30EC1A8AE}"/>
    <dgm:cxn modelId="{F2AA0264-F33C-478A-9418-F16761242AF7}" type="presOf" srcId="{6E77E5E6-1C24-43D2-849F-9860898FE025}" destId="{F99F4941-FD9B-4D75-9F1D-7477D5835CF0}" srcOrd="0" destOrd="0" presId="urn:microsoft.com/office/officeart/2005/8/layout/chevron2"/>
    <dgm:cxn modelId="{AE6178DD-913D-4851-998E-711BFAB2E971}" type="presOf" srcId="{C893FF0F-F97D-4D99-9ED3-DF9B3C88A815}" destId="{CF855150-2C2A-416F-8A10-AC2C7E09089D}" srcOrd="0" destOrd="0" presId="urn:microsoft.com/office/officeart/2005/8/layout/chevron2"/>
    <dgm:cxn modelId="{F7619B76-491F-4A36-B678-F5F5F0C9117A}" type="presOf" srcId="{75CC063D-6C48-4756-84E6-02C36D87FFFF}" destId="{D591DDED-99FD-4C0B-AF55-6A974C6D7CB5}" srcOrd="0" destOrd="0" presId="urn:microsoft.com/office/officeart/2005/8/layout/chevron2"/>
    <dgm:cxn modelId="{374A0150-2137-4D4C-819B-AD57AF736B74}" srcId="{B6260CB8-3219-49AC-B834-D313C2A75C3B}" destId="{C8CAFD18-5735-4DB3-8AB8-D4180EADE831}" srcOrd="0" destOrd="0" parTransId="{2C66DDEA-081E-4BAB-848C-1E223A31CA4E}" sibTransId="{0DA6135A-BE8E-487D-AB70-5D2B4396C619}"/>
    <dgm:cxn modelId="{0C9E4827-7F1B-4308-97B6-FE3DB34DC2A5}" type="presOf" srcId="{C8CAFD18-5735-4DB3-8AB8-D4180EADE831}" destId="{E7143DAB-DF2C-4708-8F70-E2559128066A}" srcOrd="0" destOrd="0" presId="urn:microsoft.com/office/officeart/2005/8/layout/chevron2"/>
    <dgm:cxn modelId="{0586C7C4-03E5-4DBE-9B16-48696FEA1D97}" srcId="{C785F23B-D1B4-45A8-BEC4-60723B140F3D}" destId="{75CC063D-6C48-4756-84E6-02C36D87FFFF}" srcOrd="0" destOrd="0" parTransId="{AD149628-3A84-4EAC-A422-D651FA34EB32}" sibTransId="{93E6B6B6-772C-421A-B98F-172D8A905293}"/>
    <dgm:cxn modelId="{84B07253-27D1-4FC2-A056-DB5D5A290013}" type="presParOf" srcId="{E1DF311E-B43C-4D9E-B17C-FDCDC8D251AC}" destId="{F6DC901F-5CB4-462D-83FF-C267C4BFBB8D}" srcOrd="0" destOrd="0" presId="urn:microsoft.com/office/officeart/2005/8/layout/chevron2"/>
    <dgm:cxn modelId="{DB7C0169-7F15-42A4-82E8-F4C59F387C6D}" type="presParOf" srcId="{F6DC901F-5CB4-462D-83FF-C267C4BFBB8D}" destId="{09655AD1-C524-4855-999D-B6124921B440}" srcOrd="0" destOrd="0" presId="urn:microsoft.com/office/officeart/2005/8/layout/chevron2"/>
    <dgm:cxn modelId="{94E27068-17D4-4639-99C6-DC325E60AB96}" type="presParOf" srcId="{F6DC901F-5CB4-462D-83FF-C267C4BFBB8D}" destId="{E7143DAB-DF2C-4708-8F70-E2559128066A}" srcOrd="1" destOrd="0" presId="urn:microsoft.com/office/officeart/2005/8/layout/chevron2"/>
    <dgm:cxn modelId="{C6C86092-159B-4BC9-9D01-7C945D899441}" type="presParOf" srcId="{E1DF311E-B43C-4D9E-B17C-FDCDC8D251AC}" destId="{46C0FD04-D058-4DF1-AB8D-5EDED0D14008}" srcOrd="1" destOrd="0" presId="urn:microsoft.com/office/officeart/2005/8/layout/chevron2"/>
    <dgm:cxn modelId="{7ED9E7AD-F06C-4083-845F-6E16FCF99994}" type="presParOf" srcId="{E1DF311E-B43C-4D9E-B17C-FDCDC8D251AC}" destId="{577A1EB8-51C8-42E1-B310-6A746FB83CBF}" srcOrd="2" destOrd="0" presId="urn:microsoft.com/office/officeart/2005/8/layout/chevron2"/>
    <dgm:cxn modelId="{2CCC4D7C-CF58-4BDC-BDFB-679FEC9982C7}" type="presParOf" srcId="{577A1EB8-51C8-42E1-B310-6A746FB83CBF}" destId="{83952C38-2880-4DE3-9C4E-220EC2C64A24}" srcOrd="0" destOrd="0" presId="urn:microsoft.com/office/officeart/2005/8/layout/chevron2"/>
    <dgm:cxn modelId="{A08DCB6C-AEAA-485A-B3E1-2312F31397A4}" type="presParOf" srcId="{577A1EB8-51C8-42E1-B310-6A746FB83CBF}" destId="{F99F4941-FD9B-4D75-9F1D-7477D5835CF0}" srcOrd="1" destOrd="0" presId="urn:microsoft.com/office/officeart/2005/8/layout/chevron2"/>
    <dgm:cxn modelId="{EB91B8BA-33E0-41F9-8CC9-5D8D6D992A97}" type="presParOf" srcId="{E1DF311E-B43C-4D9E-B17C-FDCDC8D251AC}" destId="{2B83F2C3-1947-4A78-BA19-FED61C2E80A1}" srcOrd="3" destOrd="0" presId="urn:microsoft.com/office/officeart/2005/8/layout/chevron2"/>
    <dgm:cxn modelId="{DFC3826A-27E0-4E7B-8238-526D247CFC37}" type="presParOf" srcId="{E1DF311E-B43C-4D9E-B17C-FDCDC8D251AC}" destId="{14B1F583-94F5-4C62-8062-22776143BECC}" srcOrd="4" destOrd="0" presId="urn:microsoft.com/office/officeart/2005/8/layout/chevron2"/>
    <dgm:cxn modelId="{EE871058-4A36-435E-867D-6B09DA5DB657}" type="presParOf" srcId="{14B1F583-94F5-4C62-8062-22776143BECC}" destId="{CF855150-2C2A-416F-8A10-AC2C7E09089D}" srcOrd="0" destOrd="0" presId="urn:microsoft.com/office/officeart/2005/8/layout/chevron2"/>
    <dgm:cxn modelId="{75140D1F-C963-4F0F-B789-290F7544A384}" type="presParOf" srcId="{14B1F583-94F5-4C62-8062-22776143BECC}" destId="{36A969EA-FEB8-4137-9399-46B30057A6CE}" srcOrd="1" destOrd="0" presId="urn:microsoft.com/office/officeart/2005/8/layout/chevron2"/>
    <dgm:cxn modelId="{FB703C77-DC2C-4D25-996F-256592C2A909}" type="presParOf" srcId="{E1DF311E-B43C-4D9E-B17C-FDCDC8D251AC}" destId="{D14CA29C-CF37-4D10-9F04-B4C5CBB5B460}" srcOrd="5" destOrd="0" presId="urn:microsoft.com/office/officeart/2005/8/layout/chevron2"/>
    <dgm:cxn modelId="{9FA00200-7F16-4FDA-BD1B-DF61306293A8}" type="presParOf" srcId="{E1DF311E-B43C-4D9E-B17C-FDCDC8D251AC}" destId="{82315BB6-DF5A-4707-8C24-47451C02FFCB}" srcOrd="6" destOrd="0" presId="urn:microsoft.com/office/officeart/2005/8/layout/chevron2"/>
    <dgm:cxn modelId="{5925C4E7-0050-476C-BB13-197BCF4734B7}" type="presParOf" srcId="{82315BB6-DF5A-4707-8C24-47451C02FFCB}" destId="{7B260EBA-CC6C-44C4-8764-23678F8151A8}" srcOrd="0" destOrd="0" presId="urn:microsoft.com/office/officeart/2005/8/layout/chevron2"/>
    <dgm:cxn modelId="{ECDA9954-2DA0-47C4-883A-7C14DCA44175}" type="presParOf" srcId="{82315BB6-DF5A-4707-8C24-47451C02FFCB}" destId="{D591DDED-99FD-4C0B-AF55-6A974C6D7CB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B27B7E-6C69-48A3-9C19-E9EFA6B6595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B6260CB8-3219-49AC-B834-D313C2A75C3B}">
      <dgm:prSet phldrT="[Text]" phldr="1"/>
      <dgm:spPr/>
      <dgm:t>
        <a:bodyPr/>
        <a:lstStyle/>
        <a:p>
          <a:endParaRPr lang="en-GB"/>
        </a:p>
      </dgm:t>
    </dgm:pt>
    <dgm:pt modelId="{842924EA-DF17-4DE4-BE9B-1E2BAAB0D605}" type="parTrans" cxnId="{C4BB4BB9-D5CE-414A-8B90-E6184E23B6B5}">
      <dgm:prSet/>
      <dgm:spPr/>
      <dgm:t>
        <a:bodyPr/>
        <a:lstStyle/>
        <a:p>
          <a:endParaRPr lang="en-GB"/>
        </a:p>
      </dgm:t>
    </dgm:pt>
    <dgm:pt modelId="{DC40E9E0-1E81-46AC-9CAB-47A30EC1A8AE}" type="sibTrans" cxnId="{C4BB4BB9-D5CE-414A-8B90-E6184E23B6B5}">
      <dgm:prSet/>
      <dgm:spPr/>
      <dgm:t>
        <a:bodyPr/>
        <a:lstStyle/>
        <a:p>
          <a:endParaRPr lang="en-GB"/>
        </a:p>
      </dgm:t>
    </dgm:pt>
    <dgm:pt modelId="{C8CAFD18-5735-4DB3-8AB8-D4180EADE831}">
      <dgm:prSet phldrT="[Text]"/>
      <dgm:spPr/>
      <dgm:t>
        <a:bodyPr/>
        <a:lstStyle/>
        <a:p>
          <a:r>
            <a:rPr lang="en-GB" dirty="0" smtClean="0">
              <a:latin typeface="+mj-lt"/>
            </a:rPr>
            <a:t>Student downloads marked assignment</a:t>
          </a:r>
          <a:endParaRPr lang="en-GB" dirty="0">
            <a:latin typeface="+mj-lt"/>
          </a:endParaRPr>
        </a:p>
      </dgm:t>
    </dgm:pt>
    <dgm:pt modelId="{2C66DDEA-081E-4BAB-848C-1E223A31CA4E}" type="parTrans" cxnId="{374A0150-2137-4D4C-819B-AD57AF736B74}">
      <dgm:prSet/>
      <dgm:spPr/>
      <dgm:t>
        <a:bodyPr/>
        <a:lstStyle/>
        <a:p>
          <a:endParaRPr lang="en-GB"/>
        </a:p>
      </dgm:t>
    </dgm:pt>
    <dgm:pt modelId="{0DA6135A-BE8E-487D-AB70-5D2B4396C619}" type="sibTrans" cxnId="{374A0150-2137-4D4C-819B-AD57AF736B74}">
      <dgm:prSet/>
      <dgm:spPr/>
      <dgm:t>
        <a:bodyPr/>
        <a:lstStyle/>
        <a:p>
          <a:endParaRPr lang="en-GB"/>
        </a:p>
      </dgm:t>
    </dgm:pt>
    <dgm:pt modelId="{C0972161-C5B7-4B51-8B2C-C63B1F9C6554}">
      <dgm:prSet phldrT="[Text]" phldr="1"/>
      <dgm:spPr/>
      <dgm:t>
        <a:bodyPr/>
        <a:lstStyle/>
        <a:p>
          <a:endParaRPr lang="en-GB"/>
        </a:p>
      </dgm:t>
    </dgm:pt>
    <dgm:pt modelId="{25936CF7-3D1F-4D93-BFAF-B7D99B7C9D3C}" type="parTrans" cxnId="{DDFDD900-23F9-4B2C-A412-DA786298D5AD}">
      <dgm:prSet/>
      <dgm:spPr/>
      <dgm:t>
        <a:bodyPr/>
        <a:lstStyle/>
        <a:p>
          <a:endParaRPr lang="en-GB"/>
        </a:p>
      </dgm:t>
    </dgm:pt>
    <dgm:pt modelId="{190EF165-3E1A-42B6-8CDE-3E3A26E24C63}" type="sibTrans" cxnId="{DDFDD900-23F9-4B2C-A412-DA786298D5AD}">
      <dgm:prSet/>
      <dgm:spPr/>
      <dgm:t>
        <a:bodyPr/>
        <a:lstStyle/>
        <a:p>
          <a:endParaRPr lang="en-GB"/>
        </a:p>
      </dgm:t>
    </dgm:pt>
    <dgm:pt modelId="{6E77E5E6-1C24-43D2-849F-9860898FE025}">
      <dgm:prSet phldrT="[Text]"/>
      <dgm:spPr/>
      <dgm:t>
        <a:bodyPr/>
        <a:lstStyle/>
        <a:p>
          <a:r>
            <a:rPr lang="en-GB" dirty="0" smtClean="0">
              <a:latin typeface="+mj-lt"/>
            </a:rPr>
            <a:t>Student uploads document into wiki</a:t>
          </a:r>
          <a:endParaRPr lang="en-GB" dirty="0">
            <a:latin typeface="+mj-lt"/>
          </a:endParaRPr>
        </a:p>
      </dgm:t>
    </dgm:pt>
    <dgm:pt modelId="{AFA76305-5C94-4B43-B2E6-048112712AFA}" type="parTrans" cxnId="{1CB8FA5F-9EC7-4592-84CD-751E6A92DF9B}">
      <dgm:prSet/>
      <dgm:spPr/>
      <dgm:t>
        <a:bodyPr/>
        <a:lstStyle/>
        <a:p>
          <a:endParaRPr lang="en-GB"/>
        </a:p>
      </dgm:t>
    </dgm:pt>
    <dgm:pt modelId="{90E1AB0C-D60A-49C4-B7F8-7D1BA537BF6F}" type="sibTrans" cxnId="{1CB8FA5F-9EC7-4592-84CD-751E6A92DF9B}">
      <dgm:prSet/>
      <dgm:spPr/>
      <dgm:t>
        <a:bodyPr/>
        <a:lstStyle/>
        <a:p>
          <a:endParaRPr lang="en-GB"/>
        </a:p>
      </dgm:t>
    </dgm:pt>
    <dgm:pt modelId="{C893FF0F-F97D-4D99-9ED3-DF9B3C88A815}">
      <dgm:prSet phldrT="[Text]" phldr="1"/>
      <dgm:spPr/>
      <dgm:t>
        <a:bodyPr/>
        <a:lstStyle/>
        <a:p>
          <a:endParaRPr lang="en-GB" dirty="0"/>
        </a:p>
      </dgm:t>
    </dgm:pt>
    <dgm:pt modelId="{1459E8C9-43B4-4D52-A8FA-C782F64E5EB8}" type="parTrans" cxnId="{86317FA8-F3D4-4AEE-81BA-49B4A331F85C}">
      <dgm:prSet/>
      <dgm:spPr/>
      <dgm:t>
        <a:bodyPr/>
        <a:lstStyle/>
        <a:p>
          <a:endParaRPr lang="en-GB"/>
        </a:p>
      </dgm:t>
    </dgm:pt>
    <dgm:pt modelId="{91ACCE97-52F7-4A5B-B973-F4919BA0BA95}" type="sibTrans" cxnId="{86317FA8-F3D4-4AEE-81BA-49B4A331F85C}">
      <dgm:prSet/>
      <dgm:spPr/>
      <dgm:t>
        <a:bodyPr/>
        <a:lstStyle/>
        <a:p>
          <a:endParaRPr lang="en-GB"/>
        </a:p>
      </dgm:t>
    </dgm:pt>
    <dgm:pt modelId="{763646C6-1C37-4A21-9997-06F2B3A94E50}">
      <dgm:prSet phldrT="[Text]"/>
      <dgm:spPr/>
      <dgm:t>
        <a:bodyPr/>
        <a:lstStyle/>
        <a:p>
          <a:r>
            <a:rPr lang="en-GB" dirty="0" smtClean="0">
              <a:latin typeface="+mj-lt"/>
            </a:rPr>
            <a:t>Student reflects on feedback/answers questions; tutor receives automatic alert</a:t>
          </a:r>
          <a:endParaRPr lang="en-GB" dirty="0">
            <a:latin typeface="+mj-lt"/>
          </a:endParaRPr>
        </a:p>
      </dgm:t>
    </dgm:pt>
    <dgm:pt modelId="{D521D89D-E1E8-4A25-A058-2A2EC44DAE7F}" type="parTrans" cxnId="{E72E2834-3D5F-413D-81A3-A6755FD7D8A0}">
      <dgm:prSet/>
      <dgm:spPr/>
      <dgm:t>
        <a:bodyPr/>
        <a:lstStyle/>
        <a:p>
          <a:endParaRPr lang="en-GB"/>
        </a:p>
      </dgm:t>
    </dgm:pt>
    <dgm:pt modelId="{AA4F6028-6882-4682-AEF0-681AFB835AA1}" type="sibTrans" cxnId="{E72E2834-3D5F-413D-81A3-A6755FD7D8A0}">
      <dgm:prSet/>
      <dgm:spPr/>
      <dgm:t>
        <a:bodyPr/>
        <a:lstStyle/>
        <a:p>
          <a:endParaRPr lang="en-GB"/>
        </a:p>
      </dgm:t>
    </dgm:pt>
    <dgm:pt modelId="{C785F23B-D1B4-45A8-BEC4-60723B140F3D}">
      <dgm:prSet/>
      <dgm:spPr/>
      <dgm:t>
        <a:bodyPr/>
        <a:lstStyle/>
        <a:p>
          <a:endParaRPr lang="en-GB"/>
        </a:p>
      </dgm:t>
    </dgm:pt>
    <dgm:pt modelId="{51B88BE9-9E43-4997-A417-93FAAD0FC9AF}" type="parTrans" cxnId="{D54E8BB7-FAA5-4B4D-BAEA-125CCEE4001F}">
      <dgm:prSet/>
      <dgm:spPr/>
      <dgm:t>
        <a:bodyPr/>
        <a:lstStyle/>
        <a:p>
          <a:endParaRPr lang="en-GB"/>
        </a:p>
      </dgm:t>
    </dgm:pt>
    <dgm:pt modelId="{1963838B-6AFE-4A01-A071-0919332A5D8B}" type="sibTrans" cxnId="{D54E8BB7-FAA5-4B4D-BAEA-125CCEE4001F}">
      <dgm:prSet/>
      <dgm:spPr/>
      <dgm:t>
        <a:bodyPr/>
        <a:lstStyle/>
        <a:p>
          <a:endParaRPr lang="en-GB"/>
        </a:p>
      </dgm:t>
    </dgm:pt>
    <dgm:pt modelId="{75CC063D-6C48-4756-84E6-02C36D87FFFF}">
      <dgm:prSet/>
      <dgm:spPr/>
      <dgm:t>
        <a:bodyPr/>
        <a:lstStyle/>
        <a:p>
          <a:r>
            <a:rPr lang="en-GB" dirty="0" smtClean="0">
              <a:latin typeface="+mj-lt"/>
            </a:rPr>
            <a:t>Tutor comments on student reflection; student receives automatic alert </a:t>
          </a:r>
          <a:endParaRPr lang="en-GB" dirty="0">
            <a:latin typeface="+mj-lt"/>
          </a:endParaRPr>
        </a:p>
      </dgm:t>
    </dgm:pt>
    <dgm:pt modelId="{AD149628-3A84-4EAC-A422-D651FA34EB32}" type="parTrans" cxnId="{0586C7C4-03E5-4DBE-9B16-48696FEA1D97}">
      <dgm:prSet/>
      <dgm:spPr/>
      <dgm:t>
        <a:bodyPr/>
        <a:lstStyle/>
        <a:p>
          <a:endParaRPr lang="en-GB"/>
        </a:p>
      </dgm:t>
    </dgm:pt>
    <dgm:pt modelId="{93E6B6B6-772C-421A-B98F-172D8A905293}" type="sibTrans" cxnId="{0586C7C4-03E5-4DBE-9B16-48696FEA1D97}">
      <dgm:prSet/>
      <dgm:spPr/>
      <dgm:t>
        <a:bodyPr/>
        <a:lstStyle/>
        <a:p>
          <a:endParaRPr lang="en-GB"/>
        </a:p>
      </dgm:t>
    </dgm:pt>
    <dgm:pt modelId="{E1DF311E-B43C-4D9E-B17C-FDCDC8D251AC}" type="pres">
      <dgm:prSet presAssocID="{92B27B7E-6C69-48A3-9C19-E9EFA6B65956}" presName="linearFlow" presStyleCnt="0">
        <dgm:presLayoutVars>
          <dgm:dir/>
          <dgm:animLvl val="lvl"/>
          <dgm:resizeHandles val="exact"/>
        </dgm:presLayoutVars>
      </dgm:prSet>
      <dgm:spPr/>
      <dgm:t>
        <a:bodyPr/>
        <a:lstStyle/>
        <a:p>
          <a:endParaRPr lang="en-AU"/>
        </a:p>
      </dgm:t>
    </dgm:pt>
    <dgm:pt modelId="{F6DC901F-5CB4-462D-83FF-C267C4BFBB8D}" type="pres">
      <dgm:prSet presAssocID="{B6260CB8-3219-49AC-B834-D313C2A75C3B}" presName="composite" presStyleCnt="0"/>
      <dgm:spPr/>
    </dgm:pt>
    <dgm:pt modelId="{09655AD1-C524-4855-999D-B6124921B440}" type="pres">
      <dgm:prSet presAssocID="{B6260CB8-3219-49AC-B834-D313C2A75C3B}" presName="parentText" presStyleLbl="alignNode1" presStyleIdx="0" presStyleCnt="4">
        <dgm:presLayoutVars>
          <dgm:chMax val="1"/>
          <dgm:bulletEnabled val="1"/>
        </dgm:presLayoutVars>
      </dgm:prSet>
      <dgm:spPr/>
      <dgm:t>
        <a:bodyPr/>
        <a:lstStyle/>
        <a:p>
          <a:endParaRPr lang="en-AU"/>
        </a:p>
      </dgm:t>
    </dgm:pt>
    <dgm:pt modelId="{E7143DAB-DF2C-4708-8F70-E2559128066A}" type="pres">
      <dgm:prSet presAssocID="{B6260CB8-3219-49AC-B834-D313C2A75C3B}" presName="descendantText" presStyleLbl="alignAcc1" presStyleIdx="0" presStyleCnt="4">
        <dgm:presLayoutVars>
          <dgm:bulletEnabled val="1"/>
        </dgm:presLayoutVars>
      </dgm:prSet>
      <dgm:spPr/>
      <dgm:t>
        <a:bodyPr/>
        <a:lstStyle/>
        <a:p>
          <a:endParaRPr lang="en-GB"/>
        </a:p>
      </dgm:t>
    </dgm:pt>
    <dgm:pt modelId="{46C0FD04-D058-4DF1-AB8D-5EDED0D14008}" type="pres">
      <dgm:prSet presAssocID="{DC40E9E0-1E81-46AC-9CAB-47A30EC1A8AE}" presName="sp" presStyleCnt="0"/>
      <dgm:spPr/>
    </dgm:pt>
    <dgm:pt modelId="{577A1EB8-51C8-42E1-B310-6A746FB83CBF}" type="pres">
      <dgm:prSet presAssocID="{C0972161-C5B7-4B51-8B2C-C63B1F9C6554}" presName="composite" presStyleCnt="0"/>
      <dgm:spPr/>
    </dgm:pt>
    <dgm:pt modelId="{83952C38-2880-4DE3-9C4E-220EC2C64A24}" type="pres">
      <dgm:prSet presAssocID="{C0972161-C5B7-4B51-8B2C-C63B1F9C6554}" presName="parentText" presStyleLbl="alignNode1" presStyleIdx="1" presStyleCnt="4">
        <dgm:presLayoutVars>
          <dgm:chMax val="1"/>
          <dgm:bulletEnabled val="1"/>
        </dgm:presLayoutVars>
      </dgm:prSet>
      <dgm:spPr/>
      <dgm:t>
        <a:bodyPr/>
        <a:lstStyle/>
        <a:p>
          <a:endParaRPr lang="en-AU"/>
        </a:p>
      </dgm:t>
    </dgm:pt>
    <dgm:pt modelId="{F99F4941-FD9B-4D75-9F1D-7477D5835CF0}" type="pres">
      <dgm:prSet presAssocID="{C0972161-C5B7-4B51-8B2C-C63B1F9C6554}" presName="descendantText" presStyleLbl="alignAcc1" presStyleIdx="1" presStyleCnt="4">
        <dgm:presLayoutVars>
          <dgm:bulletEnabled val="1"/>
        </dgm:presLayoutVars>
      </dgm:prSet>
      <dgm:spPr/>
      <dgm:t>
        <a:bodyPr/>
        <a:lstStyle/>
        <a:p>
          <a:endParaRPr lang="en-GB"/>
        </a:p>
      </dgm:t>
    </dgm:pt>
    <dgm:pt modelId="{2B83F2C3-1947-4A78-BA19-FED61C2E80A1}" type="pres">
      <dgm:prSet presAssocID="{190EF165-3E1A-42B6-8CDE-3E3A26E24C63}" presName="sp" presStyleCnt="0"/>
      <dgm:spPr/>
    </dgm:pt>
    <dgm:pt modelId="{14B1F583-94F5-4C62-8062-22776143BECC}" type="pres">
      <dgm:prSet presAssocID="{C893FF0F-F97D-4D99-9ED3-DF9B3C88A815}" presName="composite" presStyleCnt="0"/>
      <dgm:spPr/>
    </dgm:pt>
    <dgm:pt modelId="{CF855150-2C2A-416F-8A10-AC2C7E09089D}" type="pres">
      <dgm:prSet presAssocID="{C893FF0F-F97D-4D99-9ED3-DF9B3C88A815}" presName="parentText" presStyleLbl="alignNode1" presStyleIdx="2" presStyleCnt="4">
        <dgm:presLayoutVars>
          <dgm:chMax val="1"/>
          <dgm:bulletEnabled val="1"/>
        </dgm:presLayoutVars>
      </dgm:prSet>
      <dgm:spPr/>
      <dgm:t>
        <a:bodyPr/>
        <a:lstStyle/>
        <a:p>
          <a:endParaRPr lang="en-AU"/>
        </a:p>
      </dgm:t>
    </dgm:pt>
    <dgm:pt modelId="{36A969EA-FEB8-4137-9399-46B30057A6CE}" type="pres">
      <dgm:prSet presAssocID="{C893FF0F-F97D-4D99-9ED3-DF9B3C88A815}" presName="descendantText" presStyleLbl="alignAcc1" presStyleIdx="2" presStyleCnt="4">
        <dgm:presLayoutVars>
          <dgm:bulletEnabled val="1"/>
        </dgm:presLayoutVars>
      </dgm:prSet>
      <dgm:spPr/>
      <dgm:t>
        <a:bodyPr/>
        <a:lstStyle/>
        <a:p>
          <a:endParaRPr lang="en-GB"/>
        </a:p>
      </dgm:t>
    </dgm:pt>
    <dgm:pt modelId="{D14CA29C-CF37-4D10-9F04-B4C5CBB5B460}" type="pres">
      <dgm:prSet presAssocID="{91ACCE97-52F7-4A5B-B973-F4919BA0BA95}" presName="sp" presStyleCnt="0"/>
      <dgm:spPr/>
    </dgm:pt>
    <dgm:pt modelId="{82315BB6-DF5A-4707-8C24-47451C02FFCB}" type="pres">
      <dgm:prSet presAssocID="{C785F23B-D1B4-45A8-BEC4-60723B140F3D}" presName="composite" presStyleCnt="0"/>
      <dgm:spPr/>
    </dgm:pt>
    <dgm:pt modelId="{7B260EBA-CC6C-44C4-8764-23678F8151A8}" type="pres">
      <dgm:prSet presAssocID="{C785F23B-D1B4-45A8-BEC4-60723B140F3D}" presName="parentText" presStyleLbl="alignNode1" presStyleIdx="3" presStyleCnt="4">
        <dgm:presLayoutVars>
          <dgm:chMax val="1"/>
          <dgm:bulletEnabled val="1"/>
        </dgm:presLayoutVars>
      </dgm:prSet>
      <dgm:spPr/>
      <dgm:t>
        <a:bodyPr/>
        <a:lstStyle/>
        <a:p>
          <a:endParaRPr lang="en-AU"/>
        </a:p>
      </dgm:t>
    </dgm:pt>
    <dgm:pt modelId="{D591DDED-99FD-4C0B-AF55-6A974C6D7CB5}" type="pres">
      <dgm:prSet presAssocID="{C785F23B-D1B4-45A8-BEC4-60723B140F3D}" presName="descendantText" presStyleLbl="alignAcc1" presStyleIdx="3" presStyleCnt="4">
        <dgm:presLayoutVars>
          <dgm:bulletEnabled val="1"/>
        </dgm:presLayoutVars>
      </dgm:prSet>
      <dgm:spPr/>
      <dgm:t>
        <a:bodyPr/>
        <a:lstStyle/>
        <a:p>
          <a:endParaRPr lang="en-AU"/>
        </a:p>
      </dgm:t>
    </dgm:pt>
  </dgm:ptLst>
  <dgm:cxnLst>
    <dgm:cxn modelId="{2E2F0A7C-8F37-496D-889C-BFE6407C1288}" type="presOf" srcId="{C0972161-C5B7-4B51-8B2C-C63B1F9C6554}" destId="{83952C38-2880-4DE3-9C4E-220EC2C64A24}" srcOrd="0" destOrd="0" presId="urn:microsoft.com/office/officeart/2005/8/layout/chevron2"/>
    <dgm:cxn modelId="{2859E456-2260-47E5-B390-191C60C15305}" type="presOf" srcId="{6E77E5E6-1C24-43D2-849F-9860898FE025}" destId="{F99F4941-FD9B-4D75-9F1D-7477D5835CF0}" srcOrd="0" destOrd="0" presId="urn:microsoft.com/office/officeart/2005/8/layout/chevron2"/>
    <dgm:cxn modelId="{DDFDD900-23F9-4B2C-A412-DA786298D5AD}" srcId="{92B27B7E-6C69-48A3-9C19-E9EFA6B65956}" destId="{C0972161-C5B7-4B51-8B2C-C63B1F9C6554}" srcOrd="1" destOrd="0" parTransId="{25936CF7-3D1F-4D93-BFAF-B7D99B7C9D3C}" sibTransId="{190EF165-3E1A-42B6-8CDE-3E3A26E24C63}"/>
    <dgm:cxn modelId="{7BA01D49-01AD-4FCA-B99E-EDC81B7E3B75}" type="presOf" srcId="{B6260CB8-3219-49AC-B834-D313C2A75C3B}" destId="{09655AD1-C524-4855-999D-B6124921B440}" srcOrd="0" destOrd="0" presId="urn:microsoft.com/office/officeart/2005/8/layout/chevron2"/>
    <dgm:cxn modelId="{D54E8BB7-FAA5-4B4D-BAEA-125CCEE4001F}" srcId="{92B27B7E-6C69-48A3-9C19-E9EFA6B65956}" destId="{C785F23B-D1B4-45A8-BEC4-60723B140F3D}" srcOrd="3" destOrd="0" parTransId="{51B88BE9-9E43-4997-A417-93FAAD0FC9AF}" sibTransId="{1963838B-6AFE-4A01-A071-0919332A5D8B}"/>
    <dgm:cxn modelId="{374A0150-2137-4D4C-819B-AD57AF736B74}" srcId="{B6260CB8-3219-49AC-B834-D313C2A75C3B}" destId="{C8CAFD18-5735-4DB3-8AB8-D4180EADE831}" srcOrd="0" destOrd="0" parTransId="{2C66DDEA-081E-4BAB-848C-1E223A31CA4E}" sibTransId="{0DA6135A-BE8E-487D-AB70-5D2B4396C619}"/>
    <dgm:cxn modelId="{1CB8FA5F-9EC7-4592-84CD-751E6A92DF9B}" srcId="{C0972161-C5B7-4B51-8B2C-C63B1F9C6554}" destId="{6E77E5E6-1C24-43D2-849F-9860898FE025}" srcOrd="0" destOrd="0" parTransId="{AFA76305-5C94-4B43-B2E6-048112712AFA}" sibTransId="{90E1AB0C-D60A-49C4-B7F8-7D1BA537BF6F}"/>
    <dgm:cxn modelId="{278EC448-6431-4F8C-81B6-854AF0BB63DC}" type="presOf" srcId="{75CC063D-6C48-4756-84E6-02C36D87FFFF}" destId="{D591DDED-99FD-4C0B-AF55-6A974C6D7CB5}" srcOrd="0" destOrd="0" presId="urn:microsoft.com/office/officeart/2005/8/layout/chevron2"/>
    <dgm:cxn modelId="{AAC4287B-5742-42FB-A8B4-FE3034871BAD}" type="presOf" srcId="{C785F23B-D1B4-45A8-BEC4-60723B140F3D}" destId="{7B260EBA-CC6C-44C4-8764-23678F8151A8}" srcOrd="0" destOrd="0" presId="urn:microsoft.com/office/officeart/2005/8/layout/chevron2"/>
    <dgm:cxn modelId="{86317FA8-F3D4-4AEE-81BA-49B4A331F85C}" srcId="{92B27B7E-6C69-48A3-9C19-E9EFA6B65956}" destId="{C893FF0F-F97D-4D99-9ED3-DF9B3C88A815}" srcOrd="2" destOrd="0" parTransId="{1459E8C9-43B4-4D52-A8FA-C782F64E5EB8}" sibTransId="{91ACCE97-52F7-4A5B-B973-F4919BA0BA95}"/>
    <dgm:cxn modelId="{E72E2834-3D5F-413D-81A3-A6755FD7D8A0}" srcId="{C893FF0F-F97D-4D99-9ED3-DF9B3C88A815}" destId="{763646C6-1C37-4A21-9997-06F2B3A94E50}" srcOrd="0" destOrd="0" parTransId="{D521D89D-E1E8-4A25-A058-2A2EC44DAE7F}" sibTransId="{AA4F6028-6882-4682-AEF0-681AFB835AA1}"/>
    <dgm:cxn modelId="{133779F6-9477-4B1D-9E84-7A97F5C2B98C}" type="presOf" srcId="{92B27B7E-6C69-48A3-9C19-E9EFA6B65956}" destId="{E1DF311E-B43C-4D9E-B17C-FDCDC8D251AC}" srcOrd="0" destOrd="0" presId="urn:microsoft.com/office/officeart/2005/8/layout/chevron2"/>
    <dgm:cxn modelId="{C4BB4BB9-D5CE-414A-8B90-E6184E23B6B5}" srcId="{92B27B7E-6C69-48A3-9C19-E9EFA6B65956}" destId="{B6260CB8-3219-49AC-B834-D313C2A75C3B}" srcOrd="0" destOrd="0" parTransId="{842924EA-DF17-4DE4-BE9B-1E2BAAB0D605}" sibTransId="{DC40E9E0-1E81-46AC-9CAB-47A30EC1A8AE}"/>
    <dgm:cxn modelId="{9289282D-6C43-4B9F-8B33-0A2A66A7A631}" type="presOf" srcId="{C8CAFD18-5735-4DB3-8AB8-D4180EADE831}" destId="{E7143DAB-DF2C-4708-8F70-E2559128066A}" srcOrd="0" destOrd="0" presId="urn:microsoft.com/office/officeart/2005/8/layout/chevron2"/>
    <dgm:cxn modelId="{7F1B4BE8-8ED6-43BF-AE58-DF6679BFA233}" type="presOf" srcId="{C893FF0F-F97D-4D99-9ED3-DF9B3C88A815}" destId="{CF855150-2C2A-416F-8A10-AC2C7E09089D}" srcOrd="0" destOrd="0" presId="urn:microsoft.com/office/officeart/2005/8/layout/chevron2"/>
    <dgm:cxn modelId="{0586C7C4-03E5-4DBE-9B16-48696FEA1D97}" srcId="{C785F23B-D1B4-45A8-BEC4-60723B140F3D}" destId="{75CC063D-6C48-4756-84E6-02C36D87FFFF}" srcOrd="0" destOrd="0" parTransId="{AD149628-3A84-4EAC-A422-D651FA34EB32}" sibTransId="{93E6B6B6-772C-421A-B98F-172D8A905293}"/>
    <dgm:cxn modelId="{07CCC365-9206-4B54-9ACD-B77FA9CFF254}" type="presOf" srcId="{763646C6-1C37-4A21-9997-06F2B3A94E50}" destId="{36A969EA-FEB8-4137-9399-46B30057A6CE}" srcOrd="0" destOrd="0" presId="urn:microsoft.com/office/officeart/2005/8/layout/chevron2"/>
    <dgm:cxn modelId="{A76D103B-58C8-48D6-874B-22491CE04387}" type="presParOf" srcId="{E1DF311E-B43C-4D9E-B17C-FDCDC8D251AC}" destId="{F6DC901F-5CB4-462D-83FF-C267C4BFBB8D}" srcOrd="0" destOrd="0" presId="urn:microsoft.com/office/officeart/2005/8/layout/chevron2"/>
    <dgm:cxn modelId="{ABBA6FB5-75F6-4A97-BAE3-C158E5C02E28}" type="presParOf" srcId="{F6DC901F-5CB4-462D-83FF-C267C4BFBB8D}" destId="{09655AD1-C524-4855-999D-B6124921B440}" srcOrd="0" destOrd="0" presId="urn:microsoft.com/office/officeart/2005/8/layout/chevron2"/>
    <dgm:cxn modelId="{AB3CC4CE-7647-4860-879A-58F282097B35}" type="presParOf" srcId="{F6DC901F-5CB4-462D-83FF-C267C4BFBB8D}" destId="{E7143DAB-DF2C-4708-8F70-E2559128066A}" srcOrd="1" destOrd="0" presId="urn:microsoft.com/office/officeart/2005/8/layout/chevron2"/>
    <dgm:cxn modelId="{A243E054-45E7-4AE3-B58E-5B58B57C2E6F}" type="presParOf" srcId="{E1DF311E-B43C-4D9E-B17C-FDCDC8D251AC}" destId="{46C0FD04-D058-4DF1-AB8D-5EDED0D14008}" srcOrd="1" destOrd="0" presId="urn:microsoft.com/office/officeart/2005/8/layout/chevron2"/>
    <dgm:cxn modelId="{8B07C66B-7D20-4F7F-9D8B-77637B86A544}" type="presParOf" srcId="{E1DF311E-B43C-4D9E-B17C-FDCDC8D251AC}" destId="{577A1EB8-51C8-42E1-B310-6A746FB83CBF}" srcOrd="2" destOrd="0" presId="urn:microsoft.com/office/officeart/2005/8/layout/chevron2"/>
    <dgm:cxn modelId="{7C66E750-9ED0-4B3F-ADC8-FC7D35A16AB2}" type="presParOf" srcId="{577A1EB8-51C8-42E1-B310-6A746FB83CBF}" destId="{83952C38-2880-4DE3-9C4E-220EC2C64A24}" srcOrd="0" destOrd="0" presId="urn:microsoft.com/office/officeart/2005/8/layout/chevron2"/>
    <dgm:cxn modelId="{4D799548-B621-4C0A-8DF4-D43E5C249851}" type="presParOf" srcId="{577A1EB8-51C8-42E1-B310-6A746FB83CBF}" destId="{F99F4941-FD9B-4D75-9F1D-7477D5835CF0}" srcOrd="1" destOrd="0" presId="urn:microsoft.com/office/officeart/2005/8/layout/chevron2"/>
    <dgm:cxn modelId="{6BAC6B2B-9900-4770-A729-2E4ACA277D1E}" type="presParOf" srcId="{E1DF311E-B43C-4D9E-B17C-FDCDC8D251AC}" destId="{2B83F2C3-1947-4A78-BA19-FED61C2E80A1}" srcOrd="3" destOrd="0" presId="urn:microsoft.com/office/officeart/2005/8/layout/chevron2"/>
    <dgm:cxn modelId="{B53DD2F2-C174-4D9E-BA6E-23E13322E386}" type="presParOf" srcId="{E1DF311E-B43C-4D9E-B17C-FDCDC8D251AC}" destId="{14B1F583-94F5-4C62-8062-22776143BECC}" srcOrd="4" destOrd="0" presId="urn:microsoft.com/office/officeart/2005/8/layout/chevron2"/>
    <dgm:cxn modelId="{4D9170BB-FF55-4CC4-AE87-2F5665BFD17D}" type="presParOf" srcId="{14B1F583-94F5-4C62-8062-22776143BECC}" destId="{CF855150-2C2A-416F-8A10-AC2C7E09089D}" srcOrd="0" destOrd="0" presId="urn:microsoft.com/office/officeart/2005/8/layout/chevron2"/>
    <dgm:cxn modelId="{DF8BA775-A407-471C-A6BE-63893B5C645D}" type="presParOf" srcId="{14B1F583-94F5-4C62-8062-22776143BECC}" destId="{36A969EA-FEB8-4137-9399-46B30057A6CE}" srcOrd="1" destOrd="0" presId="urn:microsoft.com/office/officeart/2005/8/layout/chevron2"/>
    <dgm:cxn modelId="{DF878603-175D-461C-B900-E57B3B8CB224}" type="presParOf" srcId="{E1DF311E-B43C-4D9E-B17C-FDCDC8D251AC}" destId="{D14CA29C-CF37-4D10-9F04-B4C5CBB5B460}" srcOrd="5" destOrd="0" presId="urn:microsoft.com/office/officeart/2005/8/layout/chevron2"/>
    <dgm:cxn modelId="{E8E29D83-E384-466B-955B-54ADD8AD8018}" type="presParOf" srcId="{E1DF311E-B43C-4D9E-B17C-FDCDC8D251AC}" destId="{82315BB6-DF5A-4707-8C24-47451C02FFCB}" srcOrd="6" destOrd="0" presId="urn:microsoft.com/office/officeart/2005/8/layout/chevron2"/>
    <dgm:cxn modelId="{487B2706-3CDE-45B7-9629-2479E3A531D4}" type="presParOf" srcId="{82315BB6-DF5A-4707-8C24-47451C02FFCB}" destId="{7B260EBA-CC6C-44C4-8764-23678F8151A8}" srcOrd="0" destOrd="0" presId="urn:microsoft.com/office/officeart/2005/8/layout/chevron2"/>
    <dgm:cxn modelId="{3D31C017-1046-4E9B-80CA-F31B1D356562}" type="presParOf" srcId="{82315BB6-DF5A-4707-8C24-47451C02FFCB}" destId="{D591DDED-99FD-4C0B-AF55-6A974C6D7CB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94C24F8A-1733-4172-8514-BE729B28AC7C}" type="datetimeFigureOut">
              <a:rPr lang="en-GB" smtClean="0"/>
              <a:t>23/04/2018</a:t>
            </a:fld>
            <a:endParaRPr lang="en-GB"/>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5D242334-F294-4F41-904A-6766940ED78B}" type="slidenum">
              <a:rPr lang="en-GB" smtClean="0"/>
              <a:t>‹#›</a:t>
            </a:fld>
            <a:endParaRPr lang="en-GB"/>
          </a:p>
        </p:txBody>
      </p:sp>
    </p:spTree>
    <p:extLst>
      <p:ext uri="{BB962C8B-B14F-4D97-AF65-F5344CB8AC3E}">
        <p14:creationId xmlns:p14="http://schemas.microsoft.com/office/powerpoint/2010/main" val="1946358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10A79E3-40EC-4A6B-9FCE-3801EB461762}" type="datetimeFigureOut">
              <a:rPr lang="en-GB" smtClean="0"/>
              <a:t>23/04/2018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810F033-0270-425C-A89F-93BC50AA8695}" type="slidenum">
              <a:rPr lang="en-GB" smtClean="0"/>
              <a:t>‹#›</a:t>
            </a:fld>
            <a:endParaRPr lang="en-GB"/>
          </a:p>
        </p:txBody>
      </p:sp>
    </p:spTree>
    <p:extLst>
      <p:ext uri="{BB962C8B-B14F-4D97-AF65-F5344CB8AC3E}">
        <p14:creationId xmlns:p14="http://schemas.microsoft.com/office/powerpoint/2010/main" val="2196036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_ENREF_14"/><Relationship Id="rId7" Type="http://schemas.openxmlformats.org/officeDocument/2006/relationships/hyperlink" Target="#_ENREF_9"/><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_ENREF_20"/><Relationship Id="rId5" Type="http://schemas.openxmlformats.org/officeDocument/2006/relationships/hyperlink" Target="#_ENREF_17"/><Relationship Id="rId4" Type="http://schemas.openxmlformats.org/officeDocument/2006/relationships/hyperlink" Target="#_ENREF_15"/></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1</a:t>
            </a:fld>
            <a:endParaRPr lang="en-GB"/>
          </a:p>
        </p:txBody>
      </p:sp>
    </p:spTree>
    <p:extLst>
      <p:ext uri="{BB962C8B-B14F-4D97-AF65-F5344CB8AC3E}">
        <p14:creationId xmlns:p14="http://schemas.microsoft.com/office/powerpoint/2010/main" val="3968475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23</a:t>
            </a:fld>
            <a:endParaRPr lang="en-GB"/>
          </a:p>
        </p:txBody>
      </p:sp>
    </p:spTree>
    <p:extLst>
      <p:ext uri="{BB962C8B-B14F-4D97-AF65-F5344CB8AC3E}">
        <p14:creationId xmlns:p14="http://schemas.microsoft.com/office/powerpoint/2010/main" val="3573412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810F033-0270-425C-A89F-93BC50AA8695}" type="slidenum">
              <a:rPr lang="en-GB" smtClean="0"/>
              <a:t>24</a:t>
            </a:fld>
            <a:endParaRPr lang="en-GB"/>
          </a:p>
        </p:txBody>
      </p:sp>
    </p:spTree>
    <p:extLst>
      <p:ext uri="{BB962C8B-B14F-4D97-AF65-F5344CB8AC3E}">
        <p14:creationId xmlns:p14="http://schemas.microsoft.com/office/powerpoint/2010/main" val="1928265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25</a:t>
            </a:fld>
            <a:endParaRPr lang="en-GB"/>
          </a:p>
        </p:txBody>
      </p:sp>
    </p:spTree>
    <p:extLst>
      <p:ext uri="{BB962C8B-B14F-4D97-AF65-F5344CB8AC3E}">
        <p14:creationId xmlns:p14="http://schemas.microsoft.com/office/powerpoint/2010/main" val="4115763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Feedback takes significant academic time, but how do we know this feedback is read, understood, relevant and acted upon? Without dialogue how can tutors gauge student goals, understanding and engagement, and how can feedback be used to develop students’ self-assessment skills? interACT (interactive assessment and collaboration via technology), funded by JISC, was developed to provide a best-practice informed platform to support feedback dialogue in an online distance learning programme. </a:t>
            </a:r>
          </a:p>
          <a:p>
            <a:r>
              <a:rPr lang="en-GB" sz="1200" kern="1200" dirty="0" smtClean="0">
                <a:solidFill>
                  <a:schemeClr val="tx1"/>
                </a:solidFill>
                <a:effectLst/>
                <a:latin typeface="+mn-lt"/>
                <a:ea typeface="+mn-ea"/>
                <a:cs typeface="+mn-cs"/>
              </a:rPr>
              <a:t>In this paper I present the principles underpinning interACT, the rationale behind using a wiki, lessons we have learnt from the perspectives of the student, academic, technologist and administrative staff, and how interACT could be applied in a blended environment. </a:t>
            </a:r>
          </a:p>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2</a:t>
            </a:fld>
            <a:endParaRPr lang="en-GB"/>
          </a:p>
        </p:txBody>
      </p:sp>
    </p:spTree>
    <p:extLst>
      <p:ext uri="{BB962C8B-B14F-4D97-AF65-F5344CB8AC3E}">
        <p14:creationId xmlns:p14="http://schemas.microsoft.com/office/powerpoint/2010/main" val="2505741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3</a:t>
            </a:fld>
            <a:endParaRPr lang="en-GB"/>
          </a:p>
        </p:txBody>
      </p:sp>
    </p:spTree>
    <p:extLst>
      <p:ext uri="{BB962C8B-B14F-4D97-AF65-F5344CB8AC3E}">
        <p14:creationId xmlns:p14="http://schemas.microsoft.com/office/powerpoint/2010/main" val="33983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4</a:t>
            </a:fld>
            <a:endParaRPr lang="en-GB"/>
          </a:p>
        </p:txBody>
      </p:sp>
    </p:spTree>
    <p:extLst>
      <p:ext uri="{BB962C8B-B14F-4D97-AF65-F5344CB8AC3E}">
        <p14:creationId xmlns:p14="http://schemas.microsoft.com/office/powerpoint/2010/main" val="114200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5</a:t>
            </a:fld>
            <a:endParaRPr lang="en-GB"/>
          </a:p>
        </p:txBody>
      </p:sp>
    </p:spTree>
    <p:extLst>
      <p:ext uri="{BB962C8B-B14F-4D97-AF65-F5344CB8AC3E}">
        <p14:creationId xmlns:p14="http://schemas.microsoft.com/office/powerpoint/2010/main" val="1030031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Viewing feedback as something that is ‘given’ to a student to correct their errors aligns with a narrow, </a:t>
            </a:r>
            <a:r>
              <a:rPr lang="en-GB" sz="1200" kern="1200" dirty="0" err="1" smtClean="0">
                <a:solidFill>
                  <a:schemeClr val="tx1"/>
                </a:solidFill>
                <a:effectLst/>
                <a:latin typeface="+mn-lt"/>
                <a:ea typeface="+mn-ea"/>
                <a:cs typeface="+mn-cs"/>
              </a:rPr>
              <a:t>transmissive</a:t>
            </a:r>
            <a:r>
              <a:rPr lang="en-GB" sz="1200" kern="1200" dirty="0" smtClean="0">
                <a:solidFill>
                  <a:schemeClr val="tx1"/>
                </a:solidFill>
                <a:effectLst/>
                <a:latin typeface="+mn-lt"/>
                <a:ea typeface="+mn-ea"/>
                <a:cs typeface="+mn-cs"/>
              </a:rPr>
              <a:t> view of learning. It does not take into account the dynamic and interpretive nature of communication (Higgins et al, 2001; Ajjawi, 2012). Feedback should be seen as a process of communication and therefore a socially constructed phenomenon whereby power, identity, culture, social norms and beliefs, emotions and gender imbue all communicative (and therefore feedback) acts (Higgins et al., 2001; Carless, 2006). Communication is an on-going evolving dialogue, such that understanding and interpretation are informed by previous communicative interactions (Ajjawi and Rees, 2012). Meaning is negotiated between individuals, taking into account their respective ideas, feelings and points of view. Indeed, each participant’s experiences (their frames of reference) influence the way the message is formed and interpreted (Ajjawi and Rees, 2012). Feedback should be viewed as dynamic and evolving, involving relationships between participants with individual and overlapping frames of reference that are context dependent.</a:t>
            </a:r>
          </a:p>
          <a:p>
            <a:r>
              <a:rPr lang="en-GB" sz="1200" kern="1200" dirty="0" smtClean="0">
                <a:solidFill>
                  <a:schemeClr val="tx1"/>
                </a:solidFill>
                <a:effectLst/>
                <a:latin typeface="+mn-lt"/>
                <a:ea typeface="+mn-ea"/>
                <a:cs typeface="+mn-cs"/>
              </a:rPr>
              <a:t>In this project we adopted the perspective that feedback is a communicative act and a social process in which power, emotion and discourse impact on how messages are constructed and interpreted. Therefore, feedback is “conceptualised as a dialogical and contingent two-way process that involves co-ordinated teacher-student and peer-to-peer interaction as well as active learner engagement” (</a:t>
            </a:r>
            <a:r>
              <a:rPr lang="en-GB" sz="1200" kern="1200" dirty="0" err="1" smtClean="0">
                <a:solidFill>
                  <a:schemeClr val="tx1"/>
                </a:solidFill>
                <a:effectLst/>
                <a:latin typeface="+mn-lt"/>
                <a:ea typeface="+mn-ea"/>
                <a:cs typeface="+mn-cs"/>
              </a:rPr>
              <a:t>Nicol</a:t>
            </a:r>
            <a:r>
              <a:rPr lang="en-GB" sz="1200" kern="1200" dirty="0" smtClean="0">
                <a:solidFill>
                  <a:schemeClr val="tx1"/>
                </a:solidFill>
                <a:effectLst/>
                <a:latin typeface="+mn-lt"/>
                <a:ea typeface="+mn-ea"/>
                <a:cs typeface="+mn-cs"/>
              </a:rPr>
              <a:t>, 2010, p.503).  Neglecting dialogue can lead to dissatisfaction with feedback. The transmission model of feedback ignores these factors and importantly the role of the student in learning from the feedback. Simply providing feedback does not ensure that students read it, understand it, or use it to promote learning.</a:t>
            </a:r>
          </a:p>
          <a:p>
            <a:r>
              <a:rPr lang="en-GB" sz="1200" kern="1200" dirty="0" smtClean="0">
                <a:solidFill>
                  <a:schemeClr val="tx1"/>
                </a:solidFill>
                <a:effectLst/>
                <a:latin typeface="+mn-lt"/>
                <a:ea typeface="+mn-ea"/>
                <a:cs typeface="+mn-cs"/>
              </a:rPr>
              <a:t>The quality of feedback, is crucial with students reportedly being dissatisfied with the feedback they receive because it lacks specific advice to improve, is difficult to interpret, has not been promptly delivered or is potentially destructive to students’ self-perception and confidence (</a:t>
            </a:r>
            <a:r>
              <a:rPr lang="en-GB" sz="1200" u="none" strike="noStrike" kern="1200" dirty="0" smtClean="0">
                <a:solidFill>
                  <a:schemeClr val="tx1"/>
                </a:solidFill>
                <a:effectLst/>
                <a:latin typeface="+mn-lt"/>
                <a:ea typeface="+mn-ea"/>
                <a:cs typeface="+mn-cs"/>
                <a:hlinkClick r:id="rId3" action="ppaction://hlinkfile" tooltip="Higgins, 2001 #21"/>
              </a:rPr>
              <a:t>Higgins et al., 2001</a:t>
            </a:r>
            <a:r>
              <a:rPr lang="en-GB" sz="1200" kern="1200" dirty="0" smtClean="0">
                <a:solidFill>
                  <a:schemeClr val="tx1"/>
                </a:solidFill>
                <a:effectLst/>
                <a:latin typeface="+mn-lt"/>
                <a:ea typeface="+mn-ea"/>
                <a:cs typeface="+mn-cs"/>
              </a:rPr>
              <a:t>, </a:t>
            </a:r>
            <a:r>
              <a:rPr lang="en-GB" sz="1200" u="none" strike="noStrike" kern="1200" dirty="0" smtClean="0">
                <a:solidFill>
                  <a:schemeClr val="tx1"/>
                </a:solidFill>
                <a:effectLst/>
                <a:latin typeface="+mn-lt"/>
                <a:ea typeface="+mn-ea"/>
                <a:cs typeface="+mn-cs"/>
                <a:hlinkClick r:id="rId4" action="ppaction://hlinkfile" tooltip="Higgins, 2002 #4"/>
              </a:rPr>
              <a:t>2002</a:t>
            </a:r>
            <a:r>
              <a:rPr lang="en-GB" sz="1200" kern="1200" dirty="0" smtClean="0">
                <a:solidFill>
                  <a:schemeClr val="tx1"/>
                </a:solidFill>
                <a:effectLst/>
                <a:latin typeface="+mn-lt"/>
                <a:ea typeface="+mn-ea"/>
                <a:cs typeface="+mn-cs"/>
              </a:rPr>
              <a:t>; </a:t>
            </a:r>
            <a:r>
              <a:rPr lang="en-GB" sz="1200" u="none" strike="noStrike" kern="1200" dirty="0" err="1" smtClean="0">
                <a:solidFill>
                  <a:schemeClr val="tx1"/>
                </a:solidFill>
                <a:effectLst/>
                <a:latin typeface="+mn-lt"/>
                <a:ea typeface="+mn-ea"/>
                <a:cs typeface="+mn-cs"/>
                <a:hlinkClick r:id="rId5" action="ppaction://hlinkfile" tooltip="Nicol, 2010 #2206"/>
              </a:rPr>
              <a:t>Nicol</a:t>
            </a:r>
            <a:r>
              <a:rPr lang="en-GB" sz="1200" u="none" strike="noStrike" kern="1200" dirty="0" smtClean="0">
                <a:solidFill>
                  <a:schemeClr val="tx1"/>
                </a:solidFill>
                <a:effectLst/>
                <a:latin typeface="+mn-lt"/>
                <a:ea typeface="+mn-ea"/>
                <a:cs typeface="+mn-cs"/>
                <a:hlinkClick r:id="rId5" action="ppaction://hlinkfile" tooltip="Nicol, 2010 #2206"/>
              </a:rPr>
              <a:t>, 2010</a:t>
            </a:r>
            <a:r>
              <a:rPr lang="en-GB" sz="1200" kern="1200" dirty="0" smtClean="0">
                <a:solidFill>
                  <a:schemeClr val="tx1"/>
                </a:solidFill>
                <a:effectLst/>
                <a:latin typeface="+mn-lt"/>
                <a:ea typeface="+mn-ea"/>
                <a:cs typeface="+mn-cs"/>
              </a:rPr>
              <a:t>). To be effective, feedback needs to be “meaningful, understood and correctly acted upon” (</a:t>
            </a:r>
            <a:r>
              <a:rPr lang="en-GB" sz="1200" u="none" strike="noStrike" kern="1200" dirty="0" err="1" smtClean="0">
                <a:solidFill>
                  <a:schemeClr val="tx1"/>
                </a:solidFill>
                <a:effectLst/>
                <a:latin typeface="+mn-lt"/>
                <a:ea typeface="+mn-ea"/>
                <a:cs typeface="+mn-cs"/>
                <a:hlinkClick r:id="rId6" action="ppaction://hlinkfile" tooltip="Orsmond, 2005 #24"/>
              </a:rPr>
              <a:t>Orsmond</a:t>
            </a:r>
            <a:r>
              <a:rPr lang="en-GB" sz="1200" u="none" strike="noStrike" kern="1200" dirty="0" smtClean="0">
                <a:solidFill>
                  <a:schemeClr val="tx1"/>
                </a:solidFill>
                <a:effectLst/>
                <a:latin typeface="+mn-lt"/>
                <a:ea typeface="+mn-ea"/>
                <a:cs typeface="+mn-cs"/>
                <a:hlinkClick r:id="rId6" action="ppaction://hlinkfile" tooltip="Orsmond, 2005 #24"/>
              </a:rPr>
              <a:t> et al., 2005</a:t>
            </a:r>
            <a:r>
              <a:rPr lang="en-GB" sz="1200" kern="1200" dirty="0" smtClean="0">
                <a:solidFill>
                  <a:schemeClr val="tx1"/>
                </a:solidFill>
                <a:effectLst/>
                <a:latin typeface="+mn-lt"/>
                <a:ea typeface="+mn-ea"/>
                <a:cs typeface="+mn-cs"/>
              </a:rPr>
              <a:t> p.369). Improving the overall quality and consistency of the feedback process is one of the aims of this project. Dialogue between tutors and students serves to reduce misconceptions and differing perceptions about assessment and feedback (</a:t>
            </a:r>
            <a:r>
              <a:rPr lang="en-GB" sz="1200" u="none" strike="noStrike" kern="1200" dirty="0" smtClean="0">
                <a:solidFill>
                  <a:schemeClr val="tx1"/>
                </a:solidFill>
                <a:effectLst/>
                <a:latin typeface="+mn-lt"/>
                <a:ea typeface="+mn-ea"/>
                <a:cs typeface="+mn-cs"/>
                <a:hlinkClick r:id="rId7" action="ppaction://hlinkfile" tooltip="Carless, 2006 #20"/>
              </a:rPr>
              <a:t>Carless, 2006</a:t>
            </a:r>
            <a:r>
              <a:rPr lang="en-GB"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7</a:t>
            </a:fld>
            <a:endParaRPr lang="en-GB"/>
          </a:p>
        </p:txBody>
      </p:sp>
    </p:spTree>
    <p:extLst>
      <p:ext uri="{BB962C8B-B14F-4D97-AF65-F5344CB8AC3E}">
        <p14:creationId xmlns:p14="http://schemas.microsoft.com/office/powerpoint/2010/main" val="3894745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This principle relates to taking a programmatic approach to assessment and so demands a developmental perspective on feedback. Rather than viewing feedback as a single occurrence or a ‘knee jerk’ reaction to a piece of work (</a:t>
            </a:r>
            <a:r>
              <a:rPr lang="en-GB" sz="1200" kern="1200" dirty="0" err="1" smtClean="0">
                <a:solidFill>
                  <a:schemeClr val="tx1"/>
                </a:solidFill>
                <a:effectLst/>
                <a:latin typeface="+mn-lt"/>
                <a:ea typeface="+mn-ea"/>
                <a:cs typeface="+mn-cs"/>
              </a:rPr>
              <a:t>Boud</a:t>
            </a:r>
            <a:r>
              <a:rPr lang="en-GB" sz="1200" kern="1200" dirty="0" smtClean="0">
                <a:solidFill>
                  <a:schemeClr val="tx1"/>
                </a:solidFill>
                <a:effectLst/>
                <a:latin typeface="+mn-lt"/>
                <a:ea typeface="+mn-ea"/>
                <a:cs typeface="+mn-cs"/>
              </a:rPr>
              <a:t> and Molloy, 2013), it should be seen as a series of pedagogical opportunities optimised across the lifetime of the programme. Taking a programmatic approach enables evidence of learning from feedback to be documented and for feedback to serve to help improve learners’ work in the future – also known as </a:t>
            </a:r>
            <a:r>
              <a:rPr lang="en-GB" sz="1200" kern="1200" dirty="0" err="1" smtClean="0">
                <a:solidFill>
                  <a:schemeClr val="tx1"/>
                </a:solidFill>
                <a:effectLst/>
                <a:latin typeface="+mn-lt"/>
                <a:ea typeface="+mn-ea"/>
                <a:cs typeface="+mn-cs"/>
              </a:rPr>
              <a:t>feedforward</a:t>
            </a:r>
            <a:r>
              <a:rPr lang="en-GB" sz="1200" kern="1200" dirty="0" smtClean="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8</a:t>
            </a:fld>
            <a:endParaRPr lang="en-GB"/>
          </a:p>
        </p:txBody>
      </p:sp>
    </p:spTree>
    <p:extLst>
      <p:ext uri="{BB962C8B-B14F-4D97-AF65-F5344CB8AC3E}">
        <p14:creationId xmlns:p14="http://schemas.microsoft.com/office/powerpoint/2010/main" val="884265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Feedback should serve the function of progressively enabling students to better monitor, evaluate and regulate their own learning, independently of the teacher. Learning is enhanced when learners are self-regulating, actively engaging in setting learning goals, selecting strategies for achieving these goals and monitoring their progress toward these goals (</a:t>
            </a:r>
            <a:r>
              <a:rPr lang="en-GB" sz="1200" kern="1200" dirty="0" err="1" smtClean="0">
                <a:solidFill>
                  <a:schemeClr val="tx1"/>
                </a:solidFill>
                <a:effectLst/>
                <a:latin typeface="+mn-lt"/>
                <a:ea typeface="+mn-ea"/>
                <a:cs typeface="+mn-cs"/>
              </a:rPr>
              <a:t>Nicol</a:t>
            </a:r>
            <a:r>
              <a:rPr lang="en-GB" sz="1200" kern="1200" dirty="0" smtClean="0">
                <a:solidFill>
                  <a:schemeClr val="tx1"/>
                </a:solidFill>
                <a:effectLst/>
                <a:latin typeface="+mn-lt"/>
                <a:ea typeface="+mn-ea"/>
                <a:cs typeface="+mn-cs"/>
              </a:rPr>
              <a:t> and Macfarlane‐Dick, 2006). This principle fits in with capabilities for life-long learning where graduates are required to seek external, credible sources of data to inform their performance and progress. Enhancing students’ ability to accurately self-monitor should reduce reliance on teachers and is a skill that should transfer into their working lives beyond university (</a:t>
            </a:r>
            <a:r>
              <a:rPr lang="en-GB" sz="1200" kern="1200" dirty="0" err="1" smtClean="0">
                <a:solidFill>
                  <a:schemeClr val="tx1"/>
                </a:solidFill>
                <a:effectLst/>
                <a:latin typeface="+mn-lt"/>
                <a:ea typeface="+mn-ea"/>
                <a:cs typeface="+mn-cs"/>
              </a:rPr>
              <a:t>Boud</a:t>
            </a:r>
            <a:r>
              <a:rPr lang="en-GB" sz="1200" kern="1200" dirty="0" smtClean="0">
                <a:solidFill>
                  <a:schemeClr val="tx1"/>
                </a:solidFill>
                <a:effectLst/>
                <a:latin typeface="+mn-lt"/>
                <a:ea typeface="+mn-ea"/>
                <a:cs typeface="+mn-cs"/>
              </a:rPr>
              <a:t> and </a:t>
            </a:r>
            <a:r>
              <a:rPr lang="en-GB" sz="1200" kern="1200" dirty="0" err="1" smtClean="0">
                <a:solidFill>
                  <a:schemeClr val="tx1"/>
                </a:solidFill>
                <a:effectLst/>
                <a:latin typeface="+mn-lt"/>
                <a:ea typeface="+mn-ea"/>
                <a:cs typeface="+mn-cs"/>
              </a:rPr>
              <a:t>Falchikov</a:t>
            </a:r>
            <a:r>
              <a:rPr lang="en-GB" sz="1200" kern="1200" dirty="0" smtClean="0">
                <a:solidFill>
                  <a:schemeClr val="tx1"/>
                </a:solidFill>
                <a:effectLst/>
                <a:latin typeface="+mn-lt"/>
                <a:ea typeface="+mn-ea"/>
                <a:cs typeface="+mn-cs"/>
              </a:rPr>
              <a:t>, 2006).</a:t>
            </a:r>
          </a:p>
          <a:p>
            <a:r>
              <a:rPr lang="en-GB" sz="1200" kern="1200" dirty="0" smtClean="0">
                <a:solidFill>
                  <a:schemeClr val="tx1"/>
                </a:solidFill>
                <a:effectLst/>
                <a:latin typeface="+mn-lt"/>
                <a:ea typeface="+mn-ea"/>
                <a:cs typeface="+mn-cs"/>
              </a:rPr>
              <a:t>The rationale here is that tutors’ tacit knowledge around assessment is the result of multiple evaluative judgements and seeing different ways of addressing the task (</a:t>
            </a:r>
            <a:r>
              <a:rPr lang="en-GB" sz="1200" kern="1200" dirty="0" err="1" smtClean="0">
                <a:solidFill>
                  <a:schemeClr val="tx1"/>
                </a:solidFill>
                <a:effectLst/>
                <a:latin typeface="+mn-lt"/>
                <a:ea typeface="+mn-ea"/>
                <a:cs typeface="+mn-cs"/>
              </a:rPr>
              <a:t>Nicol</a:t>
            </a:r>
            <a:r>
              <a:rPr lang="en-GB" sz="1200" kern="1200" dirty="0" smtClean="0">
                <a:solidFill>
                  <a:schemeClr val="tx1"/>
                </a:solidFill>
                <a:effectLst/>
                <a:latin typeface="+mn-lt"/>
                <a:ea typeface="+mn-ea"/>
                <a:cs typeface="+mn-cs"/>
              </a:rPr>
              <a:t> and Macfarlane‐Dick, 2006). Therefore tutors develop an internal calibration for quality and comparability. Although assessment criteria and standards are an attempt at defining what is expected to students, they cannot fully communicate such tacit knowledge. Students need to be given the opportunity to take part in the process of making academic judgements to help them develop ‘appropriate evaluative expertise themselves’ and so make more sense of and take greater control of their own learning (Sadler, 2010, </a:t>
            </a:r>
            <a:r>
              <a:rPr lang="en-GB" sz="1200" kern="1200" dirty="0" err="1" smtClean="0">
                <a:solidFill>
                  <a:schemeClr val="tx1"/>
                </a:solidFill>
                <a:effectLst/>
                <a:latin typeface="+mn-lt"/>
                <a:ea typeface="+mn-ea"/>
                <a:cs typeface="+mn-cs"/>
              </a:rPr>
              <a:t>Boud</a:t>
            </a:r>
            <a:r>
              <a:rPr lang="en-GB" sz="1200" kern="1200" dirty="0" smtClean="0">
                <a:solidFill>
                  <a:schemeClr val="tx1"/>
                </a:solidFill>
                <a:effectLst/>
                <a:latin typeface="+mn-lt"/>
                <a:ea typeface="+mn-ea"/>
                <a:cs typeface="+mn-cs"/>
              </a:rPr>
              <a:t> and Associates, 2010). Such structured opportunities should help them to develop the ability to evaluate the quality, completeness and/or accuracy of their work and also to develop the confidence to communicate their judgments (</a:t>
            </a:r>
            <a:r>
              <a:rPr lang="en-GB" sz="1200" kern="1200" dirty="0" err="1" smtClean="0">
                <a:solidFill>
                  <a:schemeClr val="tx1"/>
                </a:solidFill>
                <a:effectLst/>
                <a:latin typeface="+mn-lt"/>
                <a:ea typeface="+mn-ea"/>
                <a:cs typeface="+mn-cs"/>
              </a:rPr>
              <a:t>Boud</a:t>
            </a:r>
            <a:r>
              <a:rPr lang="en-GB" sz="1200" kern="1200" dirty="0" smtClean="0">
                <a:solidFill>
                  <a:schemeClr val="tx1"/>
                </a:solidFill>
                <a:effectLst/>
                <a:latin typeface="+mn-lt"/>
                <a:ea typeface="+mn-ea"/>
                <a:cs typeface="+mn-cs"/>
              </a:rPr>
              <a:t> and Associates, 2010, Sadler, 1989). </a:t>
            </a:r>
          </a:p>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9</a:t>
            </a:fld>
            <a:endParaRPr lang="en-GB"/>
          </a:p>
        </p:txBody>
      </p:sp>
    </p:spTree>
    <p:extLst>
      <p:ext uri="{BB962C8B-B14F-4D97-AF65-F5344CB8AC3E}">
        <p14:creationId xmlns:p14="http://schemas.microsoft.com/office/powerpoint/2010/main" val="3761522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Self-assessment cannot be seen as a global skill and is notably unreliable (Kruger and Dunning, 1999). This makes the role of feedback even more important in helping learners to calibrate their judgements about their work and in maintaining competence (</a:t>
            </a:r>
            <a:r>
              <a:rPr lang="en-GB" sz="1200" kern="1200" dirty="0" err="1" smtClean="0">
                <a:solidFill>
                  <a:schemeClr val="tx1"/>
                </a:solidFill>
                <a:effectLst/>
                <a:latin typeface="+mn-lt"/>
                <a:ea typeface="+mn-ea"/>
                <a:cs typeface="+mn-cs"/>
              </a:rPr>
              <a:t>Sargeant</a:t>
            </a:r>
            <a:r>
              <a:rPr lang="en-GB" sz="1200" kern="1200" dirty="0" smtClean="0">
                <a:solidFill>
                  <a:schemeClr val="tx1"/>
                </a:solidFill>
                <a:effectLst/>
                <a:latin typeface="+mn-lt"/>
                <a:ea typeface="+mn-ea"/>
                <a:cs typeface="+mn-cs"/>
              </a:rPr>
              <a:t> et al., 2010). </a:t>
            </a:r>
            <a:r>
              <a:rPr lang="en-GB" sz="1200" kern="1200" dirty="0" err="1" smtClean="0">
                <a:solidFill>
                  <a:schemeClr val="tx1"/>
                </a:solidFill>
                <a:effectLst/>
                <a:latin typeface="+mn-lt"/>
                <a:ea typeface="+mn-ea"/>
                <a:cs typeface="+mn-cs"/>
              </a:rPr>
              <a:t>Lockyer</a:t>
            </a:r>
            <a:r>
              <a:rPr lang="en-GB" sz="1200" kern="1200" dirty="0" smtClean="0">
                <a:solidFill>
                  <a:schemeClr val="tx1"/>
                </a:solidFill>
                <a:effectLst/>
                <a:latin typeface="+mn-lt"/>
                <a:ea typeface="+mn-ea"/>
                <a:cs typeface="+mn-cs"/>
              </a:rPr>
              <a:t> and colleagues (2011) conducted a qualitative study of external data sources used by physicians to inform their self-assessment. They identified that data of varying quality, often according with their choices and judgement and with implicit standards, are typically used. Therefore, physicians may benefit from regular and routine feedback and guidance on how to seek out data for self-assessment. Recently, two articles in medical education have emphasised the importance of inculcating feedback-seeking behaviours in medical students and trainees (</a:t>
            </a:r>
            <a:r>
              <a:rPr lang="en-GB" sz="1200" kern="1200" dirty="0" err="1" smtClean="0">
                <a:solidFill>
                  <a:schemeClr val="tx1"/>
                </a:solidFill>
                <a:effectLst/>
                <a:latin typeface="+mn-lt"/>
                <a:ea typeface="+mn-ea"/>
                <a:cs typeface="+mn-cs"/>
              </a:rPr>
              <a:t>Crommelinck</a:t>
            </a:r>
            <a:r>
              <a:rPr lang="en-GB" sz="1200" kern="1200" dirty="0" smtClean="0">
                <a:solidFill>
                  <a:schemeClr val="tx1"/>
                </a:solidFill>
                <a:effectLst/>
                <a:latin typeface="+mn-lt"/>
                <a:ea typeface="+mn-ea"/>
                <a:cs typeface="+mn-cs"/>
              </a:rPr>
              <a:t> and </a:t>
            </a:r>
            <a:r>
              <a:rPr lang="en-GB" sz="1200" kern="1200" dirty="0" err="1" smtClean="0">
                <a:solidFill>
                  <a:schemeClr val="tx1"/>
                </a:solidFill>
                <a:effectLst/>
                <a:latin typeface="+mn-lt"/>
                <a:ea typeface="+mn-ea"/>
                <a:cs typeface="+mn-cs"/>
              </a:rPr>
              <a:t>Anseel</a:t>
            </a:r>
            <a:r>
              <a:rPr lang="en-GB" sz="1200" kern="1200" dirty="0" smtClean="0">
                <a:solidFill>
                  <a:schemeClr val="tx1"/>
                </a:solidFill>
                <a:effectLst/>
                <a:latin typeface="+mn-lt"/>
                <a:ea typeface="+mn-ea"/>
                <a:cs typeface="+mn-cs"/>
              </a:rPr>
              <a:t>, 2013; Bok et al., 2013).</a:t>
            </a:r>
          </a:p>
          <a:p>
            <a:r>
              <a:rPr lang="en-GB" sz="1200" kern="1200" dirty="0" smtClean="0">
                <a:solidFill>
                  <a:schemeClr val="tx1"/>
                </a:solidFill>
                <a:effectLst/>
                <a:latin typeface="+mn-lt"/>
                <a:ea typeface="+mn-ea"/>
                <a:cs typeface="+mn-cs"/>
              </a:rPr>
              <a:t>Self-regulation hinges on learners being able to access and interpret information that indicates how their present performance relates to their learning goals (</a:t>
            </a:r>
            <a:r>
              <a:rPr lang="en-GB" sz="1200" kern="1200" dirty="0" err="1" smtClean="0">
                <a:solidFill>
                  <a:schemeClr val="tx1"/>
                </a:solidFill>
                <a:effectLst/>
                <a:latin typeface="+mn-lt"/>
                <a:ea typeface="+mn-ea"/>
                <a:cs typeface="+mn-cs"/>
              </a:rPr>
              <a:t>Nicol</a:t>
            </a:r>
            <a:r>
              <a:rPr lang="en-GB" sz="1200" kern="1200" dirty="0" smtClean="0">
                <a:solidFill>
                  <a:schemeClr val="tx1"/>
                </a:solidFill>
                <a:effectLst/>
                <a:latin typeface="+mn-lt"/>
                <a:ea typeface="+mn-ea"/>
                <a:cs typeface="+mn-cs"/>
              </a:rPr>
              <a:t> and Macfarlane‐Dick, 2006). Requiring students to reflect on feedback and to process it through self-explanation has been shown to improve self-monitoring and evaluation (Roscoe and Chi, 2008). Evaluating feedback from peers has also shown that students made more complex improvements to their work after receiving feedback from multiple sources (Cho and MacArthur, 2011). Further engaging in the process of providing peer review is beneficial to students’ learning as they learn about feedback, alternative ways of approaching the task, and different standards of work, prompting an assessment of how they can improve their own work (</a:t>
            </a:r>
            <a:r>
              <a:rPr lang="en-GB" sz="1200" kern="1200" dirty="0" err="1" smtClean="0">
                <a:solidFill>
                  <a:schemeClr val="tx1"/>
                </a:solidFill>
                <a:effectLst/>
                <a:latin typeface="+mn-lt"/>
                <a:ea typeface="+mn-ea"/>
                <a:cs typeface="+mn-cs"/>
              </a:rPr>
              <a:t>Nicol</a:t>
            </a:r>
            <a:r>
              <a:rPr lang="en-GB" sz="1200" kern="1200" dirty="0" smtClean="0">
                <a:solidFill>
                  <a:schemeClr val="tx1"/>
                </a:solidFill>
                <a:effectLst/>
                <a:latin typeface="+mn-lt"/>
                <a:ea typeface="+mn-ea"/>
                <a:cs typeface="+mn-cs"/>
              </a:rPr>
              <a:t>, 2013).</a:t>
            </a:r>
          </a:p>
          <a:p>
            <a:endParaRPr lang="en-GB" dirty="0"/>
          </a:p>
        </p:txBody>
      </p:sp>
      <p:sp>
        <p:nvSpPr>
          <p:cNvPr id="4" name="Slide Number Placeholder 3"/>
          <p:cNvSpPr>
            <a:spLocks noGrp="1"/>
          </p:cNvSpPr>
          <p:nvPr>
            <p:ph type="sldNum" sz="quarter" idx="10"/>
          </p:nvPr>
        </p:nvSpPr>
        <p:spPr/>
        <p:txBody>
          <a:bodyPr/>
          <a:lstStyle/>
          <a:p>
            <a:fld id="{2810F033-0270-425C-A89F-93BC50AA8695}" type="slidenum">
              <a:rPr lang="en-GB" smtClean="0"/>
              <a:t>10</a:t>
            </a:fld>
            <a:endParaRPr lang="en-GB"/>
          </a:p>
        </p:txBody>
      </p:sp>
    </p:spTree>
    <p:extLst>
      <p:ext uri="{BB962C8B-B14F-4D97-AF65-F5344CB8AC3E}">
        <p14:creationId xmlns:p14="http://schemas.microsoft.com/office/powerpoint/2010/main" val="30248712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0" y="0"/>
            <a:ext cx="9144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userDrawn="1"/>
        </p:nvSpPr>
        <p:spPr>
          <a:xfrm>
            <a:off x="0" y="2596228"/>
            <a:ext cx="9144000" cy="2160240"/>
          </a:xfrm>
          <a:prstGeom prst="rect">
            <a:avLst/>
          </a:prstGeom>
          <a:solidFill>
            <a:srgbClr val="003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800" b="1" kern="1200" baseline="0" dirty="0" smtClean="0">
                <a:solidFill>
                  <a:schemeClr val="bg1"/>
                </a:solidFill>
                <a:effectLst/>
                <a:latin typeface="+mn-lt"/>
                <a:ea typeface="+mn-ea"/>
                <a:cs typeface="+mn-cs"/>
              </a:rPr>
              <a:t>interACT: Supporting</a:t>
            </a:r>
          </a:p>
          <a:p>
            <a:pPr marL="0" marR="0" indent="0" algn="l" defTabSz="914400" rtl="0" eaLnBrk="1" fontAlgn="auto" latinLnBrk="0" hangingPunct="1">
              <a:lnSpc>
                <a:spcPct val="100000"/>
              </a:lnSpc>
              <a:spcBef>
                <a:spcPts val="0"/>
              </a:spcBef>
              <a:spcAft>
                <a:spcPts val="0"/>
              </a:spcAft>
              <a:buClrTx/>
              <a:buSzTx/>
              <a:buFontTx/>
              <a:buNone/>
              <a:tabLst/>
              <a:defRPr/>
            </a:pPr>
            <a:r>
              <a:rPr lang="en-GB" sz="2800" b="1" kern="1200" baseline="0" dirty="0" smtClean="0">
                <a:solidFill>
                  <a:schemeClr val="bg1"/>
                </a:solidFill>
                <a:effectLst/>
                <a:latin typeface="+mn-lt"/>
                <a:ea typeface="+mn-ea"/>
                <a:cs typeface="+mn-cs"/>
              </a:rPr>
              <a:t>feedback dialogue </a:t>
            </a:r>
          </a:p>
          <a:p>
            <a:pPr marL="0" marR="0" indent="0" algn="l" defTabSz="914400" rtl="0" eaLnBrk="1" fontAlgn="auto" latinLnBrk="0" hangingPunct="1">
              <a:lnSpc>
                <a:spcPct val="100000"/>
              </a:lnSpc>
              <a:spcBef>
                <a:spcPts val="0"/>
              </a:spcBef>
              <a:spcAft>
                <a:spcPts val="0"/>
              </a:spcAft>
              <a:buClrTx/>
              <a:buSzTx/>
              <a:buFontTx/>
              <a:buNone/>
              <a:tabLst/>
              <a:defRPr/>
            </a:pPr>
            <a:r>
              <a:rPr lang="en-GB" sz="2800" b="1" kern="1200" baseline="0" dirty="0" smtClean="0">
                <a:solidFill>
                  <a:schemeClr val="bg1"/>
                </a:solidFill>
                <a:effectLst/>
                <a:latin typeface="+mn-lt"/>
                <a:ea typeface="+mn-ea"/>
                <a:cs typeface="+mn-cs"/>
              </a:rPr>
              <a:t>through technology</a:t>
            </a:r>
          </a:p>
        </p:txBody>
      </p:sp>
      <p:sp>
        <p:nvSpPr>
          <p:cNvPr id="12" name="TextBox 11"/>
          <p:cNvSpPr txBox="1"/>
          <p:nvPr userDrawn="1"/>
        </p:nvSpPr>
        <p:spPr>
          <a:xfrm>
            <a:off x="1259632" y="6237895"/>
            <a:ext cx="7688121" cy="453907"/>
          </a:xfrm>
          <a:prstGeom prst="rect">
            <a:avLst/>
          </a:prstGeom>
          <a:noFill/>
        </p:spPr>
        <p:txBody>
          <a:bodyPr wrap="square" rtlCol="0">
            <a:spAutoFit/>
          </a:bodyPr>
          <a:lstStyle/>
          <a:p>
            <a:pPr algn="l">
              <a:lnSpc>
                <a:spcPts val="1350"/>
              </a:lnSpc>
            </a:pPr>
            <a:r>
              <a:rPr lang="en-GB" sz="1400" dirty="0" smtClean="0">
                <a:solidFill>
                  <a:schemeClr val="bg1">
                    <a:lumMod val="85000"/>
                  </a:schemeClr>
                </a:solidFill>
                <a:latin typeface="+mj-lt"/>
              </a:rPr>
              <a:t>Centre for Medical Education, The Mackenzie Building, Kirsty </a:t>
            </a:r>
            <a:r>
              <a:rPr lang="en-GB" sz="1400" dirty="0" err="1" smtClean="0">
                <a:solidFill>
                  <a:schemeClr val="bg1">
                    <a:lumMod val="85000"/>
                  </a:schemeClr>
                </a:solidFill>
                <a:latin typeface="+mj-lt"/>
              </a:rPr>
              <a:t>Semple</a:t>
            </a:r>
            <a:r>
              <a:rPr lang="en-GB" sz="1400" dirty="0" smtClean="0">
                <a:solidFill>
                  <a:schemeClr val="bg1">
                    <a:lumMod val="85000"/>
                  </a:schemeClr>
                </a:solidFill>
                <a:latin typeface="+mj-lt"/>
              </a:rPr>
              <a:t> Way, Dundee DD2 4BF</a:t>
            </a:r>
          </a:p>
          <a:p>
            <a:pPr algn="l">
              <a:lnSpc>
                <a:spcPts val="1350"/>
              </a:lnSpc>
            </a:pPr>
            <a:r>
              <a:rPr lang="en-GB" sz="1400" dirty="0" smtClean="0">
                <a:solidFill>
                  <a:schemeClr val="bg1">
                    <a:lumMod val="85000"/>
                  </a:schemeClr>
                </a:solidFill>
                <a:latin typeface="+mj-lt"/>
              </a:rPr>
              <a:t>Tel: 01382 381952     www.dundee.ac.uk/meded</a:t>
            </a:r>
            <a:endParaRPr lang="en-GB" sz="1400" dirty="0">
              <a:solidFill>
                <a:schemeClr val="bg1">
                  <a:lumMod val="85000"/>
                </a:schemeClr>
              </a:solidFill>
              <a:latin typeface="+mj-lt"/>
            </a:endParaRPr>
          </a:p>
        </p:txBody>
      </p:sp>
      <p:pic>
        <p:nvPicPr>
          <p:cNvPr id="17" name="Picture 16" descr="Logo_WhiteTxt.png"/>
          <p:cNvPicPr>
            <a:picLocks noChangeAspect="1"/>
          </p:cNvPicPr>
          <p:nvPr userDrawn="1"/>
        </p:nvPicPr>
        <p:blipFill>
          <a:blip r:embed="rId2" cstate="print"/>
          <a:stretch>
            <a:fillRect/>
          </a:stretch>
        </p:blipFill>
        <p:spPr>
          <a:xfrm>
            <a:off x="349198" y="6021288"/>
            <a:ext cx="824050" cy="669540"/>
          </a:xfrm>
          <a:prstGeom prst="rect">
            <a:avLst/>
          </a:prstGeom>
        </p:spPr>
      </p:pic>
      <p:pic>
        <p:nvPicPr>
          <p:cNvPr id="20" name="Pictur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92519" y="762150"/>
            <a:ext cx="5151482" cy="4971106"/>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Content Blue">
    <p:spTree>
      <p:nvGrpSpPr>
        <p:cNvPr id="1" name=""/>
        <p:cNvGrpSpPr/>
        <p:nvPr/>
      </p:nvGrpSpPr>
      <p:grpSpPr>
        <a:xfrm>
          <a:off x="0" y="0"/>
          <a:ext cx="0" cy="0"/>
          <a:chOff x="0" y="0"/>
          <a:chExt cx="0" cy="0"/>
        </a:xfrm>
      </p:grpSpPr>
      <p:sp>
        <p:nvSpPr>
          <p:cNvPr id="10" name="Title 1"/>
          <p:cNvSpPr>
            <a:spLocks noGrp="1"/>
          </p:cNvSpPr>
          <p:nvPr>
            <p:ph type="title"/>
          </p:nvPr>
        </p:nvSpPr>
        <p:spPr>
          <a:xfrm>
            <a:off x="1043608" y="704088"/>
            <a:ext cx="7643192" cy="1143000"/>
          </a:xfrm>
          <a:prstGeom prst="rect">
            <a:avLst/>
          </a:prstGeom>
        </p:spPr>
        <p:txBody>
          <a:bodyPr/>
          <a:lstStyle>
            <a:lvl1pPr>
              <a:defRPr sz="4800">
                <a:solidFill>
                  <a:schemeClr val="tx1"/>
                </a:solidFill>
              </a:defRPr>
            </a:lvl1pPr>
          </a:lstStyle>
          <a:p>
            <a:r>
              <a:rPr kumimoji="0" lang="en-US" dirty="0" smtClean="0"/>
              <a:t>Click to edit Master title style</a:t>
            </a:r>
            <a:endParaRPr kumimoji="0" lang="en-US" dirty="0"/>
          </a:p>
        </p:txBody>
      </p:sp>
      <p:sp>
        <p:nvSpPr>
          <p:cNvPr id="11" name="Content Placeholder 2"/>
          <p:cNvSpPr>
            <a:spLocks noGrp="1"/>
          </p:cNvSpPr>
          <p:nvPr>
            <p:ph idx="1"/>
          </p:nvPr>
        </p:nvSpPr>
        <p:spPr>
          <a:xfrm>
            <a:off x="1043608" y="1935480"/>
            <a:ext cx="7643192" cy="4389120"/>
          </a:xfrm>
          <a:prstGeom prst="rect">
            <a:avLst/>
          </a:prstGeom>
        </p:spPr>
        <p:txBody>
          <a:bodyPr/>
          <a:lstStyle>
            <a:lvl1pPr>
              <a:defRPr>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2" name="Rectangle 11"/>
          <p:cNvSpPr/>
          <p:nvPr userDrawn="1"/>
        </p:nvSpPr>
        <p:spPr>
          <a:xfrm>
            <a:off x="0" y="0"/>
            <a:ext cx="755576" cy="6858000"/>
          </a:xfrm>
          <a:prstGeom prst="rect">
            <a:avLst/>
          </a:prstGeom>
          <a:solidFill>
            <a:srgbClr val="003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descr="Logo_WhiteTxt.png"/>
          <p:cNvPicPr>
            <a:picLocks noChangeAspect="1"/>
          </p:cNvPicPr>
          <p:nvPr userDrawn="1"/>
        </p:nvPicPr>
        <p:blipFill>
          <a:blip r:embed="rId2" cstate="print"/>
          <a:stretch>
            <a:fillRect/>
          </a:stretch>
        </p:blipFill>
        <p:spPr>
          <a:xfrm>
            <a:off x="107504" y="6273316"/>
            <a:ext cx="576064" cy="46805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mp; Content Blu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0512806"/>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mp; Content White">
    <p:spTree>
      <p:nvGrpSpPr>
        <p:cNvPr id="1" name=""/>
        <p:cNvGrpSpPr/>
        <p:nvPr/>
      </p:nvGrpSpPr>
      <p:grpSpPr>
        <a:xfrm>
          <a:off x="0" y="0"/>
          <a:ext cx="0" cy="0"/>
          <a:chOff x="0" y="0"/>
          <a:chExt cx="0" cy="0"/>
        </a:xfrm>
      </p:grpSpPr>
      <p:sp>
        <p:nvSpPr>
          <p:cNvPr id="6" name="Rectangle 5"/>
          <p:cNvSpPr/>
          <p:nvPr userDrawn="1"/>
        </p:nvSpPr>
        <p:spPr>
          <a:xfrm>
            <a:off x="0" y="0"/>
            <a:ext cx="755576" cy="6858000"/>
          </a:xfrm>
          <a:prstGeom prst="rect">
            <a:avLst/>
          </a:prstGeom>
          <a:solidFill>
            <a:srgbClr val="003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043608" y="548680"/>
            <a:ext cx="7643192" cy="1143000"/>
          </a:xfrm>
          <a:prstGeom prst="rect">
            <a:avLst/>
          </a:prstGeom>
        </p:spPr>
        <p:txBody>
          <a:bodyPr/>
          <a:lstStyle>
            <a:lvl1pPr>
              <a:defRPr sz="4800">
                <a:solidFill>
                  <a:srgbClr val="002060"/>
                </a:solidFill>
              </a:defRPr>
            </a:lvl1p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1043608" y="1780072"/>
            <a:ext cx="7643192" cy="4029080"/>
          </a:xfrm>
          <a:prstGeom prst="rect">
            <a:avLst/>
          </a:prstGeom>
        </p:spPr>
        <p:txBody>
          <a:bodyPr/>
          <a:lstStyle>
            <a:lvl1pPr>
              <a:defRPr>
                <a:solidFill>
                  <a:srgbClr val="002060"/>
                </a:solidFill>
                <a:latin typeface="+mj-lt"/>
              </a:defRPr>
            </a:lvl1pPr>
            <a:lvl2pPr>
              <a:defRPr>
                <a:solidFill>
                  <a:srgbClr val="002060"/>
                </a:solidFill>
                <a:latin typeface="+mj-lt"/>
              </a:defRPr>
            </a:lvl2pPr>
            <a:lvl3pPr>
              <a:defRPr>
                <a:solidFill>
                  <a:srgbClr val="002060"/>
                </a:solidFill>
                <a:latin typeface="+mj-lt"/>
              </a:defRPr>
            </a:lvl3pPr>
            <a:lvl4pPr>
              <a:defRPr>
                <a:solidFill>
                  <a:srgbClr val="002060"/>
                </a:solidFill>
                <a:latin typeface="+mj-lt"/>
              </a:defRPr>
            </a:lvl4pPr>
            <a:lvl5pPr>
              <a:defRPr>
                <a:solidFill>
                  <a:srgbClr val="002060"/>
                </a:solidFill>
                <a:latin typeface="+mj-lt"/>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4" name="Picture 3" descr="Logo_WhiteTxt.png"/>
          <p:cNvPicPr>
            <a:picLocks noChangeAspect="1"/>
          </p:cNvPicPr>
          <p:nvPr userDrawn="1"/>
        </p:nvPicPr>
        <p:blipFill>
          <a:blip r:embed="rId2" cstate="print"/>
          <a:stretch>
            <a:fillRect/>
          </a:stretch>
        </p:blipFill>
        <p:spPr>
          <a:xfrm>
            <a:off x="107504" y="6273316"/>
            <a:ext cx="576064" cy="46805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45210CE-7ED5-4D9A-9A06-DDDB57529F2D}" type="datetimeFigureOut">
              <a:rPr lang="en-GB" smtClean="0">
                <a:solidFill>
                  <a:prstClr val="black">
                    <a:tint val="75000"/>
                  </a:prstClr>
                </a:solidFill>
              </a:rPr>
              <a:pPr/>
              <a:t>23/04/2018</a:t>
            </a:fld>
            <a:endParaRPr lang="en-GB">
              <a:solidFill>
                <a:prstClr val="black">
                  <a:tint val="75000"/>
                </a:prstClr>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32D1FAF-72AA-41CC-A940-AF6F74259DC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157955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4" r:id="rId4"/>
    <p:sldLayoutId id="2147483677" r:id="rId5"/>
  </p:sldLayoutIdLst>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xStyles>
    <p:titleStyle>
      <a:lvl1pPr algn="l" rtl="0" eaLnBrk="1" latinLnBrk="0" hangingPunct="1">
        <a:spcBef>
          <a:spcPct val="0"/>
        </a:spcBef>
        <a:buNone/>
        <a:defRPr kumimoji="0" sz="5000" b="0" kern="1200">
          <a:ln>
            <a:noFill/>
          </a:ln>
          <a:solidFill>
            <a:srgbClr val="003C7C"/>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jiscdesignstudio.pbworks.com/w/page/50671082/InterACT%20Project" TargetMode="External"/><Relationship Id="rId3" Type="http://schemas.openxmlformats.org/officeDocument/2006/relationships/hyperlink" Target="mailto:r.ajjawi@dundee.ac.uk" TargetMode="External"/><Relationship Id="rId7" Type="http://schemas.openxmlformats.org/officeDocument/2006/relationships/hyperlink" Target="mailto:s.j.schofield@dundee.ac.uk"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mailto:interact@dundee.ac.uk" TargetMode="External"/><Relationship Id="rId5" Type="http://schemas.openxmlformats.org/officeDocument/2006/relationships/hyperlink" Target="http://youtu.be/S5bBFEbXDD0" TargetMode="External"/><Relationship Id="rId4" Type="http://schemas.openxmlformats.org/officeDocument/2006/relationships/hyperlink" Target="http://blog.dundee.ac.uk/interact/" TargetMode="External"/><Relationship Id="rId9" Type="http://schemas.openxmlformats.org/officeDocument/2006/relationships/image" Target="../media/image5.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5.xml"/><Relationship Id="rId5" Type="http://schemas.openxmlformats.org/officeDocument/2006/relationships/image" Target="../media/image15.jpe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205475"/>
            <a:ext cx="2242372" cy="90000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43808" y="205475"/>
            <a:ext cx="1547315" cy="900000"/>
          </a:xfrm>
          <a:prstGeom prst="rect">
            <a:avLst/>
          </a:prstGeom>
        </p:spPr>
      </p:pic>
      <p:sp>
        <p:nvSpPr>
          <p:cNvPr id="5" name="Rectangle 4"/>
          <p:cNvSpPr/>
          <p:nvPr/>
        </p:nvSpPr>
        <p:spPr>
          <a:xfrm>
            <a:off x="179512" y="5229200"/>
            <a:ext cx="5760640" cy="523220"/>
          </a:xfrm>
          <a:prstGeom prst="rect">
            <a:avLst/>
          </a:prstGeom>
        </p:spPr>
        <p:txBody>
          <a:bodyPr wrap="square">
            <a:spAutoFit/>
          </a:bodyPr>
          <a:lstStyle/>
          <a:p>
            <a:r>
              <a:rPr lang="en-GB" sz="2800" dirty="0" smtClean="0">
                <a:solidFill>
                  <a:prstClr val="white"/>
                </a:solidFill>
                <a:latin typeface="Calibri"/>
              </a:rPr>
              <a:t>Dr Susie Schofield, Senior Lecturer</a:t>
            </a:r>
            <a:endParaRPr lang="en-GB" sz="2800" dirty="0">
              <a:solidFill>
                <a:prstClr val="white"/>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600" dirty="0" smtClean="0">
                <a:solidFill>
                  <a:srgbClr val="002060"/>
                </a:solidFill>
              </a:rPr>
              <a:t>4. Students should be empowered to seek feedback</a:t>
            </a:r>
            <a:r>
              <a:rPr lang="en-GB" sz="3600" dirty="0" smtClean="0"/>
              <a:t/>
            </a:r>
            <a:br>
              <a:rPr lang="en-GB" sz="3600" dirty="0" smtClean="0"/>
            </a:br>
            <a:endParaRPr lang="en-GB" sz="3600" dirty="0"/>
          </a:p>
        </p:txBody>
      </p:sp>
      <p:sp>
        <p:nvSpPr>
          <p:cNvPr id="3" name="Content Placeholder 2"/>
          <p:cNvSpPr>
            <a:spLocks noGrp="1"/>
          </p:cNvSpPr>
          <p:nvPr>
            <p:ph idx="1"/>
          </p:nvPr>
        </p:nvSpPr>
        <p:spPr/>
        <p:txBody>
          <a:bodyPr/>
          <a:lstStyle/>
          <a:p>
            <a:r>
              <a:rPr lang="en-GB" sz="2800" dirty="0" smtClean="0"/>
              <a:t>This principle fits in with capabilities for life-long learning where graduates are required to seek external, credible sources of data to inform their performance and progress</a:t>
            </a:r>
          </a:p>
          <a:p>
            <a:r>
              <a:rPr lang="en-GB" sz="2800" dirty="0" smtClean="0"/>
              <a:t>Evaluating feedback from peers has shown that students made more complex improvements to their work after receiving feedback from multiple sources</a:t>
            </a:r>
          </a:p>
          <a:p>
            <a:r>
              <a:rPr lang="en-GB" sz="2800" dirty="0" smtClean="0"/>
              <a:t>Engaging in the process of providing peer review is beneficial to students’ learning</a:t>
            </a:r>
            <a:endParaRPr lang="en-GB" sz="2800" dirty="0"/>
          </a:p>
        </p:txBody>
      </p:sp>
    </p:spTree>
    <p:extLst>
      <p:ext uri="{BB962C8B-B14F-4D97-AF65-F5344CB8AC3E}">
        <p14:creationId xmlns:p14="http://schemas.microsoft.com/office/powerpoint/2010/main" val="373916245"/>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003C7C"/>
                </a:solidFill>
              </a:rPr>
              <a:t>Key </a:t>
            </a:r>
            <a:r>
              <a:rPr lang="en-GB" sz="3600" dirty="0">
                <a:solidFill>
                  <a:srgbClr val="003C7C"/>
                </a:solidFill>
              </a:rPr>
              <a:t>innovations </a:t>
            </a:r>
            <a:r>
              <a:rPr lang="en-GB" sz="3600" dirty="0" smtClean="0">
                <a:solidFill>
                  <a:srgbClr val="003C7C"/>
                </a:solidFill>
              </a:rPr>
              <a:t>embedded in InterACT</a:t>
            </a:r>
            <a:r>
              <a:rPr lang="en-GB" sz="3600" dirty="0">
                <a:solidFill>
                  <a:srgbClr val="003C7C"/>
                </a:solidFill>
              </a:rPr>
              <a:t>: </a:t>
            </a:r>
          </a:p>
        </p:txBody>
      </p:sp>
      <p:sp>
        <p:nvSpPr>
          <p:cNvPr id="3" name="Content Placeholder 2"/>
          <p:cNvSpPr>
            <a:spLocks noGrp="1"/>
          </p:cNvSpPr>
          <p:nvPr>
            <p:ph idx="1"/>
          </p:nvPr>
        </p:nvSpPr>
        <p:spPr>
          <a:xfrm>
            <a:off x="1043608" y="1412776"/>
            <a:ext cx="7643192" cy="4029080"/>
          </a:xfrm>
        </p:spPr>
        <p:txBody>
          <a:bodyPr/>
          <a:lstStyle/>
          <a:p>
            <a:pPr marL="457200" indent="-457200">
              <a:buFont typeface="+mj-lt"/>
              <a:buAutoNum type="arabicPeriod"/>
            </a:pPr>
            <a:r>
              <a:rPr lang="en-GB" dirty="0" smtClean="0">
                <a:solidFill>
                  <a:schemeClr val="tx1"/>
                </a:solidFill>
              </a:rPr>
              <a:t>Programmatic design of assessment with emphasis on sequencing of assignments, formative tasks and feedforward </a:t>
            </a:r>
          </a:p>
          <a:p>
            <a:pPr marL="457200" indent="-457200">
              <a:buFont typeface="+mj-lt"/>
              <a:buAutoNum type="arabicPeriod"/>
            </a:pPr>
            <a:r>
              <a:rPr lang="en-GB" dirty="0" smtClean="0">
                <a:solidFill>
                  <a:schemeClr val="tx1"/>
                </a:solidFill>
              </a:rPr>
              <a:t>Structured opportunities for self-evaluation and feedback-seeking in the cover page</a:t>
            </a:r>
          </a:p>
          <a:p>
            <a:pPr marL="457200" indent="-457200">
              <a:buFont typeface="+mj-lt"/>
              <a:buAutoNum type="arabicPeriod"/>
            </a:pPr>
            <a:r>
              <a:rPr lang="en-GB" dirty="0" err="1" smtClean="0">
                <a:solidFill>
                  <a:schemeClr val="tx1"/>
                </a:solidFill>
              </a:rPr>
              <a:t>Scaffolded</a:t>
            </a:r>
            <a:r>
              <a:rPr lang="en-GB" dirty="0" smtClean="0">
                <a:solidFill>
                  <a:schemeClr val="tx1"/>
                </a:solidFill>
              </a:rPr>
              <a:t> reflection on feedback and structured processing of feedback by students and staff</a:t>
            </a:r>
          </a:p>
          <a:p>
            <a:pPr marL="457200" indent="-457200">
              <a:buFont typeface="+mj-lt"/>
              <a:buAutoNum type="arabicPeriod"/>
            </a:pPr>
            <a:r>
              <a:rPr lang="en-GB" dirty="0" smtClean="0">
                <a:solidFill>
                  <a:schemeClr val="tx1"/>
                </a:solidFill>
              </a:rPr>
              <a:t>Creation of a space for dialogue on assessment and feedback between students and staff</a:t>
            </a:r>
          </a:p>
          <a:p>
            <a:pPr marL="457200" indent="-457200">
              <a:buFont typeface="+mj-lt"/>
              <a:buAutoNum type="arabicPeriod"/>
            </a:pPr>
            <a:r>
              <a:rPr lang="en-GB" dirty="0" smtClean="0">
                <a:solidFill>
                  <a:schemeClr val="tx1"/>
                </a:solidFill>
              </a:rPr>
              <a:t>One programmatic repository for each student’s work giving quick access to individual student and all staff</a:t>
            </a:r>
          </a:p>
        </p:txBody>
      </p:sp>
    </p:spTree>
    <p:extLst>
      <p:ext uri="{BB962C8B-B14F-4D97-AF65-F5344CB8AC3E}">
        <p14:creationId xmlns:p14="http://schemas.microsoft.com/office/powerpoint/2010/main" val="3622725853"/>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7643192" cy="1143000"/>
          </a:xfrm>
        </p:spPr>
        <p:txBody>
          <a:bodyPr/>
          <a:lstStyle/>
          <a:p>
            <a:r>
              <a:rPr lang="en-GB" sz="4000" dirty="0" smtClean="0"/>
              <a:t>Framework for feedback dialogue</a:t>
            </a:r>
            <a:br>
              <a:rPr lang="en-GB" sz="4000" dirty="0" smtClean="0"/>
            </a:br>
            <a:r>
              <a:rPr lang="en-GB" sz="3600" dirty="0" smtClean="0"/>
              <a:t>Stage 1: cover page</a:t>
            </a:r>
            <a:r>
              <a:rPr lang="en-GB" dirty="0" smtClean="0"/>
              <a:t/>
            </a:r>
            <a:br>
              <a:rPr lang="en-GB" dirty="0" smtClean="0"/>
            </a:br>
            <a:endParaRPr lang="en-GB" dirty="0"/>
          </a:p>
        </p:txBody>
      </p:sp>
      <p:sp>
        <p:nvSpPr>
          <p:cNvPr id="3" name="Content Placeholder 2"/>
          <p:cNvSpPr>
            <a:spLocks noGrp="1"/>
          </p:cNvSpPr>
          <p:nvPr>
            <p:ph idx="1"/>
          </p:nvPr>
        </p:nvSpPr>
        <p:spPr>
          <a:xfrm>
            <a:off x="1050923" y="1916832"/>
            <a:ext cx="7643192" cy="4029080"/>
          </a:xfrm>
        </p:spPr>
        <p:txBody>
          <a:bodyPr/>
          <a:lstStyle/>
          <a:p>
            <a:r>
              <a:rPr lang="en-GB" sz="2800" dirty="0" smtClean="0">
                <a:solidFill>
                  <a:schemeClr val="tx1"/>
                </a:solidFill>
              </a:rPr>
              <a:t>Individualised per assignment</a:t>
            </a:r>
          </a:p>
          <a:p>
            <a:pPr lvl="1"/>
            <a:r>
              <a:rPr lang="en-GB" sz="2800" dirty="0" smtClean="0">
                <a:solidFill>
                  <a:schemeClr val="tx1"/>
                </a:solidFill>
              </a:rPr>
              <a:t>To encourage and develop self-evaluation skills</a:t>
            </a:r>
          </a:p>
          <a:p>
            <a:pPr lvl="2"/>
            <a:r>
              <a:rPr lang="en-GB" sz="2800" dirty="0" smtClean="0">
                <a:solidFill>
                  <a:schemeClr val="tx1"/>
                </a:solidFill>
              </a:rPr>
              <a:t>Objectives; academic writing; referencing</a:t>
            </a:r>
          </a:p>
          <a:p>
            <a:pPr lvl="1"/>
            <a:r>
              <a:rPr lang="en-GB" sz="2800" dirty="0" smtClean="0">
                <a:solidFill>
                  <a:schemeClr val="tx1"/>
                </a:solidFill>
              </a:rPr>
              <a:t>To promote student–tutor dialogue</a:t>
            </a:r>
          </a:p>
          <a:p>
            <a:r>
              <a:rPr lang="en-GB" sz="2800" dirty="0" smtClean="0">
                <a:solidFill>
                  <a:schemeClr val="tx1"/>
                </a:solidFill>
              </a:rPr>
              <a:t>Invites students to identify specific areas for feedback</a:t>
            </a:r>
          </a:p>
          <a:p>
            <a:r>
              <a:rPr lang="en-GB" sz="2800" dirty="0" smtClean="0">
                <a:solidFill>
                  <a:schemeClr val="tx1"/>
                </a:solidFill>
              </a:rPr>
              <a:t>Asks students to identify where current work is informed by previous feedback</a:t>
            </a:r>
          </a:p>
          <a:p>
            <a:r>
              <a:rPr lang="en-GB" sz="2800" dirty="0" smtClean="0">
                <a:solidFill>
                  <a:schemeClr val="tx1"/>
                </a:solidFill>
              </a:rPr>
              <a:t>Quick access to student email</a:t>
            </a:r>
          </a:p>
          <a:p>
            <a:endParaRPr lang="en-GB" dirty="0"/>
          </a:p>
        </p:txBody>
      </p:sp>
    </p:spTree>
    <p:extLst>
      <p:ext uri="{BB962C8B-B14F-4D97-AF65-F5344CB8AC3E}">
        <p14:creationId xmlns:p14="http://schemas.microsoft.com/office/powerpoint/2010/main" val="1673750565"/>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43505600"/>
              </p:ext>
            </p:extLst>
          </p:nvPr>
        </p:nvGraphicFramePr>
        <p:xfrm>
          <a:off x="1042988" y="1779588"/>
          <a:ext cx="7643812" cy="4029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382549531"/>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7" name="Picture 3"/>
          <p:cNvPicPr>
            <a:picLocks noChangeAspect="1" noChangeArrowheads="1"/>
          </p:cNvPicPr>
          <p:nvPr/>
        </p:nvPicPr>
        <p:blipFill>
          <a:blip r:embed="rId2" cstate="print"/>
          <a:srcRect/>
          <a:stretch>
            <a:fillRect/>
          </a:stretch>
        </p:blipFill>
        <p:spPr bwMode="auto">
          <a:xfrm>
            <a:off x="837834" y="476672"/>
            <a:ext cx="8306166" cy="5778971"/>
          </a:xfrm>
          <a:prstGeom prst="rect">
            <a:avLst/>
          </a:prstGeom>
          <a:noFill/>
          <a:ln w="9525">
            <a:noFill/>
            <a:miter lim="800000"/>
            <a:headEnd/>
            <a:tailEnd/>
          </a:ln>
        </p:spPr>
      </p:pic>
    </p:spTree>
    <p:extLst>
      <p:ext uri="{BB962C8B-B14F-4D97-AF65-F5344CB8AC3E}">
        <p14:creationId xmlns:p14="http://schemas.microsoft.com/office/powerpoint/2010/main" val="1882958940"/>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201" y="332656"/>
            <a:ext cx="7643192" cy="1143000"/>
          </a:xfrm>
        </p:spPr>
        <p:txBody>
          <a:bodyPr/>
          <a:lstStyle/>
          <a:p>
            <a:r>
              <a:rPr lang="en-GB" sz="4000" dirty="0" smtClean="0"/>
              <a:t>Framework for feedback dialogue</a:t>
            </a:r>
            <a:br>
              <a:rPr lang="en-GB" sz="4000" dirty="0" smtClean="0"/>
            </a:br>
            <a:r>
              <a:rPr lang="en-GB" sz="3600" dirty="0">
                <a:solidFill>
                  <a:srgbClr val="003C7C"/>
                </a:solidFill>
              </a:rPr>
              <a:t>Stage 2: reflective journal using wiki</a:t>
            </a:r>
            <a:r>
              <a:rPr lang="en-GB" sz="4000" dirty="0">
                <a:solidFill>
                  <a:schemeClr val="tx1"/>
                </a:solidFill>
              </a:rPr>
              <a:t/>
            </a:r>
            <a:br>
              <a:rPr lang="en-GB" sz="4000" dirty="0">
                <a:solidFill>
                  <a:schemeClr val="tx1"/>
                </a:solidFill>
              </a:rPr>
            </a:br>
            <a:r>
              <a:rPr lang="en-GB" sz="4000" dirty="0" smtClean="0"/>
              <a:t/>
            </a:r>
            <a:br>
              <a:rPr lang="en-GB" sz="4000" dirty="0" smtClean="0"/>
            </a:br>
            <a:endParaRPr lang="en-GB" sz="4000" dirty="0"/>
          </a:p>
        </p:txBody>
      </p:sp>
      <p:sp>
        <p:nvSpPr>
          <p:cNvPr id="3" name="Content Placeholder 2"/>
          <p:cNvSpPr>
            <a:spLocks noGrp="1"/>
          </p:cNvSpPr>
          <p:nvPr>
            <p:ph idx="1"/>
          </p:nvPr>
        </p:nvSpPr>
        <p:spPr>
          <a:xfrm>
            <a:off x="1187624" y="1844824"/>
            <a:ext cx="7643192" cy="4396376"/>
          </a:xfrm>
        </p:spPr>
        <p:txBody>
          <a:bodyPr/>
          <a:lstStyle/>
          <a:p>
            <a:r>
              <a:rPr lang="en-GB" sz="3200" dirty="0" smtClean="0">
                <a:solidFill>
                  <a:schemeClr val="tx1"/>
                </a:solidFill>
              </a:rPr>
              <a:t>Engages students in processing of feedback</a:t>
            </a:r>
          </a:p>
          <a:p>
            <a:r>
              <a:rPr lang="en-GB" sz="3200" dirty="0" smtClean="0">
                <a:solidFill>
                  <a:schemeClr val="tx1"/>
                </a:solidFill>
              </a:rPr>
              <a:t>Individualised per student (but all tutors have access)</a:t>
            </a:r>
          </a:p>
          <a:p>
            <a:r>
              <a:rPr lang="en-GB" sz="3200" dirty="0" smtClean="0">
                <a:solidFill>
                  <a:schemeClr val="tx1"/>
                </a:solidFill>
              </a:rPr>
              <a:t>Pre-populated one page per core assignment</a:t>
            </a:r>
          </a:p>
          <a:p>
            <a:r>
              <a:rPr lang="en-GB" sz="3200" dirty="0" smtClean="0">
                <a:solidFill>
                  <a:schemeClr val="tx1"/>
                </a:solidFill>
              </a:rPr>
              <a:t>Student loads marked assignment and answers 4 reflective questions:</a:t>
            </a:r>
          </a:p>
          <a:p>
            <a:endParaRPr lang="en-GB" sz="2000" dirty="0" smtClean="0"/>
          </a:p>
          <a:p>
            <a:endParaRPr lang="en-GB" dirty="0"/>
          </a:p>
        </p:txBody>
      </p:sp>
    </p:spTree>
    <p:extLst>
      <p:ext uri="{BB962C8B-B14F-4D97-AF65-F5344CB8AC3E}">
        <p14:creationId xmlns:p14="http://schemas.microsoft.com/office/powerpoint/2010/main" val="2042384234"/>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484784"/>
            <a:ext cx="7632848" cy="4169208"/>
          </a:xfrm>
          <a:prstGeom prst="rect">
            <a:avLst/>
          </a:prstGeom>
          <a:solidFill>
            <a:srgbClr val="E8CC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827584" y="1658296"/>
            <a:ext cx="7643192" cy="4029080"/>
          </a:xfrm>
        </p:spPr>
        <p:txBody>
          <a:bodyPr/>
          <a:lstStyle/>
          <a:p>
            <a:pPr lvl="1"/>
            <a:r>
              <a:rPr lang="en-GB" sz="2800" dirty="0">
                <a:solidFill>
                  <a:schemeClr val="tx1"/>
                </a:solidFill>
              </a:rPr>
              <a:t>How well does the tutor feedback match with your self-evaluation? </a:t>
            </a:r>
          </a:p>
          <a:p>
            <a:pPr lvl="1"/>
            <a:r>
              <a:rPr lang="en-GB" sz="2800" dirty="0">
                <a:solidFill>
                  <a:schemeClr val="tx1"/>
                </a:solidFill>
              </a:rPr>
              <a:t>What did you learn from the feedback process? </a:t>
            </a:r>
          </a:p>
          <a:p>
            <a:pPr lvl="1"/>
            <a:r>
              <a:rPr lang="en-GB" sz="2800" dirty="0">
                <a:solidFill>
                  <a:schemeClr val="tx1"/>
                </a:solidFill>
              </a:rPr>
              <a:t>What actions, if any, will you take in response to the feedback process? </a:t>
            </a:r>
          </a:p>
          <a:p>
            <a:pPr lvl="1"/>
            <a:r>
              <a:rPr lang="en-GB" sz="2800" dirty="0">
                <a:solidFill>
                  <a:schemeClr val="tx1"/>
                </a:solidFill>
              </a:rPr>
              <a:t>What if anything is unclear about the tutor feedback? </a:t>
            </a:r>
          </a:p>
          <a:p>
            <a:endParaRPr lang="en-GB" dirty="0"/>
          </a:p>
        </p:txBody>
      </p:sp>
    </p:spTree>
    <p:extLst>
      <p:ext uri="{BB962C8B-B14F-4D97-AF65-F5344CB8AC3E}">
        <p14:creationId xmlns:p14="http://schemas.microsoft.com/office/powerpoint/2010/main" val="1925437327"/>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
            </a:r>
            <a:br>
              <a:rPr lang="en-GB" sz="4000" dirty="0" smtClean="0"/>
            </a:br>
            <a:endParaRPr lang="en-GB"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3246940"/>
              </p:ext>
            </p:extLst>
          </p:nvPr>
        </p:nvGraphicFramePr>
        <p:xfrm>
          <a:off x="1042988" y="1779588"/>
          <a:ext cx="7643812" cy="4029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0529878"/>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smtClean="0"/>
              <a:t>Aspects I would like feedback on …..</a:t>
            </a:r>
            <a:r>
              <a:rPr lang="en-GB" smtClean="0"/>
              <a:t/>
            </a:r>
            <a:br>
              <a:rPr lang="en-GB" smtClean="0"/>
            </a:br>
            <a:endParaRPr lang="en-GB" dirty="0"/>
          </a:p>
        </p:txBody>
      </p:sp>
      <p:sp>
        <p:nvSpPr>
          <p:cNvPr id="3" name="Content Placeholder 2"/>
          <p:cNvSpPr>
            <a:spLocks noGrp="1"/>
          </p:cNvSpPr>
          <p:nvPr>
            <p:ph idx="1"/>
          </p:nvPr>
        </p:nvSpPr>
        <p:spPr>
          <a:xfrm>
            <a:off x="1069472" y="1268760"/>
            <a:ext cx="7823007" cy="4029080"/>
          </a:xfrm>
        </p:spPr>
        <p:txBody>
          <a:bodyPr/>
          <a:lstStyle/>
          <a:p>
            <a:r>
              <a:rPr lang="en-GB" sz="2400" i="1" dirty="0" smtClean="0"/>
              <a:t>Ideas of not preparing too rigidly in order to be flexible within sessions – practical advice would be welcomed!</a:t>
            </a:r>
          </a:p>
          <a:p>
            <a:r>
              <a:rPr lang="en-GB" sz="2400" i="1" dirty="0" smtClean="0"/>
              <a:t>As the first essay I have written in nearly 20 years, I would like to know whether the standard overall was acceptable</a:t>
            </a:r>
          </a:p>
          <a:p>
            <a:r>
              <a:rPr lang="en-GB" sz="2400" i="1" dirty="0" smtClean="0"/>
              <a:t>Please advise me how I can enter a specific page number in a reference when using Endnote (I wanted to add “p. 58” to the first reference used in the text since this is an exact quote, but failed to find out how I can do it, despite using the help option of the software).</a:t>
            </a:r>
          </a:p>
          <a:p>
            <a:r>
              <a:rPr lang="en-GB" sz="2400" i="1" dirty="0" smtClean="0"/>
              <a:t>Feedback on whether my peers have had similar thoughts for their own teaching, or other ideas that have been commonly developed would be beneficial in case I have not thought or considered them.</a:t>
            </a:r>
          </a:p>
          <a:p>
            <a:r>
              <a:rPr lang="en-GB" sz="2400" i="1" dirty="0" smtClean="0"/>
              <a:t>any part of it</a:t>
            </a:r>
          </a:p>
          <a:p>
            <a:endParaRPr lang="en-GB" dirty="0"/>
          </a:p>
        </p:txBody>
      </p:sp>
    </p:spTree>
    <p:extLst>
      <p:ext uri="{BB962C8B-B14F-4D97-AF65-F5344CB8AC3E}">
        <p14:creationId xmlns:p14="http://schemas.microsoft.com/office/powerpoint/2010/main" val="3228709638"/>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How did previous feedback inform this assignment …..</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sz="2400" i="1" dirty="0" smtClean="0"/>
              <a:t>It made me realise that instead of focusing on a single or a few key teaching principles, I focused on many of them without going into much detail. Also I had used bullet points in the text.</a:t>
            </a:r>
          </a:p>
          <a:p>
            <a:r>
              <a:rPr lang="en-GB" sz="2400" i="1" dirty="0" smtClean="0"/>
              <a:t>Feedback that my writing style was agreeable was reassuring. I appreciated knowing my use of literature was valid and supportive in the previous assignment, so have tried to continue applying the literature to my work.</a:t>
            </a:r>
          </a:p>
          <a:p>
            <a:r>
              <a:rPr lang="en-GB" sz="2400" i="1" dirty="0" smtClean="0"/>
              <a:t>I tried to be careful to define and reference jargon</a:t>
            </a:r>
          </a:p>
          <a:p>
            <a:r>
              <a:rPr lang="en-GB" sz="2400" i="1" dirty="0" smtClean="0"/>
              <a:t>It was really helpful in writing present assignment</a:t>
            </a:r>
          </a:p>
          <a:p>
            <a:endParaRPr lang="en-GB" dirty="0"/>
          </a:p>
        </p:txBody>
      </p:sp>
    </p:spTree>
    <p:extLst>
      <p:ext uri="{BB962C8B-B14F-4D97-AF65-F5344CB8AC3E}">
        <p14:creationId xmlns:p14="http://schemas.microsoft.com/office/powerpoint/2010/main" val="1260668167"/>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3C7C"/>
                </a:solidFill>
              </a:rPr>
              <a:t>Overview</a:t>
            </a:r>
            <a:endParaRPr lang="en-GB" dirty="0">
              <a:solidFill>
                <a:srgbClr val="003C7C"/>
              </a:solidFill>
            </a:endParaRPr>
          </a:p>
        </p:txBody>
      </p:sp>
      <p:sp>
        <p:nvSpPr>
          <p:cNvPr id="3" name="Content Placeholder 2"/>
          <p:cNvSpPr>
            <a:spLocks noGrp="1"/>
          </p:cNvSpPr>
          <p:nvPr>
            <p:ph idx="1"/>
          </p:nvPr>
        </p:nvSpPr>
        <p:spPr/>
        <p:txBody>
          <a:bodyPr/>
          <a:lstStyle/>
          <a:p>
            <a:r>
              <a:rPr lang="en-GB" dirty="0" smtClean="0"/>
              <a:t>Purpose of feedback</a:t>
            </a:r>
          </a:p>
          <a:p>
            <a:r>
              <a:rPr lang="en-GB" dirty="0" smtClean="0"/>
              <a:t>The problems</a:t>
            </a:r>
          </a:p>
          <a:p>
            <a:r>
              <a:rPr lang="en-GB" dirty="0" smtClean="0"/>
              <a:t>Our programme</a:t>
            </a:r>
          </a:p>
          <a:p>
            <a:r>
              <a:rPr lang="en-GB" dirty="0" smtClean="0"/>
              <a:t>interACT principles</a:t>
            </a:r>
          </a:p>
          <a:p>
            <a:r>
              <a:rPr lang="en-GB" dirty="0" smtClean="0"/>
              <a:t>The interACT process</a:t>
            </a:r>
          </a:p>
          <a:p>
            <a:r>
              <a:rPr lang="en-GB" dirty="0" smtClean="0"/>
              <a:t>Lessons learnt</a:t>
            </a:r>
          </a:p>
          <a:p>
            <a:r>
              <a:rPr lang="en-GB" dirty="0" smtClean="0"/>
              <a:t>Next steps</a:t>
            </a:r>
          </a:p>
          <a:p>
            <a:endParaRPr lang="en-GB" dirty="0" smtClean="0"/>
          </a:p>
        </p:txBody>
      </p:sp>
    </p:spTree>
    <p:extLst>
      <p:ext uri="{BB962C8B-B14F-4D97-AF65-F5344CB8AC3E}">
        <p14:creationId xmlns:p14="http://schemas.microsoft.com/office/powerpoint/2010/main" val="4292947785"/>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476672"/>
            <a:ext cx="7704856" cy="5976664"/>
          </a:xfrm>
          <a:prstGeom prst="rect">
            <a:avLst/>
          </a:prstGeom>
          <a:solidFill>
            <a:srgbClr val="E8CC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1182452" y="692696"/>
            <a:ext cx="7427168" cy="4029080"/>
          </a:xfrm>
        </p:spPr>
        <p:txBody>
          <a:bodyPr/>
          <a:lstStyle/>
          <a:p>
            <a:pPr marL="0" indent="0">
              <a:spcBef>
                <a:spcPts val="0"/>
              </a:spcBef>
              <a:buClrTx/>
              <a:buSzTx/>
              <a:buNone/>
              <a:defRPr/>
            </a:pPr>
            <a:r>
              <a:rPr lang="en-GB" sz="2800" dirty="0">
                <a:solidFill>
                  <a:schemeClr val="tx1"/>
                </a:solidFill>
              </a:rPr>
              <a:t>“The feedback process is very enlightening and wish I had this back when I was in college and didn't understand why I got the grades I got! It is a very personalized means of improving. Through my work in Oman Medical Specialty Board we continuously work with our Faculty to ensure that they provide constructive feedback (written and face-to-face) at every assessment point through a Resident's training, but I never experienced it myself in such a structured manner. So I guess the bottom line is, it works! the more feedback you receive the better you get next time around. A very simple yet powerful learning tool</a:t>
            </a:r>
            <a:r>
              <a:rPr lang="en-GB" sz="2800" dirty="0" smtClean="0">
                <a:solidFill>
                  <a:schemeClr val="tx1"/>
                </a:solidFill>
              </a:rPr>
              <a:t>.”</a:t>
            </a:r>
            <a:endParaRPr lang="en-GB" sz="2800" dirty="0"/>
          </a:p>
        </p:txBody>
      </p:sp>
    </p:spTree>
    <p:extLst>
      <p:ext uri="{BB962C8B-B14F-4D97-AF65-F5344CB8AC3E}">
        <p14:creationId xmlns:p14="http://schemas.microsoft.com/office/powerpoint/2010/main" val="4072972745"/>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Lessons learned</a:t>
            </a:r>
            <a:endParaRPr lang="en-GB" dirty="0"/>
          </a:p>
        </p:txBody>
      </p:sp>
      <p:sp>
        <p:nvSpPr>
          <p:cNvPr id="3" name="Content Placeholder 2"/>
          <p:cNvSpPr>
            <a:spLocks noGrp="1"/>
          </p:cNvSpPr>
          <p:nvPr>
            <p:ph idx="1"/>
          </p:nvPr>
        </p:nvSpPr>
        <p:spPr/>
        <p:txBody>
          <a:bodyPr/>
          <a:lstStyle/>
          <a:p>
            <a:r>
              <a:rPr lang="en-GB" dirty="0" smtClean="0"/>
              <a:t>Creating assessment and feedback dialogue in online distance learning is important</a:t>
            </a:r>
          </a:p>
          <a:p>
            <a:r>
              <a:rPr lang="en-GB" dirty="0" smtClean="0"/>
              <a:t>A wiki provides programmatic support</a:t>
            </a:r>
          </a:p>
          <a:p>
            <a:r>
              <a:rPr lang="en-GB" dirty="0" smtClean="0"/>
              <a:t>Pre-populating wiki pages with questions important</a:t>
            </a:r>
          </a:p>
          <a:p>
            <a:r>
              <a:rPr lang="en-GB" dirty="0" smtClean="0"/>
              <a:t>Majority of students find it valuable for their learning, that it promotes self-evaluation, and that it reduces isolation</a:t>
            </a:r>
          </a:p>
          <a:p>
            <a:r>
              <a:rPr lang="en-GB" dirty="0" smtClean="0"/>
              <a:t>Student engagement with wiki process increased with use of screencasts</a:t>
            </a:r>
          </a:p>
        </p:txBody>
      </p:sp>
    </p:spTree>
    <p:extLst>
      <p:ext uri="{BB962C8B-B14F-4D97-AF65-F5344CB8AC3E}">
        <p14:creationId xmlns:p14="http://schemas.microsoft.com/office/powerpoint/2010/main" val="466136651"/>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Lessons learned</a:t>
            </a:r>
            <a:endParaRPr lang="en-GB" dirty="0"/>
          </a:p>
        </p:txBody>
      </p:sp>
      <p:sp>
        <p:nvSpPr>
          <p:cNvPr id="3" name="Content Placeholder 2"/>
          <p:cNvSpPr>
            <a:spLocks noGrp="1"/>
          </p:cNvSpPr>
          <p:nvPr>
            <p:ph idx="1"/>
          </p:nvPr>
        </p:nvSpPr>
        <p:spPr/>
        <p:txBody>
          <a:bodyPr/>
          <a:lstStyle/>
          <a:p>
            <a:r>
              <a:rPr lang="en-GB" sz="2800" dirty="0" smtClean="0"/>
              <a:t>Tutors have found it rewarding, promoting connection and encouraging reflection on their own feedback-given practices</a:t>
            </a:r>
          </a:p>
          <a:p>
            <a:r>
              <a:rPr lang="en-GB" sz="2800" dirty="0" smtClean="0"/>
              <a:t>Staff training revealed different attitudes to FB</a:t>
            </a:r>
          </a:p>
          <a:p>
            <a:r>
              <a:rPr lang="en-GB" sz="2800" dirty="0" smtClean="0"/>
              <a:t>Challenges have included streamlining the process and improving the quality and timeliness of the feedback</a:t>
            </a:r>
          </a:p>
          <a:p>
            <a:r>
              <a:rPr lang="en-GB" sz="2800" dirty="0" smtClean="0"/>
              <a:t>Subscribing to wiki crucial for management</a:t>
            </a:r>
          </a:p>
          <a:p>
            <a:r>
              <a:rPr lang="en-GB" sz="2800" dirty="0" smtClean="0"/>
              <a:t>Admin support needed for this help</a:t>
            </a:r>
          </a:p>
          <a:p>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85635357"/>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3C7C"/>
                </a:solidFill>
              </a:rPr>
              <a:t>The problem</a:t>
            </a:r>
            <a:endParaRPr lang="en-GB" dirty="0">
              <a:solidFill>
                <a:srgbClr val="003C7C"/>
              </a:solidFill>
            </a:endParaRPr>
          </a:p>
        </p:txBody>
      </p:sp>
      <p:sp>
        <p:nvSpPr>
          <p:cNvPr id="3" name="Content Placeholder 2"/>
          <p:cNvSpPr>
            <a:spLocks noGrp="1"/>
          </p:cNvSpPr>
          <p:nvPr>
            <p:ph idx="1"/>
          </p:nvPr>
        </p:nvSpPr>
        <p:spPr/>
        <p:txBody>
          <a:bodyPr/>
          <a:lstStyle/>
          <a:p>
            <a:r>
              <a:rPr lang="en-GB" dirty="0" smtClean="0"/>
              <a:t>Feedback is time-consuming</a:t>
            </a:r>
          </a:p>
          <a:p>
            <a:r>
              <a:rPr lang="en-GB" dirty="0" smtClean="0"/>
              <a:t>It’s often </a:t>
            </a:r>
            <a:r>
              <a:rPr lang="en-GB" dirty="0" err="1" smtClean="0"/>
              <a:t>monologic</a:t>
            </a:r>
            <a:endParaRPr lang="en-GB" dirty="0" smtClean="0"/>
          </a:p>
          <a:p>
            <a:r>
              <a:rPr lang="en-GB" dirty="0" smtClean="0"/>
              <a:t>Do we know if our feedback is</a:t>
            </a:r>
          </a:p>
          <a:p>
            <a:pPr lvl="1"/>
            <a:r>
              <a:rPr lang="en-GB" dirty="0" smtClean="0"/>
              <a:t>Read?</a:t>
            </a:r>
          </a:p>
          <a:p>
            <a:pPr lvl="1"/>
            <a:r>
              <a:rPr lang="en-GB" dirty="0" smtClean="0"/>
              <a:t>Understood?</a:t>
            </a:r>
          </a:p>
          <a:p>
            <a:pPr lvl="1"/>
            <a:r>
              <a:rPr lang="en-GB" dirty="0" smtClean="0"/>
              <a:t>Relevant?</a:t>
            </a:r>
          </a:p>
          <a:p>
            <a:pPr lvl="1"/>
            <a:r>
              <a:rPr lang="en-GB" dirty="0" smtClean="0"/>
              <a:t>Acted upon?</a:t>
            </a:r>
          </a:p>
          <a:p>
            <a:r>
              <a:rPr lang="en-GB" dirty="0" smtClean="0"/>
              <a:t>Isolating for tutors</a:t>
            </a:r>
          </a:p>
          <a:p>
            <a:r>
              <a:rPr lang="en-GB" dirty="0" smtClean="0"/>
              <a:t>Whose benefit is giving feedback for?</a:t>
            </a: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188640"/>
            <a:ext cx="1803134" cy="1354354"/>
          </a:xfrm>
          <a:prstGeom prst="rect">
            <a:avLst/>
          </a:prstGeom>
        </p:spPr>
      </p:pic>
    </p:spTree>
    <p:extLst>
      <p:ext uri="{BB962C8B-B14F-4D97-AF65-F5344CB8AC3E}">
        <p14:creationId xmlns:p14="http://schemas.microsoft.com/office/powerpoint/2010/main" val="2788896336"/>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643192" cy="1143000"/>
          </a:xfrm>
        </p:spPr>
        <p:txBody>
          <a:bodyPr/>
          <a:lstStyle/>
          <a:p>
            <a:r>
              <a:rPr lang="en-GB" dirty="0" smtClean="0"/>
              <a:t>Contact details</a:t>
            </a:r>
            <a:endParaRPr lang="en-GB" dirty="0"/>
          </a:p>
        </p:txBody>
      </p:sp>
      <p:sp>
        <p:nvSpPr>
          <p:cNvPr id="3" name="Content Placeholder 2"/>
          <p:cNvSpPr>
            <a:spLocks noGrp="1"/>
          </p:cNvSpPr>
          <p:nvPr>
            <p:ph idx="1"/>
          </p:nvPr>
        </p:nvSpPr>
        <p:spPr>
          <a:xfrm>
            <a:off x="4716016" y="1515631"/>
            <a:ext cx="4114800" cy="4191744"/>
          </a:xfrm>
        </p:spPr>
        <p:txBody>
          <a:bodyPr>
            <a:normAutofit/>
          </a:bodyPr>
          <a:lstStyle/>
          <a:p>
            <a:pPr marL="0" indent="0">
              <a:buNone/>
            </a:pPr>
            <a:r>
              <a:rPr lang="en-GB" sz="2000" dirty="0" smtClean="0">
                <a:solidFill>
                  <a:schemeClr val="tx1"/>
                </a:solidFill>
              </a:rPr>
              <a:t>Rola Ajjawi</a:t>
            </a:r>
          </a:p>
          <a:p>
            <a:pPr marL="0" indent="0">
              <a:buNone/>
            </a:pPr>
            <a:r>
              <a:rPr lang="en-GB" sz="2000" dirty="0" smtClean="0">
                <a:solidFill>
                  <a:schemeClr val="tx1"/>
                </a:solidFill>
              </a:rPr>
              <a:t>Centre for Medical Education</a:t>
            </a:r>
          </a:p>
          <a:p>
            <a:pPr marL="0" indent="0">
              <a:buNone/>
            </a:pPr>
            <a:r>
              <a:rPr lang="en-GB" sz="2000" dirty="0" smtClean="0">
                <a:solidFill>
                  <a:schemeClr val="tx1"/>
                </a:solidFill>
              </a:rPr>
              <a:t>Email: </a:t>
            </a:r>
            <a:r>
              <a:rPr lang="en-GB" sz="2000" dirty="0" smtClean="0">
                <a:solidFill>
                  <a:schemeClr val="tx1"/>
                </a:solidFill>
                <a:hlinkClick r:id="rId3"/>
              </a:rPr>
              <a:t>r.ajjawi@dundee.ac.uk</a:t>
            </a:r>
            <a:r>
              <a:rPr lang="en-GB" sz="2000" dirty="0" smtClean="0">
                <a:solidFill>
                  <a:schemeClr val="tx1"/>
                </a:solidFill>
              </a:rPr>
              <a:t> </a:t>
            </a:r>
          </a:p>
          <a:p>
            <a:pPr marL="0" indent="0">
              <a:buNone/>
            </a:pPr>
            <a:r>
              <a:rPr lang="en-GB" sz="2000" dirty="0" smtClean="0">
                <a:solidFill>
                  <a:schemeClr val="tx1"/>
                </a:solidFill>
              </a:rPr>
              <a:t>  </a:t>
            </a:r>
          </a:p>
          <a:p>
            <a:pPr marL="0" indent="0">
              <a:buNone/>
            </a:pPr>
            <a:r>
              <a:rPr lang="en-GB" sz="2000" dirty="0" smtClean="0">
                <a:solidFill>
                  <a:schemeClr val="tx1"/>
                </a:solidFill>
              </a:rPr>
              <a:t>Twitter: @</a:t>
            </a:r>
            <a:r>
              <a:rPr lang="en-GB" sz="2000" dirty="0" err="1" smtClean="0">
                <a:solidFill>
                  <a:schemeClr val="tx1"/>
                </a:solidFill>
              </a:rPr>
              <a:t>r_ajjawi</a:t>
            </a:r>
            <a:endParaRPr lang="en-GB" sz="2000" dirty="0" smtClean="0">
              <a:solidFill>
                <a:schemeClr val="tx1"/>
              </a:solidFill>
            </a:endParaRPr>
          </a:p>
          <a:p>
            <a:pPr marL="0" indent="0">
              <a:buNone/>
            </a:pPr>
            <a:r>
              <a:rPr lang="en-GB" sz="2000" dirty="0" smtClean="0">
                <a:solidFill>
                  <a:schemeClr val="accent1"/>
                </a:solidFill>
                <a:hlinkClick r:id="rId4"/>
              </a:rPr>
              <a:t>http://blog.dundee.ac.uk/interact/</a:t>
            </a:r>
            <a:r>
              <a:rPr lang="en-GB" sz="2000" dirty="0" smtClean="0">
                <a:solidFill>
                  <a:schemeClr val="accent1"/>
                </a:solidFill>
              </a:rPr>
              <a:t>   </a:t>
            </a:r>
          </a:p>
          <a:p>
            <a:pPr marL="0" indent="0">
              <a:buNone/>
            </a:pPr>
            <a:r>
              <a:rPr lang="en-GB" sz="2000" dirty="0" smtClean="0">
                <a:solidFill>
                  <a:schemeClr val="accent1"/>
                </a:solidFill>
                <a:hlinkClick r:id="rId5"/>
              </a:rPr>
              <a:t>http://youtu.be/S5bBFEbXDD0</a:t>
            </a:r>
            <a:r>
              <a:rPr lang="en-GB" sz="2000" dirty="0" smtClean="0">
                <a:solidFill>
                  <a:schemeClr val="accent1"/>
                </a:solidFill>
              </a:rPr>
              <a:t>   </a:t>
            </a:r>
          </a:p>
          <a:p>
            <a:endParaRPr lang="en-GB" dirty="0"/>
          </a:p>
        </p:txBody>
      </p:sp>
      <p:sp>
        <p:nvSpPr>
          <p:cNvPr id="5" name="TextBox 4"/>
          <p:cNvSpPr txBox="1"/>
          <p:nvPr/>
        </p:nvSpPr>
        <p:spPr>
          <a:xfrm>
            <a:off x="827584" y="1515631"/>
            <a:ext cx="3888432" cy="2616101"/>
          </a:xfrm>
          <a:prstGeom prst="rect">
            <a:avLst/>
          </a:prstGeom>
          <a:noFill/>
        </p:spPr>
        <p:txBody>
          <a:bodyPr wrap="square" rtlCol="0">
            <a:spAutoFit/>
          </a:bodyPr>
          <a:lstStyle/>
          <a:p>
            <a:pPr>
              <a:spcBef>
                <a:spcPct val="20000"/>
              </a:spcBef>
              <a:buClr>
                <a:schemeClr val="accent3"/>
              </a:buClr>
              <a:buSzPct val="95000"/>
            </a:pPr>
            <a:r>
              <a:rPr lang="en-GB" sz="2000" dirty="0">
                <a:latin typeface="+mj-lt"/>
              </a:rPr>
              <a:t>Karen Barton	</a:t>
            </a:r>
          </a:p>
          <a:p>
            <a:pPr>
              <a:spcBef>
                <a:spcPct val="20000"/>
              </a:spcBef>
              <a:buClr>
                <a:schemeClr val="accent3"/>
              </a:buClr>
              <a:buSzPct val="95000"/>
            </a:pPr>
            <a:r>
              <a:rPr lang="en-GB" sz="2000" dirty="0">
                <a:latin typeface="+mj-lt"/>
              </a:rPr>
              <a:t>Centre for Medical Education</a:t>
            </a:r>
          </a:p>
          <a:p>
            <a:pPr>
              <a:spcBef>
                <a:spcPct val="20000"/>
              </a:spcBef>
              <a:buClr>
                <a:schemeClr val="accent3"/>
              </a:buClr>
              <a:buSzPct val="95000"/>
            </a:pPr>
            <a:r>
              <a:rPr lang="en-GB" sz="2000" dirty="0">
                <a:latin typeface="+mj-lt"/>
              </a:rPr>
              <a:t>Email: </a:t>
            </a:r>
            <a:r>
              <a:rPr lang="en-GB" sz="2000" dirty="0" smtClean="0">
                <a:solidFill>
                  <a:schemeClr val="accent1"/>
                </a:solidFill>
                <a:latin typeface="+mj-lt"/>
                <a:hlinkClick r:id="rId6"/>
              </a:rPr>
              <a:t>interact@dundee.ac.uk</a:t>
            </a:r>
            <a:r>
              <a:rPr lang="en-GB" sz="2000" dirty="0" smtClean="0">
                <a:solidFill>
                  <a:schemeClr val="accent1"/>
                </a:solidFill>
                <a:latin typeface="+mj-lt"/>
              </a:rPr>
              <a:t> </a:t>
            </a:r>
          </a:p>
          <a:p>
            <a:pPr>
              <a:spcBef>
                <a:spcPct val="20000"/>
              </a:spcBef>
              <a:buClr>
                <a:schemeClr val="accent3"/>
              </a:buClr>
              <a:buSzPct val="95000"/>
            </a:pPr>
            <a:endParaRPr lang="en-GB" sz="2000" dirty="0">
              <a:latin typeface="+mj-lt"/>
            </a:endParaRPr>
          </a:p>
          <a:p>
            <a:pPr>
              <a:spcBef>
                <a:spcPct val="20000"/>
              </a:spcBef>
              <a:buClr>
                <a:schemeClr val="accent3"/>
              </a:buClr>
              <a:buSzPct val="95000"/>
            </a:pPr>
            <a:r>
              <a:rPr lang="en-GB" sz="2000" dirty="0">
                <a:latin typeface="+mj-lt"/>
              </a:rPr>
              <a:t>Susie Schofield</a:t>
            </a:r>
          </a:p>
          <a:p>
            <a:pPr>
              <a:spcBef>
                <a:spcPct val="20000"/>
              </a:spcBef>
              <a:buClr>
                <a:schemeClr val="accent3"/>
              </a:buClr>
              <a:buSzPct val="95000"/>
            </a:pPr>
            <a:r>
              <a:rPr lang="en-GB" sz="2000" dirty="0">
                <a:latin typeface="+mj-lt"/>
              </a:rPr>
              <a:t>Centre for Medical Education</a:t>
            </a:r>
          </a:p>
          <a:p>
            <a:pPr>
              <a:spcBef>
                <a:spcPct val="20000"/>
              </a:spcBef>
              <a:buClr>
                <a:schemeClr val="accent3"/>
              </a:buClr>
              <a:buSzPct val="95000"/>
            </a:pPr>
            <a:r>
              <a:rPr lang="en-GB" sz="2000" dirty="0">
                <a:latin typeface="+mj-lt"/>
              </a:rPr>
              <a:t>Email: </a:t>
            </a:r>
            <a:r>
              <a:rPr lang="en-GB" sz="2000" dirty="0" smtClean="0">
                <a:solidFill>
                  <a:schemeClr val="accent1"/>
                </a:solidFill>
                <a:latin typeface="+mj-lt"/>
                <a:hlinkClick r:id="rId7"/>
              </a:rPr>
              <a:t>s.j.schofield@dundee.ac.uk</a:t>
            </a:r>
            <a:r>
              <a:rPr lang="en-GB" sz="2000" dirty="0" smtClean="0">
                <a:solidFill>
                  <a:schemeClr val="accent1"/>
                </a:solidFill>
                <a:latin typeface="+mj-lt"/>
              </a:rPr>
              <a:t> </a:t>
            </a:r>
            <a:r>
              <a:rPr lang="en-GB" sz="2000" dirty="0" smtClean="0">
                <a:latin typeface="+mj-lt"/>
              </a:rPr>
              <a:t> </a:t>
            </a:r>
            <a:endParaRPr lang="en-GB" sz="2000" dirty="0">
              <a:latin typeface="+mj-lt"/>
            </a:endParaRPr>
          </a:p>
        </p:txBody>
      </p:sp>
      <p:sp>
        <p:nvSpPr>
          <p:cNvPr id="4" name="TextBox 3"/>
          <p:cNvSpPr txBox="1"/>
          <p:nvPr/>
        </p:nvSpPr>
        <p:spPr>
          <a:xfrm>
            <a:off x="847057" y="4753268"/>
            <a:ext cx="7776864" cy="400110"/>
          </a:xfrm>
          <a:prstGeom prst="rect">
            <a:avLst/>
          </a:prstGeom>
          <a:noFill/>
        </p:spPr>
        <p:txBody>
          <a:bodyPr wrap="square" rtlCol="0">
            <a:spAutoFit/>
          </a:bodyPr>
          <a:lstStyle/>
          <a:p>
            <a:r>
              <a:rPr lang="en-GB" sz="2000" dirty="0" smtClean="0">
                <a:solidFill>
                  <a:schemeClr val="accent1"/>
                </a:solidFill>
                <a:latin typeface="+mj-lt"/>
                <a:hlinkClick r:id="rId8"/>
              </a:rPr>
              <a:t>http://jiscdesignstudio.pbworks.com/w/page/50671082/InterACT Project</a:t>
            </a:r>
            <a:endParaRPr lang="en-GB" sz="2000" dirty="0" smtClean="0">
              <a:solidFill>
                <a:schemeClr val="accent1"/>
              </a:solidFill>
              <a:latin typeface="+mj-lt"/>
            </a:endParaRPr>
          </a:p>
        </p:txBody>
      </p:sp>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52681" y="5693063"/>
            <a:ext cx="1547315" cy="900000"/>
          </a:xfrm>
          <a:prstGeom prst="rect">
            <a:avLst/>
          </a:prstGeom>
        </p:spPr>
      </p:pic>
      <p:sp>
        <p:nvSpPr>
          <p:cNvPr id="7" name="Rectangle 6"/>
          <p:cNvSpPr/>
          <p:nvPr/>
        </p:nvSpPr>
        <p:spPr>
          <a:xfrm>
            <a:off x="847057" y="5795997"/>
            <a:ext cx="5957191" cy="646331"/>
          </a:xfrm>
          <a:prstGeom prst="rect">
            <a:avLst/>
          </a:prstGeom>
        </p:spPr>
        <p:txBody>
          <a:bodyPr wrap="square">
            <a:spAutoFit/>
          </a:bodyPr>
          <a:lstStyle/>
          <a:p>
            <a:r>
              <a:rPr lang="en-GB" dirty="0" smtClean="0">
                <a:latin typeface="+mj-lt"/>
              </a:rPr>
              <a:t>Many thanks to JISC, our </a:t>
            </a:r>
            <a:r>
              <a:rPr lang="en-GB" dirty="0">
                <a:latin typeface="+mj-lt"/>
              </a:rPr>
              <a:t>R</a:t>
            </a:r>
            <a:r>
              <a:rPr lang="en-GB" dirty="0" smtClean="0">
                <a:latin typeface="+mj-lt"/>
              </a:rPr>
              <a:t>eference Group and all our staff and students</a:t>
            </a:r>
            <a:endParaRPr lang="en-GB" dirty="0">
              <a:latin typeface="+mj-lt"/>
            </a:endParaRPr>
          </a:p>
        </p:txBody>
      </p:sp>
    </p:spTree>
    <p:extLst>
      <p:ext uri="{BB962C8B-B14F-4D97-AF65-F5344CB8AC3E}">
        <p14:creationId xmlns:p14="http://schemas.microsoft.com/office/powerpoint/2010/main" val="310855742"/>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References</a:t>
            </a:r>
            <a:endParaRPr lang="en-GB" dirty="0">
              <a:solidFill>
                <a:srgbClr val="002060"/>
              </a:solidFill>
            </a:endParaRPr>
          </a:p>
        </p:txBody>
      </p:sp>
      <p:sp>
        <p:nvSpPr>
          <p:cNvPr id="3" name="Content Placeholder 2"/>
          <p:cNvSpPr>
            <a:spLocks noGrp="1"/>
          </p:cNvSpPr>
          <p:nvPr>
            <p:ph idx="1"/>
          </p:nvPr>
        </p:nvSpPr>
        <p:spPr>
          <a:xfrm>
            <a:off x="1043608" y="1700808"/>
            <a:ext cx="7776864" cy="4623792"/>
          </a:xfrm>
        </p:spPr>
        <p:txBody>
          <a:bodyPr/>
          <a:lstStyle/>
          <a:p>
            <a:r>
              <a:rPr lang="en-GB" sz="2400" dirty="0" smtClean="0"/>
              <a:t>Hattie, J., &amp; </a:t>
            </a:r>
            <a:r>
              <a:rPr lang="en-GB" sz="2400" dirty="0" err="1" smtClean="0"/>
              <a:t>Timperley</a:t>
            </a:r>
            <a:r>
              <a:rPr lang="en-GB" sz="2400" dirty="0" smtClean="0"/>
              <a:t>, H. (2007). The Power of Feedback. Review of Educational Research, 77(1), 81-112. </a:t>
            </a:r>
          </a:p>
          <a:p>
            <a:r>
              <a:rPr lang="en-GB" sz="2400" dirty="0" smtClean="0"/>
              <a:t>Nicol, D. (2010). From monologue to dialogue: improving written feedback processes in mass higher education. Assessment &amp; Evaluation in Higher Education, 35(5), 501 - 517.</a:t>
            </a:r>
          </a:p>
          <a:p>
            <a:r>
              <a:rPr lang="en-GB" sz="2400" dirty="0" smtClean="0"/>
              <a:t>Sadler, D. R. (2010) Beyond feedback: developing student capability in complex appraisal. Assessment &amp; Evaluation in Higher Education, 35:5, 535-550.</a:t>
            </a:r>
          </a:p>
          <a:p>
            <a:endParaRPr lang="en-GB" dirty="0" smtClean="0"/>
          </a:p>
          <a:p>
            <a:endParaRPr lang="en-GB" dirty="0"/>
          </a:p>
        </p:txBody>
      </p:sp>
    </p:spTree>
    <p:extLst>
      <p:ext uri="{BB962C8B-B14F-4D97-AF65-F5344CB8AC3E}">
        <p14:creationId xmlns:p14="http://schemas.microsoft.com/office/powerpoint/2010/main" val="851694670"/>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points</a:t>
            </a:r>
            <a:endParaRPr lang="en-GB" dirty="0"/>
          </a:p>
        </p:txBody>
      </p:sp>
      <p:sp>
        <p:nvSpPr>
          <p:cNvPr id="3" name="Content Placeholder 2"/>
          <p:cNvSpPr>
            <a:spLocks noGrp="1"/>
          </p:cNvSpPr>
          <p:nvPr>
            <p:ph idx="1"/>
          </p:nvPr>
        </p:nvSpPr>
        <p:spPr>
          <a:xfrm>
            <a:off x="1043608" y="1596124"/>
            <a:ext cx="7643192" cy="4029080"/>
          </a:xfrm>
        </p:spPr>
        <p:txBody>
          <a:bodyPr/>
          <a:lstStyle/>
          <a:p>
            <a:r>
              <a:rPr lang="en-GB" sz="3200" dirty="0" smtClean="0"/>
              <a:t>Improving quality of self-evaluation</a:t>
            </a:r>
          </a:p>
          <a:p>
            <a:r>
              <a:rPr lang="en-GB" sz="3200" dirty="0" smtClean="0"/>
              <a:t>Faculty development needed</a:t>
            </a:r>
          </a:p>
          <a:p>
            <a:r>
              <a:rPr lang="en-GB" sz="3200" dirty="0" smtClean="0"/>
              <a:t>Increasing student buy-in</a:t>
            </a:r>
          </a:p>
          <a:p>
            <a:r>
              <a:rPr lang="en-GB" sz="3200" dirty="0" smtClean="0"/>
              <a:t>Further streamlining </a:t>
            </a:r>
          </a:p>
          <a:p>
            <a:r>
              <a:rPr lang="en-GB" sz="3200" dirty="0" smtClean="0"/>
              <a:t>Potential for blended learning</a:t>
            </a:r>
          </a:p>
          <a:p>
            <a:pPr lvl="1"/>
            <a:r>
              <a:rPr lang="en-GB" sz="2800" dirty="0" smtClean="0"/>
              <a:t>E.g. UG medical school case studies</a:t>
            </a:r>
          </a:p>
          <a:p>
            <a:endParaRPr lang="en-GB" dirty="0"/>
          </a:p>
        </p:txBody>
      </p:sp>
    </p:spTree>
    <p:extLst>
      <p:ext uri="{BB962C8B-B14F-4D97-AF65-F5344CB8AC3E}">
        <p14:creationId xmlns:p14="http://schemas.microsoft.com/office/powerpoint/2010/main" val="383896448"/>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visual_representation_of_interact"/>
          <p:cNvPicPr>
            <a:picLocks noChangeAspect="1" noChangeArrowheads="1"/>
          </p:cNvPicPr>
          <p:nvPr/>
        </p:nvPicPr>
        <p:blipFill rotWithShape="1">
          <a:blip r:embed="rId2">
            <a:extLst>
              <a:ext uri="{28A0092B-C50C-407E-A947-70E740481C1C}">
                <a14:useLocalDpi xmlns:a14="http://schemas.microsoft.com/office/drawing/2010/main" val="0"/>
              </a:ext>
            </a:extLst>
          </a:blip>
          <a:srcRect t="5287"/>
          <a:stretch/>
        </p:blipFill>
        <p:spPr bwMode="auto">
          <a:xfrm>
            <a:off x="0" y="0"/>
            <a:ext cx="9144000"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val 2"/>
          <p:cNvSpPr/>
          <p:nvPr/>
        </p:nvSpPr>
        <p:spPr>
          <a:xfrm>
            <a:off x="35496" y="1556792"/>
            <a:ext cx="3312368" cy="10081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 name="Oval 3"/>
          <p:cNvSpPr/>
          <p:nvPr/>
        </p:nvSpPr>
        <p:spPr>
          <a:xfrm>
            <a:off x="35496" y="4941168"/>
            <a:ext cx="3312368" cy="10081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6" name="Oval 5"/>
          <p:cNvSpPr/>
          <p:nvPr/>
        </p:nvSpPr>
        <p:spPr>
          <a:xfrm>
            <a:off x="1660135" y="5985892"/>
            <a:ext cx="5400600"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9" name="Picture 4" descr="https://sites.google.com/a/my.westminster.ac.uk/welcome-to-blackboard-9-1/campus-pack/Screen%20Shot%202012-08-28%20at%2016.36.42.png?attredirects=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1408" y="5637211"/>
            <a:ext cx="1581919" cy="110517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ttps://encrypted-tbn0.gstatic.com/images?q=tbn:ANd9GcSOudEQYWwj6NzVr3RkHdl3I7mJqseMjeNO5RxCTDEEJdLXE1U5y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4457" y="4509120"/>
            <a:ext cx="895350" cy="862013"/>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p:nvSpPr>
        <p:spPr>
          <a:xfrm>
            <a:off x="4499992" y="2435768"/>
            <a:ext cx="3312368" cy="250435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11408" y="0"/>
            <a:ext cx="1728192" cy="694110"/>
          </a:xfrm>
          <a:prstGeom prst="rect">
            <a:avLst/>
          </a:prstGeom>
        </p:spPr>
      </p:pic>
    </p:spTree>
    <p:extLst>
      <p:ext uri="{BB962C8B-B14F-4D97-AF65-F5344CB8AC3E}">
        <p14:creationId xmlns:p14="http://schemas.microsoft.com/office/powerpoint/2010/main" val="2361394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What is feedback?</a:t>
            </a:r>
            <a:endParaRPr lang="en-GB" dirty="0">
              <a:solidFill>
                <a:srgbClr val="002060"/>
              </a:solidFill>
            </a:endParaRPr>
          </a:p>
        </p:txBody>
      </p:sp>
      <p:sp>
        <p:nvSpPr>
          <p:cNvPr id="3" name="Content Placeholder 2"/>
          <p:cNvSpPr>
            <a:spLocks noGrp="1"/>
          </p:cNvSpPr>
          <p:nvPr>
            <p:ph idx="1"/>
          </p:nvPr>
        </p:nvSpPr>
        <p:spPr>
          <a:xfrm>
            <a:off x="971600" y="1935480"/>
            <a:ext cx="7920880" cy="4661872"/>
          </a:xfrm>
        </p:spPr>
        <p:txBody>
          <a:bodyPr/>
          <a:lstStyle/>
          <a:p>
            <a:r>
              <a:rPr lang="en-GB" dirty="0" smtClean="0"/>
              <a:t>“Feedback should help the student understand more about the learning goal, and more ways to bridge the gap between their current status and the desired status” </a:t>
            </a:r>
            <a:r>
              <a:rPr lang="en-GB" sz="2400" dirty="0" smtClean="0"/>
              <a:t>(Hattie &amp; </a:t>
            </a:r>
            <a:r>
              <a:rPr lang="en-GB" sz="2400" dirty="0" err="1" smtClean="0"/>
              <a:t>Timperley</a:t>
            </a:r>
            <a:r>
              <a:rPr lang="en-GB" sz="2400" dirty="0" smtClean="0"/>
              <a:t>, 2007; Sadler 2010)</a:t>
            </a:r>
            <a:endParaRPr lang="en-GB" sz="2400" baseline="30000" dirty="0" smtClean="0"/>
          </a:p>
          <a:p>
            <a:pPr marL="0" indent="0">
              <a:buNone/>
            </a:pPr>
            <a:endParaRPr lang="en-GB" baseline="30000" dirty="0" smtClean="0"/>
          </a:p>
          <a:p>
            <a:r>
              <a:rPr lang="en-GB" dirty="0" smtClean="0"/>
              <a:t>“Feedback should be conceptualised as a dialogical and contingent two-way process that involves coordinated teacher–student and peer-to-peer interaction as well as active learner engagement” </a:t>
            </a:r>
            <a:r>
              <a:rPr lang="en-GB" sz="2400" dirty="0" smtClean="0"/>
              <a:t>(</a:t>
            </a:r>
            <a:r>
              <a:rPr lang="en-GB" sz="2400" dirty="0" err="1" smtClean="0"/>
              <a:t>Nicol</a:t>
            </a:r>
            <a:r>
              <a:rPr lang="en-GB" sz="2400" dirty="0" smtClean="0"/>
              <a:t>, 2010)</a:t>
            </a:r>
            <a:endParaRPr lang="en-GB" sz="2400" baseline="30000" dirty="0" smtClean="0"/>
          </a:p>
          <a:p>
            <a:endParaRPr lang="en-GB" dirty="0" smtClean="0"/>
          </a:p>
          <a:p>
            <a:endParaRPr lang="en-GB" dirty="0"/>
          </a:p>
        </p:txBody>
      </p:sp>
    </p:spTree>
    <p:extLst>
      <p:ext uri="{BB962C8B-B14F-4D97-AF65-F5344CB8AC3E}">
        <p14:creationId xmlns:p14="http://schemas.microsoft.com/office/powerpoint/2010/main" val="973445098"/>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3C7C"/>
                </a:solidFill>
              </a:rPr>
              <a:t>The problem</a:t>
            </a:r>
            <a:endParaRPr lang="en-GB" dirty="0">
              <a:solidFill>
                <a:srgbClr val="003C7C"/>
              </a:solidFill>
            </a:endParaRPr>
          </a:p>
        </p:txBody>
      </p:sp>
      <p:sp>
        <p:nvSpPr>
          <p:cNvPr id="3" name="Content Placeholder 2"/>
          <p:cNvSpPr>
            <a:spLocks noGrp="1"/>
          </p:cNvSpPr>
          <p:nvPr>
            <p:ph idx="1"/>
          </p:nvPr>
        </p:nvSpPr>
        <p:spPr/>
        <p:txBody>
          <a:bodyPr/>
          <a:lstStyle/>
          <a:p>
            <a:r>
              <a:rPr lang="en-GB" dirty="0" smtClean="0"/>
              <a:t>Feedback is time-consuming</a:t>
            </a:r>
          </a:p>
          <a:p>
            <a:r>
              <a:rPr lang="en-GB" dirty="0" smtClean="0"/>
              <a:t>It’s often </a:t>
            </a:r>
            <a:r>
              <a:rPr lang="en-GB" dirty="0" err="1" smtClean="0"/>
              <a:t>monologic</a:t>
            </a:r>
            <a:endParaRPr lang="en-GB" dirty="0" smtClean="0"/>
          </a:p>
          <a:p>
            <a:r>
              <a:rPr lang="en-GB" dirty="0" smtClean="0"/>
              <a:t>Do we know if our feedback is</a:t>
            </a:r>
          </a:p>
          <a:p>
            <a:pPr lvl="1"/>
            <a:r>
              <a:rPr lang="en-GB" dirty="0" smtClean="0"/>
              <a:t>Read?</a:t>
            </a:r>
          </a:p>
          <a:p>
            <a:pPr lvl="1"/>
            <a:r>
              <a:rPr lang="en-GB" dirty="0" smtClean="0"/>
              <a:t>Understood?</a:t>
            </a:r>
          </a:p>
          <a:p>
            <a:pPr lvl="1"/>
            <a:r>
              <a:rPr lang="en-GB" dirty="0" smtClean="0"/>
              <a:t>Relevant?</a:t>
            </a:r>
          </a:p>
          <a:p>
            <a:pPr lvl="1"/>
            <a:r>
              <a:rPr lang="en-GB" dirty="0" smtClean="0"/>
              <a:t>Acted upon?</a:t>
            </a:r>
          </a:p>
          <a:p>
            <a:r>
              <a:rPr lang="en-GB" dirty="0" smtClean="0"/>
              <a:t>Isolating for tutors</a:t>
            </a:r>
          </a:p>
          <a:p>
            <a:r>
              <a:rPr lang="en-GB" dirty="0" smtClean="0"/>
              <a:t>Whose benefit is giving feedback for?</a:t>
            </a: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188640"/>
            <a:ext cx="1803134" cy="1354354"/>
          </a:xfrm>
          <a:prstGeom prst="rect">
            <a:avLst/>
          </a:prstGeom>
        </p:spPr>
      </p:pic>
    </p:spTree>
    <p:extLst>
      <p:ext uri="{BB962C8B-B14F-4D97-AF65-F5344CB8AC3E}">
        <p14:creationId xmlns:p14="http://schemas.microsoft.com/office/powerpoint/2010/main" val="3827482925"/>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3C7C"/>
                </a:solidFill>
              </a:rPr>
              <a:t>Our programme:</a:t>
            </a:r>
            <a:endParaRPr lang="en-GB" dirty="0">
              <a:solidFill>
                <a:srgbClr val="003C7C"/>
              </a:solidFill>
            </a:endParaRPr>
          </a:p>
        </p:txBody>
      </p:sp>
      <p:sp>
        <p:nvSpPr>
          <p:cNvPr id="19" name="Content Placeholder 2"/>
          <p:cNvSpPr>
            <a:spLocks noGrp="1"/>
          </p:cNvSpPr>
          <p:nvPr>
            <p:ph idx="1"/>
          </p:nvPr>
        </p:nvSpPr>
        <p:spPr>
          <a:xfrm>
            <a:off x="1043608" y="1935480"/>
            <a:ext cx="7643192" cy="4389120"/>
          </a:xfrm>
        </p:spPr>
        <p:txBody>
          <a:bodyPr/>
          <a:lstStyle/>
          <a:p>
            <a:r>
              <a:rPr lang="en-GB" dirty="0" smtClean="0"/>
              <a:t>Masters in Medical Education</a:t>
            </a:r>
          </a:p>
          <a:p>
            <a:r>
              <a:rPr lang="en-GB" dirty="0" smtClean="0"/>
              <a:t>Face to face / blended / online</a:t>
            </a:r>
          </a:p>
          <a:p>
            <a:r>
              <a:rPr lang="en-GB" dirty="0" smtClean="0"/>
              <a:t>Each assignment has specific learning outcomes AND generic learning outcomes</a:t>
            </a:r>
          </a:p>
          <a:p>
            <a:r>
              <a:rPr lang="en-GB" dirty="0" smtClean="0"/>
              <a:t>3 exit points:</a:t>
            </a:r>
          </a:p>
          <a:p>
            <a:pPr lvl="1"/>
            <a:r>
              <a:rPr lang="en-GB" dirty="0" smtClean="0"/>
              <a:t>Certificate (developing the teacher)</a:t>
            </a:r>
          </a:p>
          <a:p>
            <a:pPr lvl="1"/>
            <a:r>
              <a:rPr lang="en-GB" dirty="0" smtClean="0"/>
              <a:t>Diploma (developing the leader)</a:t>
            </a:r>
          </a:p>
          <a:p>
            <a:pPr lvl="1"/>
            <a:r>
              <a:rPr lang="en-GB" dirty="0" smtClean="0"/>
              <a:t>Masters (developing the researcher)</a:t>
            </a:r>
          </a:p>
          <a:p>
            <a:r>
              <a:rPr lang="en-GB" dirty="0" smtClean="0"/>
              <a:t>Assignments build up in size per module</a:t>
            </a:r>
            <a:endParaRPr lang="en-GB" dirty="0"/>
          </a:p>
        </p:txBody>
      </p:sp>
      <p:sp>
        <p:nvSpPr>
          <p:cNvPr id="20" name="AutoShape 2" descr="Image result for cme centre for medical education dunde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1" name="Picture 20"/>
          <p:cNvPicPr>
            <a:picLocks noChangeAspect="1"/>
          </p:cNvPicPr>
          <p:nvPr/>
        </p:nvPicPr>
        <p:blipFill>
          <a:blip r:embed="rId3"/>
          <a:stretch>
            <a:fillRect/>
          </a:stretch>
        </p:blipFill>
        <p:spPr>
          <a:xfrm>
            <a:off x="7266574" y="251349"/>
            <a:ext cx="1767133" cy="585363"/>
          </a:xfrm>
          <a:prstGeom prst="rect">
            <a:avLst/>
          </a:prstGeom>
        </p:spPr>
      </p:pic>
    </p:spTree>
    <p:extLst>
      <p:ext uri="{BB962C8B-B14F-4D97-AF65-F5344CB8AC3E}">
        <p14:creationId xmlns:p14="http://schemas.microsoft.com/office/powerpoint/2010/main" val="3692782802"/>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0934" y="403371"/>
            <a:ext cx="7643192" cy="1143000"/>
          </a:xfrm>
        </p:spPr>
        <p:txBody>
          <a:bodyPr/>
          <a:lstStyle/>
          <a:p>
            <a:r>
              <a:rPr lang="en-GB" dirty="0" smtClean="0">
                <a:solidFill>
                  <a:srgbClr val="003C7C"/>
                </a:solidFill>
              </a:rPr>
              <a:t>Our students (and part-time tutors)</a:t>
            </a:r>
            <a:endParaRPr lang="en-GB" dirty="0">
              <a:solidFill>
                <a:srgbClr val="003C7C"/>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6808" y="2278736"/>
            <a:ext cx="3111160" cy="2801524"/>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89282" y="3477586"/>
            <a:ext cx="688934" cy="1065427"/>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60097" y="1949976"/>
            <a:ext cx="836239" cy="1293232"/>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1085" y="4777392"/>
            <a:ext cx="727207" cy="1124616"/>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23513" y="5211233"/>
            <a:ext cx="738035" cy="1141362"/>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91323" y="5095035"/>
            <a:ext cx="620435" cy="959494"/>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3289" y="4608029"/>
            <a:ext cx="471810" cy="729648"/>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78428" y="3571772"/>
            <a:ext cx="436112" cy="674441"/>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7360" y="2563727"/>
            <a:ext cx="485377" cy="750629"/>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2186" y="1877774"/>
            <a:ext cx="451395" cy="698076"/>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3874" y="1847088"/>
            <a:ext cx="348656" cy="539192"/>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4660" y="2027057"/>
            <a:ext cx="464567" cy="718446"/>
          </a:xfrm>
          <a:prstGeom prst="rect">
            <a:avLst/>
          </a:prstGeom>
        </p:spPr>
      </p:pic>
    </p:spTree>
    <p:extLst>
      <p:ext uri="{BB962C8B-B14F-4D97-AF65-F5344CB8AC3E}">
        <p14:creationId xmlns:p14="http://schemas.microsoft.com/office/powerpoint/2010/main" val="579923404"/>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7"/>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16"/>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childTnLst>
                                    <p:set>
                                      <p:cBhvr>
                                        <p:cTn id="12" dur="1" fill="hold">
                                          <p:stCondLst>
                                            <p:cond delay="0"/>
                                          </p:stCondLst>
                                        </p:cTn>
                                        <p:tgtEl>
                                          <p:spTgt spid="15"/>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500"/>
                                  </p:stCondLst>
                                  <p:childTnLst>
                                    <p:set>
                                      <p:cBhvr>
                                        <p:cTn id="15" dur="1" fill="hold">
                                          <p:stCondLst>
                                            <p:cond delay="0"/>
                                          </p:stCondLst>
                                        </p:cTn>
                                        <p:tgtEl>
                                          <p:spTgt spid="14"/>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nodeType="afterEffect">
                                  <p:stCondLst>
                                    <p:cond delay="500"/>
                                  </p:stCondLst>
                                  <p:childTnLst>
                                    <p:set>
                                      <p:cBhvr>
                                        <p:cTn id="18" dur="1" fill="hold">
                                          <p:stCondLst>
                                            <p:cond delay="0"/>
                                          </p:stCondLst>
                                        </p:cTn>
                                        <p:tgtEl>
                                          <p:spTgt spid="13"/>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nodeType="afterEffect">
                                  <p:stCondLst>
                                    <p:cond delay="500"/>
                                  </p:stCondLst>
                                  <p:childTnLst>
                                    <p:set>
                                      <p:cBhvr>
                                        <p:cTn id="21" dur="1" fill="hold">
                                          <p:stCondLst>
                                            <p:cond delay="0"/>
                                          </p:stCondLst>
                                        </p:cTn>
                                        <p:tgtEl>
                                          <p:spTgt spid="12"/>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nodeType="afterEffect">
                                  <p:stCondLst>
                                    <p:cond delay="500"/>
                                  </p:stCondLst>
                                  <p:childTnLst>
                                    <p:set>
                                      <p:cBhvr>
                                        <p:cTn id="24" dur="1" fill="hold">
                                          <p:stCondLst>
                                            <p:cond delay="0"/>
                                          </p:stCondLst>
                                        </p:cTn>
                                        <p:tgtEl>
                                          <p:spTgt spid="11"/>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nodeType="afterEffect">
                                  <p:stCondLst>
                                    <p:cond delay="500"/>
                                  </p:stCondLst>
                                  <p:childTnLst>
                                    <p:set>
                                      <p:cBhvr>
                                        <p:cTn id="27" dur="1" fill="hold">
                                          <p:stCondLst>
                                            <p:cond delay="0"/>
                                          </p:stCondLst>
                                        </p:cTn>
                                        <p:tgtEl>
                                          <p:spTgt spid="10"/>
                                        </p:tgtEl>
                                        <p:attrNameLst>
                                          <p:attrName>style.visibility</p:attrName>
                                        </p:attrNameLst>
                                      </p:cBhvr>
                                      <p:to>
                                        <p:strVal val="visible"/>
                                      </p:to>
                                    </p:set>
                                  </p:childTnLst>
                                </p:cTn>
                              </p:par>
                            </p:childTnLst>
                          </p:cTn>
                        </p:par>
                        <p:par>
                          <p:cTn id="28" fill="hold">
                            <p:stCondLst>
                              <p:cond delay="4000"/>
                            </p:stCondLst>
                            <p:childTnLst>
                              <p:par>
                                <p:cTn id="29" presetID="1" presetClass="entr" presetSubtype="0" fill="hold" nodeType="afterEffect">
                                  <p:stCondLst>
                                    <p:cond delay="500"/>
                                  </p:stCondLst>
                                  <p:childTnLst>
                                    <p:set>
                                      <p:cBhvr>
                                        <p:cTn id="30" dur="1" fill="hold">
                                          <p:stCondLst>
                                            <p:cond delay="0"/>
                                          </p:stCondLst>
                                        </p:cTn>
                                        <p:tgtEl>
                                          <p:spTgt spid="9"/>
                                        </p:tgtEl>
                                        <p:attrNameLst>
                                          <p:attrName>style.visibility</p:attrName>
                                        </p:attrNameLst>
                                      </p:cBhvr>
                                      <p:to>
                                        <p:strVal val="visible"/>
                                      </p:to>
                                    </p:set>
                                  </p:childTnLst>
                                </p:cTn>
                              </p:par>
                            </p:childTnLst>
                          </p:cTn>
                        </p:par>
                        <p:par>
                          <p:cTn id="31" fill="hold">
                            <p:stCondLst>
                              <p:cond delay="4500"/>
                            </p:stCondLst>
                            <p:childTnLst>
                              <p:par>
                                <p:cTn id="32" presetID="1" presetClass="entr" presetSubtype="0" fill="hold" nodeType="afterEffect">
                                  <p:stCondLst>
                                    <p:cond delay="500"/>
                                  </p:stCondLst>
                                  <p:childTnLst>
                                    <p:set>
                                      <p:cBhvr>
                                        <p:cTn id="33" dur="1" fill="hold">
                                          <p:stCondLst>
                                            <p:cond delay="0"/>
                                          </p:stCondLst>
                                        </p:cTn>
                                        <p:tgtEl>
                                          <p:spTgt spid="7"/>
                                        </p:tgtEl>
                                        <p:attrNameLst>
                                          <p:attrName>style.visibility</p:attrName>
                                        </p:attrNameLst>
                                      </p:cBhvr>
                                      <p:to>
                                        <p:strVal val="visible"/>
                                      </p:to>
                                    </p:set>
                                  </p:childTnLst>
                                </p:cTn>
                              </p:par>
                            </p:childTnLst>
                          </p:cTn>
                        </p:par>
                        <p:par>
                          <p:cTn id="34" fill="hold">
                            <p:stCondLst>
                              <p:cond delay="5000"/>
                            </p:stCondLst>
                            <p:childTnLst>
                              <p:par>
                                <p:cTn id="35" presetID="1" presetClass="entr" presetSubtype="0" fill="hold" nodeType="afterEffect">
                                  <p:stCondLst>
                                    <p:cond delay="50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108332"/>
            <a:ext cx="7848872" cy="1143000"/>
          </a:xfrm>
        </p:spPr>
        <p:txBody>
          <a:bodyPr/>
          <a:lstStyle/>
          <a:p>
            <a:pPr lvl="0"/>
            <a:r>
              <a:rPr lang="en-GB" sz="3600" dirty="0" smtClean="0">
                <a:solidFill>
                  <a:srgbClr val="002060"/>
                </a:solidFill>
              </a:rPr>
              <a:t>1. Feedback should be dialogic in nature</a:t>
            </a:r>
            <a:endParaRPr lang="en-GB" sz="3600" dirty="0">
              <a:solidFill>
                <a:srgbClr val="002060"/>
              </a:solidFill>
            </a:endParaRPr>
          </a:p>
        </p:txBody>
      </p:sp>
      <p:sp>
        <p:nvSpPr>
          <p:cNvPr id="3" name="Content Placeholder 2"/>
          <p:cNvSpPr>
            <a:spLocks noGrp="1"/>
          </p:cNvSpPr>
          <p:nvPr>
            <p:ph idx="1"/>
          </p:nvPr>
        </p:nvSpPr>
        <p:spPr>
          <a:xfrm>
            <a:off x="1043608" y="2276872"/>
            <a:ext cx="7643192" cy="4047728"/>
          </a:xfrm>
        </p:spPr>
        <p:txBody>
          <a:bodyPr/>
          <a:lstStyle/>
          <a:p>
            <a:r>
              <a:rPr lang="en-GB" sz="2800" dirty="0" smtClean="0"/>
              <a:t>Feedback is often viewed as something that is ‘given’ to a student to correct their errors</a:t>
            </a:r>
          </a:p>
          <a:p>
            <a:r>
              <a:rPr lang="en-GB" sz="2800" dirty="0" smtClean="0"/>
              <a:t>However feedback should be seen as a process of communication</a:t>
            </a:r>
          </a:p>
          <a:p>
            <a:r>
              <a:rPr lang="en-GB" sz="2800" dirty="0" smtClean="0"/>
              <a:t>Communication is an on-going evolving dialogue</a:t>
            </a:r>
          </a:p>
          <a:p>
            <a:pPr lvl="1"/>
            <a:r>
              <a:rPr lang="en-GB" dirty="0" smtClean="0"/>
              <a:t>Meaning is negotiated between individuals</a:t>
            </a:r>
          </a:p>
          <a:p>
            <a:pPr lvl="1"/>
            <a:r>
              <a:rPr lang="en-GB" dirty="0" smtClean="0"/>
              <a:t>Takes  account respective ideas, feelings and points of view</a:t>
            </a:r>
          </a:p>
          <a:p>
            <a:endParaRPr lang="en-GB" dirty="0" smtClean="0"/>
          </a:p>
          <a:p>
            <a:endParaRPr lang="en-GB" dirty="0"/>
          </a:p>
        </p:txBody>
      </p:sp>
      <p:sp>
        <p:nvSpPr>
          <p:cNvPr id="4" name="Title 1"/>
          <p:cNvSpPr txBox="1">
            <a:spLocks/>
          </p:cNvSpPr>
          <p:nvPr/>
        </p:nvSpPr>
        <p:spPr>
          <a:xfrm>
            <a:off x="1056331" y="123167"/>
            <a:ext cx="7643192" cy="1143000"/>
          </a:xfrm>
          <a:prstGeom prst="rect">
            <a:avLst/>
          </a:prstGeom>
        </p:spPr>
        <p:txBody>
          <a:bodyPr/>
          <a:lstStyle>
            <a:lvl1pPr algn="l" rtl="0" eaLnBrk="1" latinLnBrk="0" hangingPunct="1">
              <a:spcBef>
                <a:spcPct val="0"/>
              </a:spcBef>
              <a:buNone/>
              <a:defRPr kumimoji="0" sz="4800" b="0" kern="1200">
                <a:ln>
                  <a:noFill/>
                </a:ln>
                <a:solidFill>
                  <a:schemeClr val="tx1"/>
                </a:solidFill>
                <a:effectLst/>
                <a:latin typeface="+mj-lt"/>
                <a:ea typeface="+mj-ea"/>
                <a:cs typeface="+mj-cs"/>
              </a:defRPr>
            </a:lvl1pPr>
          </a:lstStyle>
          <a:p>
            <a:r>
              <a:rPr lang="en-GB" sz="4400" smtClean="0">
                <a:solidFill>
                  <a:srgbClr val="002060"/>
                </a:solidFill>
              </a:rPr>
              <a:t>interACT Educational Principles</a:t>
            </a:r>
            <a:endParaRPr lang="en-GB" sz="4400" dirty="0">
              <a:solidFill>
                <a:srgbClr val="002060"/>
              </a:solidFill>
            </a:endParaRPr>
          </a:p>
        </p:txBody>
      </p:sp>
      <p:pic>
        <p:nvPicPr>
          <p:cNvPr id="5" name="Picture 4"/>
          <p:cNvPicPr>
            <a:picLocks noChangeAspect="1"/>
          </p:cNvPicPr>
          <p:nvPr/>
        </p:nvPicPr>
        <p:blipFill>
          <a:blip r:embed="rId3"/>
          <a:stretch>
            <a:fillRect/>
          </a:stretch>
        </p:blipFill>
        <p:spPr>
          <a:xfrm>
            <a:off x="7350058" y="5733256"/>
            <a:ext cx="1542422" cy="902286"/>
          </a:xfrm>
          <a:prstGeom prst="rect">
            <a:avLst/>
          </a:prstGeom>
        </p:spPr>
      </p:pic>
    </p:spTree>
    <p:extLst>
      <p:ext uri="{BB962C8B-B14F-4D97-AF65-F5344CB8AC3E}">
        <p14:creationId xmlns:p14="http://schemas.microsoft.com/office/powerpoint/2010/main" val="952895407"/>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643192" cy="1143000"/>
          </a:xfrm>
        </p:spPr>
        <p:txBody>
          <a:bodyPr/>
          <a:lstStyle/>
          <a:p>
            <a:pPr lvl="0"/>
            <a:r>
              <a:rPr lang="en-GB" sz="3600" dirty="0" smtClean="0">
                <a:solidFill>
                  <a:srgbClr val="002060"/>
                </a:solidFill>
              </a:rPr>
              <a:t>2. Assessment design should afford opportunities for feedback to be used in future assignments</a:t>
            </a:r>
            <a:r>
              <a:rPr lang="en-GB" sz="3200" dirty="0" smtClean="0"/>
              <a:t/>
            </a:r>
            <a:br>
              <a:rPr lang="en-GB" sz="3200" dirty="0" smtClean="0"/>
            </a:br>
            <a:endParaRPr lang="en-GB" sz="3200" dirty="0"/>
          </a:p>
        </p:txBody>
      </p:sp>
      <p:sp>
        <p:nvSpPr>
          <p:cNvPr id="3" name="Content Placeholder 2"/>
          <p:cNvSpPr>
            <a:spLocks noGrp="1"/>
          </p:cNvSpPr>
          <p:nvPr>
            <p:ph idx="1"/>
          </p:nvPr>
        </p:nvSpPr>
        <p:spPr>
          <a:xfrm>
            <a:off x="1043608" y="2420888"/>
            <a:ext cx="7848872" cy="4173096"/>
          </a:xfrm>
        </p:spPr>
        <p:txBody>
          <a:bodyPr/>
          <a:lstStyle/>
          <a:p>
            <a:r>
              <a:rPr lang="en-GB" sz="2800" dirty="0" smtClean="0"/>
              <a:t>Developmental perspective on feedback </a:t>
            </a:r>
          </a:p>
          <a:p>
            <a:r>
              <a:rPr lang="en-GB" sz="2800" dirty="0" smtClean="0"/>
              <a:t>Should not be viewed as a single occurrence</a:t>
            </a:r>
          </a:p>
          <a:p>
            <a:r>
              <a:rPr lang="en-GB" sz="2800" dirty="0" smtClean="0"/>
              <a:t>Should be viewed as a series of pedagogical opportunities</a:t>
            </a:r>
          </a:p>
          <a:p>
            <a:r>
              <a:rPr lang="en-GB" sz="2800" dirty="0" smtClean="0"/>
              <a:t>Taking a programmatic approach enables evidence of learning from feedback to be documented and for feedback to serve to help improve learners’ work in the future</a:t>
            </a:r>
            <a:endParaRPr lang="en-GB" sz="2400" dirty="0"/>
          </a:p>
        </p:txBody>
      </p:sp>
    </p:spTree>
    <p:extLst>
      <p:ext uri="{BB962C8B-B14F-4D97-AF65-F5344CB8AC3E}">
        <p14:creationId xmlns:p14="http://schemas.microsoft.com/office/powerpoint/2010/main" val="1401176702"/>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704088"/>
            <a:ext cx="7776864" cy="1143000"/>
          </a:xfrm>
        </p:spPr>
        <p:txBody>
          <a:bodyPr/>
          <a:lstStyle/>
          <a:p>
            <a:pPr lvl="0"/>
            <a:r>
              <a:rPr lang="en-GB" sz="3600" dirty="0" smtClean="0">
                <a:solidFill>
                  <a:srgbClr val="002060"/>
                </a:solidFill>
              </a:rPr>
              <a:t>3. Feedback should develop evaluative judgements and monitoring of own work</a:t>
            </a:r>
            <a:endParaRPr lang="en-GB" sz="3600" dirty="0">
              <a:solidFill>
                <a:srgbClr val="002060"/>
              </a:solidFill>
            </a:endParaRPr>
          </a:p>
        </p:txBody>
      </p:sp>
      <p:sp>
        <p:nvSpPr>
          <p:cNvPr id="3" name="Content Placeholder 2"/>
          <p:cNvSpPr>
            <a:spLocks noGrp="1"/>
          </p:cNvSpPr>
          <p:nvPr>
            <p:ph idx="1"/>
          </p:nvPr>
        </p:nvSpPr>
        <p:spPr>
          <a:xfrm>
            <a:off x="1043608" y="1988840"/>
            <a:ext cx="7643192" cy="4536504"/>
          </a:xfrm>
        </p:spPr>
        <p:txBody>
          <a:bodyPr/>
          <a:lstStyle/>
          <a:p>
            <a:r>
              <a:rPr lang="en-GB" sz="2800" dirty="0" smtClean="0"/>
              <a:t>Learning is enhanced when learners are:</a:t>
            </a:r>
          </a:p>
          <a:p>
            <a:pPr lvl="1"/>
            <a:r>
              <a:rPr lang="en-GB" dirty="0" smtClean="0"/>
              <a:t>Self-regulating</a:t>
            </a:r>
          </a:p>
          <a:p>
            <a:pPr lvl="1"/>
            <a:r>
              <a:rPr lang="en-GB" dirty="0" smtClean="0"/>
              <a:t>Actively engaging in setting learning goals</a:t>
            </a:r>
          </a:p>
          <a:p>
            <a:pPr lvl="1"/>
            <a:r>
              <a:rPr lang="en-GB" dirty="0" smtClean="0"/>
              <a:t>Selecting strategies for achieving these goals</a:t>
            </a:r>
          </a:p>
          <a:p>
            <a:pPr lvl="1"/>
            <a:r>
              <a:rPr lang="en-GB" dirty="0" smtClean="0"/>
              <a:t>Monitoring their progress toward these goals</a:t>
            </a:r>
          </a:p>
          <a:p>
            <a:r>
              <a:rPr lang="en-GB" sz="2800" dirty="0" smtClean="0"/>
              <a:t>Reflecting on feedback and processing it through self-explanation has been shown to improve self-monitoring and evaluation</a:t>
            </a:r>
          </a:p>
        </p:txBody>
      </p:sp>
    </p:spTree>
    <p:extLst>
      <p:ext uri="{BB962C8B-B14F-4D97-AF65-F5344CB8AC3E}">
        <p14:creationId xmlns:p14="http://schemas.microsoft.com/office/powerpoint/2010/main" val="2894560100"/>
      </p:ext>
    </p:extLst>
  </p:cSld>
  <p:clrMapOvr>
    <a:masterClrMapping/>
  </p:clrMapOvr>
  <mc:AlternateContent xmlns:mc="http://schemas.openxmlformats.org/markup-compatibility/2006" xmlns:p14="http://schemas.microsoft.com/office/powerpoint/2010/main">
    <mc:Choice Requires="p14">
      <p:transition spd="med" p14:dur="700" advTm="3000">
        <p:fade/>
      </p:transition>
    </mc:Choice>
    <mc:Fallback xmlns="">
      <p:transition spd="med" advTm="300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7030A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QAA Hold Item Deleting</Name>
    <Type>3</Type>
    <SequenceNumber>1000</SequenceNumber>
    <Assembly>BlueSource.QAA.LegalHold, Version=1.0.0.0, Culture=neutral, PublicKeyToken=98e5a19c401bc91c</Assembly>
    <Class>BlueSource.QAA.LegalHold.StopOnHoldDeleteEvents</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ate xmlns="25beefa3-6df1-42c8-984e-35dbf263528a">2015-03-18T00:00:00+00:00</Date>
  </documentManagement>
</p:properties>
</file>

<file path=customXml/item4.xml><?xml version="1.0" encoding="utf-8"?>
<ct:contentTypeSchema xmlns:ct="http://schemas.microsoft.com/office/2006/metadata/contentType" xmlns:ma="http://schemas.microsoft.com/office/2006/metadata/properties/metaAttributes" ct:_="" ma:_="" ma:contentTypeName="Events" ma:contentTypeID="0x0101000D7B7BD1BFCB284BBA8D6D2354210B8900753BB5479505734C95EEEBD17DDD19E8" ma:contentTypeVersion="3" ma:contentTypeDescription="" ma:contentTypeScope="" ma:versionID="595e6a0964a4997fdc028d8f2000190c">
  <xsd:schema xmlns:xsd="http://www.w3.org/2001/XMLSchema" xmlns:p="http://schemas.microsoft.com/office/2006/metadata/properties" xmlns:ns2="25beefa3-6df1-42c8-984e-35dbf263528a" targetNamespace="http://schemas.microsoft.com/office/2006/metadata/properties" ma:root="true" ma:fieldsID="cd40df22ccfd0826a112534dd22cc05d" ns2:_="">
    <xsd:import namespace="25beefa3-6df1-42c8-984e-35dbf263528a"/>
    <xsd:element name="properties">
      <xsd:complexType>
        <xsd:sequence>
          <xsd:element name="documentManagement">
            <xsd:complexType>
              <xsd:all>
                <xsd:element ref="ns2:Date" minOccurs="0"/>
              </xsd:all>
            </xsd:complexType>
          </xsd:element>
        </xsd:sequence>
      </xsd:complexType>
    </xsd:element>
  </xsd:schema>
  <xsd:schema xmlns:xsd="http://www.w3.org/2001/XMLSchema" xmlns:dms="http://schemas.microsoft.com/office/2006/documentManagement/types" targetNamespace="25beefa3-6df1-42c8-984e-35dbf263528a" elementFormDefault="qualified">
    <xsd:import namespace="http://schemas.microsoft.com/office/2006/documentManagement/types"/>
    <xsd:element name="Date" ma:index="8" nillable="true" ma:displayName="Date" ma:format="DateOnly" ma:internalNam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75CFF50-1B2C-4498-856E-30592EE5B0A2}">
  <ds:schemaRefs>
    <ds:schemaRef ds:uri="http://schemas.microsoft.com/sharepoint/events"/>
  </ds:schemaRefs>
</ds:datastoreItem>
</file>

<file path=customXml/itemProps2.xml><?xml version="1.0" encoding="utf-8"?>
<ds:datastoreItem xmlns:ds="http://schemas.openxmlformats.org/officeDocument/2006/customXml" ds:itemID="{B483F3D6-6303-4EA3-9012-6A9BC2B0006C}">
  <ds:schemaRefs>
    <ds:schemaRef ds:uri="http://schemas.microsoft.com/sharepoint/v3/contenttype/forms"/>
  </ds:schemaRefs>
</ds:datastoreItem>
</file>

<file path=customXml/itemProps3.xml><?xml version="1.0" encoding="utf-8"?>
<ds:datastoreItem xmlns:ds="http://schemas.openxmlformats.org/officeDocument/2006/customXml" ds:itemID="{CF58CE1D-839D-4FEE-91AD-8C80B91138C9}">
  <ds:schemaRefs>
    <ds:schemaRef ds:uri="http://purl.org/dc/terms/"/>
    <ds:schemaRef ds:uri="25beefa3-6df1-42c8-984e-35dbf263528a"/>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4.xml><?xml version="1.0" encoding="utf-8"?>
<ds:datastoreItem xmlns:ds="http://schemas.openxmlformats.org/officeDocument/2006/customXml" ds:itemID="{40BAE6FD-715C-4EBB-B5CF-AC0BC5C9F9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beefa3-6df1-42c8-984e-35dbf263528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Flow</Template>
  <TotalTime>2223</TotalTime>
  <Words>2607</Words>
  <Application>Microsoft Office PowerPoint</Application>
  <PresentationFormat>On-screen Show (4:3)</PresentationFormat>
  <Paragraphs>173</Paragraphs>
  <Slides>27</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Calibri</vt:lpstr>
      <vt:lpstr>Constantia</vt:lpstr>
      <vt:lpstr>Wingdings 2</vt:lpstr>
      <vt:lpstr>Flow</vt:lpstr>
      <vt:lpstr>PowerPoint Presentation</vt:lpstr>
      <vt:lpstr>Overview</vt:lpstr>
      <vt:lpstr>What is feedback?</vt:lpstr>
      <vt:lpstr>The problem</vt:lpstr>
      <vt:lpstr>Our programme:</vt:lpstr>
      <vt:lpstr>Our students (and part-time tutors)</vt:lpstr>
      <vt:lpstr>1. Feedback should be dialogic in nature</vt:lpstr>
      <vt:lpstr>2. Assessment design should afford opportunities for feedback to be used in future assignments </vt:lpstr>
      <vt:lpstr>3. Feedback should develop evaluative judgements and monitoring of own work</vt:lpstr>
      <vt:lpstr>4. Students should be empowered to seek feedback </vt:lpstr>
      <vt:lpstr>Key innovations embedded in InterACT: </vt:lpstr>
      <vt:lpstr>Framework for feedback dialogue Stage 1: cover page </vt:lpstr>
      <vt:lpstr>PowerPoint Presentation</vt:lpstr>
      <vt:lpstr>PowerPoint Presentation</vt:lpstr>
      <vt:lpstr>Framework for feedback dialogue Stage 2: reflective journal using wiki  </vt:lpstr>
      <vt:lpstr>PowerPoint Presentation</vt:lpstr>
      <vt:lpstr> </vt:lpstr>
      <vt:lpstr>Aspects I would like feedback on ….. </vt:lpstr>
      <vt:lpstr>How did previous feedback inform this assignment ….. </vt:lpstr>
      <vt:lpstr>PowerPoint Presentation</vt:lpstr>
      <vt:lpstr>Lessons learned</vt:lpstr>
      <vt:lpstr>Lessons learned</vt:lpstr>
      <vt:lpstr>The problem</vt:lpstr>
      <vt:lpstr>Contact details</vt:lpstr>
      <vt:lpstr>References</vt:lpstr>
      <vt:lpstr>Discussion points</vt:lpstr>
      <vt:lpstr>PowerPoint Presentation</vt:lpstr>
    </vt:vector>
  </TitlesOfParts>
  <Company>University of Dundee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 supporting feedback dialogue through technology </dc:title>
  <dc:creator>University of Dundee</dc:creator>
  <cp:lastModifiedBy>Oonagh Holland</cp:lastModifiedBy>
  <cp:revision>120</cp:revision>
  <cp:lastPrinted>2014-04-23T08:06:08Z</cp:lastPrinted>
  <dcterms:created xsi:type="dcterms:W3CDTF">2010-08-19T08:18:37Z</dcterms:created>
  <dcterms:modified xsi:type="dcterms:W3CDTF">2018-04-23T10:07:12Z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0x0101000D7B7BD1BFCB284BBA8D6D2354210B8900753BB5479505734C95EEEBD17DDD19E8</vt:lpwstr>
  </property>
</Properties>
</file>