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669" r:id="rId3"/>
  </p:sldMasterIdLst>
  <p:notesMasterIdLst>
    <p:notesMasterId r:id="rId28"/>
  </p:notesMasterIdLst>
  <p:handoutMasterIdLst>
    <p:handoutMasterId r:id="rId29"/>
  </p:handoutMasterIdLst>
  <p:sldIdLst>
    <p:sldId id="256" r:id="rId4"/>
    <p:sldId id="257" r:id="rId5"/>
    <p:sldId id="294" r:id="rId6"/>
    <p:sldId id="295" r:id="rId7"/>
    <p:sldId id="296" r:id="rId8"/>
    <p:sldId id="297" r:id="rId9"/>
    <p:sldId id="292" r:id="rId10"/>
    <p:sldId id="268" r:id="rId11"/>
    <p:sldId id="272" r:id="rId12"/>
    <p:sldId id="273" r:id="rId13"/>
    <p:sldId id="277" r:id="rId14"/>
    <p:sldId id="289" r:id="rId15"/>
    <p:sldId id="299" r:id="rId16"/>
    <p:sldId id="259" r:id="rId17"/>
    <p:sldId id="261" r:id="rId18"/>
    <p:sldId id="298" r:id="rId19"/>
    <p:sldId id="283" r:id="rId20"/>
    <p:sldId id="286" r:id="rId21"/>
    <p:sldId id="269" r:id="rId22"/>
    <p:sldId id="285" r:id="rId23"/>
    <p:sldId id="293" r:id="rId24"/>
    <p:sldId id="300" r:id="rId25"/>
    <p:sldId id="284" r:id="rId26"/>
    <p:sldId id="265" r:id="rId27"/>
  </p:sldIdLst>
  <p:sldSz cx="9144000" cy="6858000" type="screen4x3"/>
  <p:notesSz cx="6794500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1536" autoAdjust="0"/>
    <p:restoredTop sz="89049" autoAdjust="0"/>
  </p:normalViewPr>
  <p:slideViewPr>
    <p:cSldViewPr>
      <p:cViewPr varScale="1">
        <p:scale>
          <a:sx n="74" d="100"/>
          <a:sy n="74" d="100"/>
        </p:scale>
        <p:origin x="63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54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9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088CBA-BB6A-4C57-86DF-31B767BEF42B}" type="doc">
      <dgm:prSet loTypeId="urn:microsoft.com/office/officeart/2005/8/layout/arrow2" loCatId="process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GB"/>
        </a:p>
      </dgm:t>
    </dgm:pt>
    <dgm:pt modelId="{92700987-4032-486F-A063-F21C28E13175}">
      <dgm:prSet custT="1"/>
      <dgm:spPr/>
      <dgm:t>
        <a:bodyPr/>
        <a:lstStyle/>
        <a:p>
          <a:pPr rtl="0"/>
          <a:r>
            <a:rPr lang="en-GB" sz="1800" dirty="0" smtClean="0"/>
            <a:t>GCU Learning &amp; Teaching event</a:t>
          </a:r>
          <a:endParaRPr lang="en-GB" sz="1800" dirty="0"/>
        </a:p>
      </dgm:t>
    </dgm:pt>
    <dgm:pt modelId="{99B14929-8F77-4EEF-8DCF-6241845A5E4C}" type="parTrans" cxnId="{6D6BBA6F-AC2C-403F-971D-E02F86724854}">
      <dgm:prSet/>
      <dgm:spPr/>
      <dgm:t>
        <a:bodyPr/>
        <a:lstStyle/>
        <a:p>
          <a:endParaRPr lang="en-GB"/>
        </a:p>
      </dgm:t>
    </dgm:pt>
    <dgm:pt modelId="{738E2143-CEAD-4207-A6AD-46D68A72F701}" type="sibTrans" cxnId="{6D6BBA6F-AC2C-403F-971D-E02F86724854}">
      <dgm:prSet/>
      <dgm:spPr/>
      <dgm:t>
        <a:bodyPr/>
        <a:lstStyle/>
        <a:p>
          <a:endParaRPr lang="en-GB"/>
        </a:p>
      </dgm:t>
    </dgm:pt>
    <dgm:pt modelId="{A14ABA91-763A-4E4B-AE0E-CC306659641F}">
      <dgm:prSet custT="1"/>
      <dgm:spPr/>
      <dgm:t>
        <a:bodyPr/>
        <a:lstStyle/>
        <a:p>
          <a:pPr rtl="0"/>
          <a:r>
            <a:rPr lang="en-GB" sz="1800" dirty="0" smtClean="0"/>
            <a:t>Discussion with module staff re potential</a:t>
          </a:r>
          <a:endParaRPr lang="en-GB" sz="1800" dirty="0"/>
        </a:p>
      </dgm:t>
    </dgm:pt>
    <dgm:pt modelId="{A5CC3329-FACB-4A5D-B3A7-90D8E6AB7470}" type="parTrans" cxnId="{488C8332-004F-4B06-817D-C69342CC1E8A}">
      <dgm:prSet/>
      <dgm:spPr/>
      <dgm:t>
        <a:bodyPr/>
        <a:lstStyle/>
        <a:p>
          <a:endParaRPr lang="en-GB"/>
        </a:p>
      </dgm:t>
    </dgm:pt>
    <dgm:pt modelId="{9F35DD10-1928-42B2-AADE-B1691B890A12}" type="sibTrans" cxnId="{488C8332-004F-4B06-817D-C69342CC1E8A}">
      <dgm:prSet/>
      <dgm:spPr/>
      <dgm:t>
        <a:bodyPr/>
        <a:lstStyle/>
        <a:p>
          <a:endParaRPr lang="en-GB"/>
        </a:p>
      </dgm:t>
    </dgm:pt>
    <dgm:pt modelId="{8C0A1C93-BA50-4CF8-AE9C-5AAE51E45EFC}">
      <dgm:prSet custT="1"/>
      <dgm:spPr/>
      <dgm:t>
        <a:bodyPr/>
        <a:lstStyle/>
        <a:p>
          <a:pPr rtl="0"/>
          <a:r>
            <a:rPr lang="en-GB" sz="1800" dirty="0" smtClean="0"/>
            <a:t>Information gathering re use of rubrics, language used, weightings </a:t>
          </a:r>
          <a:r>
            <a:rPr lang="en-GB" sz="1800" dirty="0" err="1" smtClean="0"/>
            <a:t>etc</a:t>
          </a:r>
          <a:endParaRPr lang="en-GB" sz="1800" dirty="0"/>
        </a:p>
      </dgm:t>
    </dgm:pt>
    <dgm:pt modelId="{694A145A-76FE-4508-8F30-A336A767D2F7}" type="parTrans" cxnId="{0531A2B4-4ABB-47C9-9744-908FB08B7552}">
      <dgm:prSet/>
      <dgm:spPr/>
      <dgm:t>
        <a:bodyPr/>
        <a:lstStyle/>
        <a:p>
          <a:endParaRPr lang="en-GB"/>
        </a:p>
      </dgm:t>
    </dgm:pt>
    <dgm:pt modelId="{ABC23A9E-9006-4A39-B9D9-04D1A68A85E4}" type="sibTrans" cxnId="{0531A2B4-4ABB-47C9-9744-908FB08B7552}">
      <dgm:prSet/>
      <dgm:spPr/>
      <dgm:t>
        <a:bodyPr/>
        <a:lstStyle/>
        <a:p>
          <a:endParaRPr lang="en-GB"/>
        </a:p>
      </dgm:t>
    </dgm:pt>
    <dgm:pt modelId="{508473E2-5456-436D-8B20-92D1C7BB1D0B}">
      <dgm:prSet custT="1"/>
      <dgm:spPr/>
      <dgm:t>
        <a:bodyPr/>
        <a:lstStyle/>
        <a:p>
          <a:pPr rtl="0"/>
          <a:r>
            <a:rPr lang="en-GB" sz="1800" dirty="0" smtClean="0"/>
            <a:t>Focussed in on assessment &amp; learning objectives for module  </a:t>
          </a:r>
        </a:p>
        <a:p>
          <a:pPr rtl="0"/>
          <a:endParaRPr lang="en-GB" sz="1800" dirty="0" smtClean="0"/>
        </a:p>
      </dgm:t>
    </dgm:pt>
    <dgm:pt modelId="{0419F971-985C-4B8E-B432-DA8557CC7E7D}" type="parTrans" cxnId="{1B073260-4E7A-492A-A1A4-845D95AC848D}">
      <dgm:prSet/>
      <dgm:spPr/>
      <dgm:t>
        <a:bodyPr/>
        <a:lstStyle/>
        <a:p>
          <a:endParaRPr lang="en-GB"/>
        </a:p>
      </dgm:t>
    </dgm:pt>
    <dgm:pt modelId="{3BEFB546-BD94-404D-8623-DCBB70546CCF}" type="sibTrans" cxnId="{1B073260-4E7A-492A-A1A4-845D95AC848D}">
      <dgm:prSet/>
      <dgm:spPr/>
      <dgm:t>
        <a:bodyPr/>
        <a:lstStyle/>
        <a:p>
          <a:endParaRPr lang="en-GB"/>
        </a:p>
      </dgm:t>
    </dgm:pt>
    <dgm:pt modelId="{288EDDC0-9417-48CA-AEB3-27A8C53ADCBE}">
      <dgm:prSet custT="1"/>
      <dgm:spPr/>
      <dgm:t>
        <a:bodyPr/>
        <a:lstStyle/>
        <a:p>
          <a:pPr rtl="0"/>
          <a:r>
            <a:rPr lang="en-GB" sz="1800" dirty="0" smtClean="0"/>
            <a:t>Drafted, redrafted &amp; finalised rubric</a:t>
          </a:r>
          <a:endParaRPr lang="en-GB" sz="1800" dirty="0"/>
        </a:p>
      </dgm:t>
    </dgm:pt>
    <dgm:pt modelId="{B73C281D-1CCE-4A50-A1FC-42BB12C5530B}" type="parTrans" cxnId="{64573D56-72A1-4B8F-964B-CA2D5F50ADF8}">
      <dgm:prSet/>
      <dgm:spPr/>
      <dgm:t>
        <a:bodyPr/>
        <a:lstStyle/>
        <a:p>
          <a:endParaRPr lang="en-GB"/>
        </a:p>
      </dgm:t>
    </dgm:pt>
    <dgm:pt modelId="{1E36260D-D29E-4DC1-92D3-1D8308BCE626}" type="sibTrans" cxnId="{64573D56-72A1-4B8F-964B-CA2D5F50ADF8}">
      <dgm:prSet/>
      <dgm:spPr/>
      <dgm:t>
        <a:bodyPr/>
        <a:lstStyle/>
        <a:p>
          <a:endParaRPr lang="en-GB"/>
        </a:p>
      </dgm:t>
    </dgm:pt>
    <dgm:pt modelId="{E7061850-71C8-4956-A641-C377D4AD7DCF}">
      <dgm:prSet/>
      <dgm:spPr/>
      <dgm:t>
        <a:bodyPr/>
        <a:lstStyle/>
        <a:p>
          <a:endParaRPr lang="en-US"/>
        </a:p>
      </dgm:t>
    </dgm:pt>
    <dgm:pt modelId="{9E3C445C-A26F-45A5-9D23-EE0D3D5D99A5}" type="parTrans" cxnId="{8DAA5E1F-19D3-438A-AF90-4706739F50B0}">
      <dgm:prSet/>
      <dgm:spPr/>
      <dgm:t>
        <a:bodyPr/>
        <a:lstStyle/>
        <a:p>
          <a:endParaRPr lang="en-GB"/>
        </a:p>
      </dgm:t>
    </dgm:pt>
    <dgm:pt modelId="{99BF2C8A-1AD9-4818-8A01-24A9B4E3A34C}" type="sibTrans" cxnId="{8DAA5E1F-19D3-438A-AF90-4706739F50B0}">
      <dgm:prSet/>
      <dgm:spPr/>
      <dgm:t>
        <a:bodyPr/>
        <a:lstStyle/>
        <a:p>
          <a:endParaRPr lang="en-GB"/>
        </a:p>
      </dgm:t>
    </dgm:pt>
    <dgm:pt modelId="{C9F1AA88-99E1-4DD8-99C1-8F06619C6D9B}">
      <dgm:prSet/>
      <dgm:spPr/>
      <dgm:t>
        <a:bodyPr/>
        <a:lstStyle/>
        <a:p>
          <a:endParaRPr lang="en-US"/>
        </a:p>
      </dgm:t>
    </dgm:pt>
    <dgm:pt modelId="{8D999A04-FFA9-49DA-BF13-211B93DD17AA}" type="parTrans" cxnId="{7D234F7F-B634-4ADB-AACC-3AC02D114E60}">
      <dgm:prSet/>
      <dgm:spPr/>
      <dgm:t>
        <a:bodyPr/>
        <a:lstStyle/>
        <a:p>
          <a:endParaRPr lang="en-GB"/>
        </a:p>
      </dgm:t>
    </dgm:pt>
    <dgm:pt modelId="{5352203D-5CE5-4DCA-9E92-971D7F5B1F36}" type="sibTrans" cxnId="{7D234F7F-B634-4ADB-AACC-3AC02D114E60}">
      <dgm:prSet/>
      <dgm:spPr/>
      <dgm:t>
        <a:bodyPr/>
        <a:lstStyle/>
        <a:p>
          <a:endParaRPr lang="en-GB"/>
        </a:p>
      </dgm:t>
    </dgm:pt>
    <dgm:pt modelId="{46D0961E-D433-4E36-8734-1286973FDA33}">
      <dgm:prSet/>
      <dgm:spPr/>
      <dgm:t>
        <a:bodyPr/>
        <a:lstStyle/>
        <a:p>
          <a:endParaRPr lang="en-US"/>
        </a:p>
      </dgm:t>
    </dgm:pt>
    <dgm:pt modelId="{A17D42A8-18CB-4547-A4AD-1A6801021598}" type="parTrans" cxnId="{0D574186-AD75-4BEA-B976-B12A09B6A8EB}">
      <dgm:prSet/>
      <dgm:spPr/>
      <dgm:t>
        <a:bodyPr/>
        <a:lstStyle/>
        <a:p>
          <a:endParaRPr lang="en-GB"/>
        </a:p>
      </dgm:t>
    </dgm:pt>
    <dgm:pt modelId="{D43D2B94-0659-4827-BF4C-2CBF6BEEC312}" type="sibTrans" cxnId="{0D574186-AD75-4BEA-B976-B12A09B6A8EB}">
      <dgm:prSet/>
      <dgm:spPr/>
      <dgm:t>
        <a:bodyPr/>
        <a:lstStyle/>
        <a:p>
          <a:endParaRPr lang="en-GB"/>
        </a:p>
      </dgm:t>
    </dgm:pt>
    <dgm:pt modelId="{804ED78A-7AF4-4D65-B8C0-B859CEC6E072}" type="pres">
      <dgm:prSet presAssocID="{98088CBA-BB6A-4C57-86DF-31B767BEF42B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E078BD-0EB9-484C-8DCA-C711519C86DF}" type="pres">
      <dgm:prSet presAssocID="{98088CBA-BB6A-4C57-86DF-31B767BEF42B}" presName="arrow" presStyleLbl="bgShp" presStyleIdx="0" presStyleCnt="1"/>
      <dgm:spPr/>
    </dgm:pt>
    <dgm:pt modelId="{15C31CAB-720B-4A95-8009-A493FA7F7E0A}" type="pres">
      <dgm:prSet presAssocID="{98088CBA-BB6A-4C57-86DF-31B767BEF42B}" presName="arrowDiagram5" presStyleCnt="0"/>
      <dgm:spPr/>
    </dgm:pt>
    <dgm:pt modelId="{E816129C-4ADE-4F18-9FF1-1F71B7B3AAD2}" type="pres">
      <dgm:prSet presAssocID="{92700987-4032-486F-A063-F21C28E13175}" presName="bullet5a" presStyleLbl="node1" presStyleIdx="0" presStyleCnt="5"/>
      <dgm:spPr>
        <a:solidFill>
          <a:schemeClr val="accent3"/>
        </a:solidFill>
      </dgm:spPr>
    </dgm:pt>
    <dgm:pt modelId="{A62DA07D-C924-4449-A9BA-1915F5960E03}" type="pres">
      <dgm:prSet presAssocID="{92700987-4032-486F-A063-F21C28E13175}" presName="textBox5a" presStyleLbl="revTx" presStyleIdx="0" presStyleCnt="5" custScaleX="119524" custScaleY="150930" custLinFactNeighborX="11092" custLinFactNeighborY="172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F823C9-6C21-483B-ABE0-9F9D0F0A05DB}" type="pres">
      <dgm:prSet presAssocID="{A14ABA91-763A-4E4B-AE0E-CC306659641F}" presName="bullet5b" presStyleLbl="node1" presStyleIdx="1" presStyleCnt="5"/>
      <dgm:spPr>
        <a:solidFill>
          <a:schemeClr val="accent2">
            <a:lumMod val="60000"/>
            <a:lumOff val="40000"/>
          </a:schemeClr>
        </a:solidFill>
      </dgm:spPr>
    </dgm:pt>
    <dgm:pt modelId="{2B2A8F39-58CB-4C22-B29C-E70A0B8E1D05}" type="pres">
      <dgm:prSet presAssocID="{A14ABA91-763A-4E4B-AE0E-CC306659641F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3F7132-1873-41ED-B4C5-F35CA090F3B0}" type="pres">
      <dgm:prSet presAssocID="{8C0A1C93-BA50-4CF8-AE9C-5AAE51E45EFC}" presName="bullet5c" presStyleLbl="node1" presStyleIdx="2" presStyleCnt="5"/>
      <dgm:spPr>
        <a:solidFill>
          <a:srgbClr val="7030A0"/>
        </a:solidFill>
      </dgm:spPr>
    </dgm:pt>
    <dgm:pt modelId="{DC4F4DC4-D51E-4184-97BB-570951726599}" type="pres">
      <dgm:prSet presAssocID="{8C0A1C93-BA50-4CF8-AE9C-5AAE51E45EFC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B0F3F7-26D5-4095-8D67-17076F7226B6}" type="pres">
      <dgm:prSet presAssocID="{508473E2-5456-436D-8B20-92D1C7BB1D0B}" presName="bullet5d" presStyleLbl="node1" presStyleIdx="3" presStyleCnt="5"/>
      <dgm:spPr/>
    </dgm:pt>
    <dgm:pt modelId="{9328219C-6935-4909-96F2-6D3F2FC46F60}" type="pres">
      <dgm:prSet presAssocID="{508473E2-5456-436D-8B20-92D1C7BB1D0B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A5A35AE-C399-49EB-AB5B-7AAEBD725323}" type="pres">
      <dgm:prSet presAssocID="{288EDDC0-9417-48CA-AEB3-27A8C53ADCBE}" presName="bullet5e" presStyleLbl="node1" presStyleIdx="4" presStyleCnt="5"/>
      <dgm:spPr>
        <a:solidFill>
          <a:srgbClr val="FF0000"/>
        </a:solidFill>
      </dgm:spPr>
    </dgm:pt>
    <dgm:pt modelId="{71ADA5F3-ED67-440C-8B0B-632154711BA5}" type="pres">
      <dgm:prSet presAssocID="{288EDDC0-9417-48CA-AEB3-27A8C53ADCBE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59AFDE4-2A8E-47CC-BC56-987A982E72DB}" type="presOf" srcId="{8C0A1C93-BA50-4CF8-AE9C-5AAE51E45EFC}" destId="{DC4F4DC4-D51E-4184-97BB-570951726599}" srcOrd="0" destOrd="0" presId="urn:microsoft.com/office/officeart/2005/8/layout/arrow2"/>
    <dgm:cxn modelId="{103A895D-CD3D-4B90-A9AA-0B45E914AA14}" type="presOf" srcId="{288EDDC0-9417-48CA-AEB3-27A8C53ADCBE}" destId="{71ADA5F3-ED67-440C-8B0B-632154711BA5}" srcOrd="0" destOrd="0" presId="urn:microsoft.com/office/officeart/2005/8/layout/arrow2"/>
    <dgm:cxn modelId="{7D234F7F-B634-4ADB-AACC-3AC02D114E60}" srcId="{98088CBA-BB6A-4C57-86DF-31B767BEF42B}" destId="{C9F1AA88-99E1-4DD8-99C1-8F06619C6D9B}" srcOrd="6" destOrd="0" parTransId="{8D999A04-FFA9-49DA-BF13-211B93DD17AA}" sibTransId="{5352203D-5CE5-4DCA-9E92-971D7F5B1F36}"/>
    <dgm:cxn modelId="{0531A2B4-4ABB-47C9-9744-908FB08B7552}" srcId="{98088CBA-BB6A-4C57-86DF-31B767BEF42B}" destId="{8C0A1C93-BA50-4CF8-AE9C-5AAE51E45EFC}" srcOrd="2" destOrd="0" parTransId="{694A145A-76FE-4508-8F30-A336A767D2F7}" sibTransId="{ABC23A9E-9006-4A39-B9D9-04D1A68A85E4}"/>
    <dgm:cxn modelId="{3B2CFAD2-8718-4480-A41F-8DEF6299D2DB}" type="presOf" srcId="{A14ABA91-763A-4E4B-AE0E-CC306659641F}" destId="{2B2A8F39-58CB-4C22-B29C-E70A0B8E1D05}" srcOrd="0" destOrd="0" presId="urn:microsoft.com/office/officeart/2005/8/layout/arrow2"/>
    <dgm:cxn modelId="{EC23C48C-CC9A-4287-99C2-D1FFA9CDC644}" type="presOf" srcId="{508473E2-5456-436D-8B20-92D1C7BB1D0B}" destId="{9328219C-6935-4909-96F2-6D3F2FC46F60}" srcOrd="0" destOrd="0" presId="urn:microsoft.com/office/officeart/2005/8/layout/arrow2"/>
    <dgm:cxn modelId="{1B073260-4E7A-492A-A1A4-845D95AC848D}" srcId="{98088CBA-BB6A-4C57-86DF-31B767BEF42B}" destId="{508473E2-5456-436D-8B20-92D1C7BB1D0B}" srcOrd="3" destOrd="0" parTransId="{0419F971-985C-4B8E-B432-DA8557CC7E7D}" sibTransId="{3BEFB546-BD94-404D-8623-DCBB70546CCF}"/>
    <dgm:cxn modelId="{6D6BBA6F-AC2C-403F-971D-E02F86724854}" srcId="{98088CBA-BB6A-4C57-86DF-31B767BEF42B}" destId="{92700987-4032-486F-A063-F21C28E13175}" srcOrd="0" destOrd="0" parTransId="{99B14929-8F77-4EEF-8DCF-6241845A5E4C}" sibTransId="{738E2143-CEAD-4207-A6AD-46D68A72F701}"/>
    <dgm:cxn modelId="{D06768C6-2B8A-4F23-9A64-544E87CD56CD}" type="presOf" srcId="{98088CBA-BB6A-4C57-86DF-31B767BEF42B}" destId="{804ED78A-7AF4-4D65-B8C0-B859CEC6E072}" srcOrd="0" destOrd="0" presId="urn:microsoft.com/office/officeart/2005/8/layout/arrow2"/>
    <dgm:cxn modelId="{64573D56-72A1-4B8F-964B-CA2D5F50ADF8}" srcId="{98088CBA-BB6A-4C57-86DF-31B767BEF42B}" destId="{288EDDC0-9417-48CA-AEB3-27A8C53ADCBE}" srcOrd="4" destOrd="0" parTransId="{B73C281D-1CCE-4A50-A1FC-42BB12C5530B}" sibTransId="{1E36260D-D29E-4DC1-92D3-1D8308BCE626}"/>
    <dgm:cxn modelId="{488C8332-004F-4B06-817D-C69342CC1E8A}" srcId="{98088CBA-BB6A-4C57-86DF-31B767BEF42B}" destId="{A14ABA91-763A-4E4B-AE0E-CC306659641F}" srcOrd="1" destOrd="0" parTransId="{A5CC3329-FACB-4A5D-B3A7-90D8E6AB7470}" sibTransId="{9F35DD10-1928-42B2-AADE-B1691B890A12}"/>
    <dgm:cxn modelId="{399AB261-8D0D-450F-BCEF-617C0A695D77}" type="presOf" srcId="{92700987-4032-486F-A063-F21C28E13175}" destId="{A62DA07D-C924-4449-A9BA-1915F5960E03}" srcOrd="0" destOrd="0" presId="urn:microsoft.com/office/officeart/2005/8/layout/arrow2"/>
    <dgm:cxn modelId="{0D574186-AD75-4BEA-B976-B12A09B6A8EB}" srcId="{98088CBA-BB6A-4C57-86DF-31B767BEF42B}" destId="{46D0961E-D433-4E36-8734-1286973FDA33}" srcOrd="7" destOrd="0" parTransId="{A17D42A8-18CB-4547-A4AD-1A6801021598}" sibTransId="{D43D2B94-0659-4827-BF4C-2CBF6BEEC312}"/>
    <dgm:cxn modelId="{8DAA5E1F-19D3-438A-AF90-4706739F50B0}" srcId="{98088CBA-BB6A-4C57-86DF-31B767BEF42B}" destId="{E7061850-71C8-4956-A641-C377D4AD7DCF}" srcOrd="5" destOrd="0" parTransId="{9E3C445C-A26F-45A5-9D23-EE0D3D5D99A5}" sibTransId="{99BF2C8A-1AD9-4818-8A01-24A9B4E3A34C}"/>
    <dgm:cxn modelId="{37839C5F-1393-49D4-BFF2-C5FC31AB71EC}" type="presParOf" srcId="{804ED78A-7AF4-4D65-B8C0-B859CEC6E072}" destId="{F0E078BD-0EB9-484C-8DCA-C711519C86DF}" srcOrd="0" destOrd="0" presId="urn:microsoft.com/office/officeart/2005/8/layout/arrow2"/>
    <dgm:cxn modelId="{99850814-B332-4290-9FA7-B836B486102D}" type="presParOf" srcId="{804ED78A-7AF4-4D65-B8C0-B859CEC6E072}" destId="{15C31CAB-720B-4A95-8009-A493FA7F7E0A}" srcOrd="1" destOrd="0" presId="urn:microsoft.com/office/officeart/2005/8/layout/arrow2"/>
    <dgm:cxn modelId="{403812F4-E7DA-4A83-A86E-53D244B1F2C0}" type="presParOf" srcId="{15C31CAB-720B-4A95-8009-A493FA7F7E0A}" destId="{E816129C-4ADE-4F18-9FF1-1F71B7B3AAD2}" srcOrd="0" destOrd="0" presId="urn:microsoft.com/office/officeart/2005/8/layout/arrow2"/>
    <dgm:cxn modelId="{EEBA2C99-DD5C-4ECF-A7FD-963DE62EB483}" type="presParOf" srcId="{15C31CAB-720B-4A95-8009-A493FA7F7E0A}" destId="{A62DA07D-C924-4449-A9BA-1915F5960E03}" srcOrd="1" destOrd="0" presId="urn:microsoft.com/office/officeart/2005/8/layout/arrow2"/>
    <dgm:cxn modelId="{C12CA266-D777-4BE9-A21C-F05E5F38E6CD}" type="presParOf" srcId="{15C31CAB-720B-4A95-8009-A493FA7F7E0A}" destId="{14F823C9-6C21-483B-ABE0-9F9D0F0A05DB}" srcOrd="2" destOrd="0" presId="urn:microsoft.com/office/officeart/2005/8/layout/arrow2"/>
    <dgm:cxn modelId="{34D8580C-E131-4675-B71F-643FDFC2D045}" type="presParOf" srcId="{15C31CAB-720B-4A95-8009-A493FA7F7E0A}" destId="{2B2A8F39-58CB-4C22-B29C-E70A0B8E1D05}" srcOrd="3" destOrd="0" presId="urn:microsoft.com/office/officeart/2005/8/layout/arrow2"/>
    <dgm:cxn modelId="{4F6A3069-B899-4C5A-968B-E1269577500E}" type="presParOf" srcId="{15C31CAB-720B-4A95-8009-A493FA7F7E0A}" destId="{8C3F7132-1873-41ED-B4C5-F35CA090F3B0}" srcOrd="4" destOrd="0" presId="urn:microsoft.com/office/officeart/2005/8/layout/arrow2"/>
    <dgm:cxn modelId="{CDCED196-9344-46C7-B818-9CDA58D381A0}" type="presParOf" srcId="{15C31CAB-720B-4A95-8009-A493FA7F7E0A}" destId="{DC4F4DC4-D51E-4184-97BB-570951726599}" srcOrd="5" destOrd="0" presId="urn:microsoft.com/office/officeart/2005/8/layout/arrow2"/>
    <dgm:cxn modelId="{E30E06F5-F33B-4929-9D01-54B7D6922657}" type="presParOf" srcId="{15C31CAB-720B-4A95-8009-A493FA7F7E0A}" destId="{87B0F3F7-26D5-4095-8D67-17076F7226B6}" srcOrd="6" destOrd="0" presId="urn:microsoft.com/office/officeart/2005/8/layout/arrow2"/>
    <dgm:cxn modelId="{237AD1A0-DF3A-4161-BEC7-E49FAA726225}" type="presParOf" srcId="{15C31CAB-720B-4A95-8009-A493FA7F7E0A}" destId="{9328219C-6935-4909-96F2-6D3F2FC46F60}" srcOrd="7" destOrd="0" presId="urn:microsoft.com/office/officeart/2005/8/layout/arrow2"/>
    <dgm:cxn modelId="{2E0FB753-E9D4-4EE7-B2F7-80F24BDB6A85}" type="presParOf" srcId="{15C31CAB-720B-4A95-8009-A493FA7F7E0A}" destId="{2A5A35AE-C399-49EB-AB5B-7AAEBD725323}" srcOrd="8" destOrd="0" presId="urn:microsoft.com/office/officeart/2005/8/layout/arrow2"/>
    <dgm:cxn modelId="{41D7CF0F-73AA-453E-84AC-420C49FAD356}" type="presParOf" srcId="{15C31CAB-720B-4A95-8009-A493FA7F7E0A}" destId="{71ADA5F3-ED67-440C-8B0B-632154711BA5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75544D-2120-4131-AA5E-50252F56593D}" type="doc">
      <dgm:prSet loTypeId="urn:microsoft.com/office/officeart/2005/8/layout/arrow2" loCatId="process" qsTypeId="urn:microsoft.com/office/officeart/2005/8/quickstyle/simple1#2" qsCatId="simple" csTypeId="urn:microsoft.com/office/officeart/2005/8/colors/accent1_2#2" csCatId="accent1" phldr="1"/>
      <dgm:spPr/>
    </dgm:pt>
    <dgm:pt modelId="{760C96ED-C80F-4783-9899-1A6A7F363E18}">
      <dgm:prSet phldrT="[Text]" custT="1"/>
      <dgm:spPr/>
      <dgm:t>
        <a:bodyPr/>
        <a:lstStyle/>
        <a:p>
          <a:r>
            <a:rPr lang="en-GB" sz="1800" dirty="0" smtClean="0"/>
            <a:t>LDC embedded lecture on rubric delivered to students </a:t>
          </a:r>
          <a:endParaRPr lang="en-GB" sz="1800" dirty="0"/>
        </a:p>
      </dgm:t>
    </dgm:pt>
    <dgm:pt modelId="{F08569BE-832E-407A-A1DF-D53B2A84C116}" type="parTrans" cxnId="{97DAA4D4-2BA6-41C7-849E-29FB4EE4AF36}">
      <dgm:prSet/>
      <dgm:spPr/>
      <dgm:t>
        <a:bodyPr/>
        <a:lstStyle/>
        <a:p>
          <a:endParaRPr lang="en-GB"/>
        </a:p>
      </dgm:t>
    </dgm:pt>
    <dgm:pt modelId="{D671FC8E-FDDE-41A6-9281-D67FC7025A4F}" type="sibTrans" cxnId="{97DAA4D4-2BA6-41C7-849E-29FB4EE4AF36}">
      <dgm:prSet/>
      <dgm:spPr/>
      <dgm:t>
        <a:bodyPr/>
        <a:lstStyle/>
        <a:p>
          <a:endParaRPr lang="en-GB"/>
        </a:p>
      </dgm:t>
    </dgm:pt>
    <dgm:pt modelId="{5E7F9570-1740-4EEE-B59F-9425E4D2ACFA}">
      <dgm:prSet phldrT="[Text]" custT="1"/>
      <dgm:spPr/>
      <dgm:t>
        <a:bodyPr/>
        <a:lstStyle/>
        <a:p>
          <a:r>
            <a:rPr lang="en-GB" sz="1800" dirty="0" smtClean="0"/>
            <a:t>Four previously submitted essays marked by staff using rubric</a:t>
          </a:r>
          <a:endParaRPr lang="en-GB" sz="1800" dirty="0"/>
        </a:p>
      </dgm:t>
    </dgm:pt>
    <dgm:pt modelId="{AAA814EE-B06E-48BD-A855-A274E32C8DC1}" type="parTrans" cxnId="{82C3473E-7A99-4BB2-8F3E-63DD9707A6AC}">
      <dgm:prSet/>
      <dgm:spPr/>
      <dgm:t>
        <a:bodyPr/>
        <a:lstStyle/>
        <a:p>
          <a:endParaRPr lang="en-GB"/>
        </a:p>
      </dgm:t>
    </dgm:pt>
    <dgm:pt modelId="{40850102-A8E3-4F55-9DB3-1D5D810C7776}" type="sibTrans" cxnId="{82C3473E-7A99-4BB2-8F3E-63DD9707A6AC}">
      <dgm:prSet/>
      <dgm:spPr/>
      <dgm:t>
        <a:bodyPr/>
        <a:lstStyle/>
        <a:p>
          <a:endParaRPr lang="en-GB"/>
        </a:p>
      </dgm:t>
    </dgm:pt>
    <dgm:pt modelId="{8D5641F7-E157-4EE3-9E86-B97F970B45CF}">
      <dgm:prSet phldrT="[Text]" custT="1"/>
      <dgm:spPr/>
      <dgm:t>
        <a:bodyPr/>
        <a:lstStyle/>
        <a:p>
          <a:r>
            <a:rPr lang="en-GB" sz="1800" dirty="0" smtClean="0"/>
            <a:t>Essays then placed on </a:t>
          </a:r>
          <a:r>
            <a:rPr lang="en-GB" sz="1800" dirty="0" err="1" smtClean="0"/>
            <a:t>GCULearn</a:t>
          </a:r>
          <a:r>
            <a:rPr lang="en-GB" sz="1800" dirty="0" smtClean="0"/>
            <a:t>. Students  asked to mark them using the rubric</a:t>
          </a:r>
          <a:endParaRPr lang="en-GB" sz="1800" dirty="0"/>
        </a:p>
      </dgm:t>
    </dgm:pt>
    <dgm:pt modelId="{BAFCA9BF-ACFE-42C9-87F2-7F793E8E13C6}" type="parTrans" cxnId="{7483C35F-0EDE-470C-BF7A-A546DDA3285D}">
      <dgm:prSet/>
      <dgm:spPr/>
      <dgm:t>
        <a:bodyPr/>
        <a:lstStyle/>
        <a:p>
          <a:endParaRPr lang="en-GB"/>
        </a:p>
      </dgm:t>
    </dgm:pt>
    <dgm:pt modelId="{4989DF06-4D69-40AD-A2E9-5C97480EE456}" type="sibTrans" cxnId="{7483C35F-0EDE-470C-BF7A-A546DDA3285D}">
      <dgm:prSet/>
      <dgm:spPr/>
      <dgm:t>
        <a:bodyPr/>
        <a:lstStyle/>
        <a:p>
          <a:endParaRPr lang="en-GB"/>
        </a:p>
      </dgm:t>
    </dgm:pt>
    <dgm:pt modelId="{ACF047C7-F9CE-4131-BC57-B0B61E7CAD59}">
      <dgm:prSet phldrT="[Text]" custT="1"/>
      <dgm:spPr/>
      <dgm:t>
        <a:bodyPr/>
        <a:lstStyle/>
        <a:p>
          <a:r>
            <a:rPr lang="en-GB" sz="1800" dirty="0" smtClean="0"/>
            <a:t>This forms the basis of a formative teaching exercise in   class</a:t>
          </a:r>
          <a:endParaRPr lang="en-GB" sz="1800" dirty="0"/>
        </a:p>
      </dgm:t>
    </dgm:pt>
    <dgm:pt modelId="{0A71FB4F-8EDC-44A6-ABC3-BBE7A1A47DC5}" type="parTrans" cxnId="{AD18C290-83C7-444D-9DD4-3664B2C8564A}">
      <dgm:prSet/>
      <dgm:spPr/>
      <dgm:t>
        <a:bodyPr/>
        <a:lstStyle/>
        <a:p>
          <a:endParaRPr lang="en-GB"/>
        </a:p>
      </dgm:t>
    </dgm:pt>
    <dgm:pt modelId="{09FE4F84-2DEB-4D34-BF39-410912AB989E}" type="sibTrans" cxnId="{AD18C290-83C7-444D-9DD4-3664B2C8564A}">
      <dgm:prSet/>
      <dgm:spPr/>
      <dgm:t>
        <a:bodyPr/>
        <a:lstStyle/>
        <a:p>
          <a:endParaRPr lang="en-GB"/>
        </a:p>
      </dgm:t>
    </dgm:pt>
    <dgm:pt modelId="{8519A9C5-497D-46F7-9E77-F4A1172BD24E}">
      <dgm:prSet phldrT="[Text]" custT="1"/>
      <dgm:spPr/>
      <dgm:t>
        <a:bodyPr/>
        <a:lstStyle/>
        <a:p>
          <a:r>
            <a:rPr lang="en-GB" sz="1800" dirty="0" smtClean="0"/>
            <a:t>Rubric adapted in response to student feedback</a:t>
          </a:r>
          <a:endParaRPr lang="en-GB" sz="1800" dirty="0"/>
        </a:p>
      </dgm:t>
    </dgm:pt>
    <dgm:pt modelId="{92522D4E-1AE0-4589-AF0C-ACDD7A58D9CD}" type="parTrans" cxnId="{4AB3D6D9-06E9-4F61-9043-502F1A0908B9}">
      <dgm:prSet/>
      <dgm:spPr/>
      <dgm:t>
        <a:bodyPr/>
        <a:lstStyle/>
        <a:p>
          <a:endParaRPr lang="en-GB"/>
        </a:p>
      </dgm:t>
    </dgm:pt>
    <dgm:pt modelId="{F61C72CB-BB06-4CE6-81FC-8D6DC4A48091}" type="sibTrans" cxnId="{4AB3D6D9-06E9-4F61-9043-502F1A0908B9}">
      <dgm:prSet/>
      <dgm:spPr/>
      <dgm:t>
        <a:bodyPr/>
        <a:lstStyle/>
        <a:p>
          <a:endParaRPr lang="en-GB"/>
        </a:p>
      </dgm:t>
    </dgm:pt>
    <dgm:pt modelId="{3B1DE0C9-B205-44F3-A7E9-440AD814800E}" type="pres">
      <dgm:prSet presAssocID="{8875544D-2120-4131-AA5E-50252F56593D}" presName="arrowDiagram" presStyleCnt="0">
        <dgm:presLayoutVars>
          <dgm:chMax val="5"/>
          <dgm:dir/>
          <dgm:resizeHandles val="exact"/>
        </dgm:presLayoutVars>
      </dgm:prSet>
      <dgm:spPr/>
    </dgm:pt>
    <dgm:pt modelId="{7B789A15-B1EC-4025-AAC3-00664BA3C2C0}" type="pres">
      <dgm:prSet presAssocID="{8875544D-2120-4131-AA5E-50252F56593D}" presName="arrow" presStyleLbl="bgShp" presStyleIdx="0" presStyleCnt="1"/>
      <dgm:spPr/>
    </dgm:pt>
    <dgm:pt modelId="{0C624069-155E-45A6-922D-053696B278EF}" type="pres">
      <dgm:prSet presAssocID="{8875544D-2120-4131-AA5E-50252F56593D}" presName="arrowDiagram5" presStyleCnt="0"/>
      <dgm:spPr/>
    </dgm:pt>
    <dgm:pt modelId="{6F96F944-4BBA-48DC-B756-0C39A0F74CF6}" type="pres">
      <dgm:prSet presAssocID="{760C96ED-C80F-4783-9899-1A6A7F363E18}" presName="bullet5a" presStyleLbl="node1" presStyleIdx="0" presStyleCnt="5"/>
      <dgm:spPr>
        <a:solidFill>
          <a:srgbClr val="FF0000"/>
        </a:solidFill>
      </dgm:spPr>
    </dgm:pt>
    <dgm:pt modelId="{6D5A3DC7-D4DC-4D91-B643-7D864346AD6A}" type="pres">
      <dgm:prSet presAssocID="{760C96ED-C80F-4783-9899-1A6A7F363E18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1A3495-0152-474B-84C8-694C943B93ED}" type="pres">
      <dgm:prSet presAssocID="{5E7F9570-1740-4EEE-B59F-9425E4D2ACFA}" presName="bullet5b" presStyleLbl="node1" presStyleIdx="1" presStyleCnt="5"/>
      <dgm:spPr>
        <a:solidFill>
          <a:schemeClr val="accent5">
            <a:lumMod val="60000"/>
            <a:lumOff val="40000"/>
          </a:schemeClr>
        </a:solidFill>
      </dgm:spPr>
    </dgm:pt>
    <dgm:pt modelId="{006606E5-2B3A-4111-B045-4BFC41D67246}" type="pres">
      <dgm:prSet presAssocID="{5E7F9570-1740-4EEE-B59F-9425E4D2ACFA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93314E-485A-4186-9953-08749A99824B}" type="pres">
      <dgm:prSet presAssocID="{8D5641F7-E157-4EE3-9E86-B97F970B45CF}" presName="bullet5c" presStyleLbl="node1" presStyleIdx="2" presStyleCnt="5"/>
      <dgm:spPr>
        <a:solidFill>
          <a:schemeClr val="accent2"/>
        </a:solidFill>
      </dgm:spPr>
    </dgm:pt>
    <dgm:pt modelId="{C6B60886-1EBD-42D4-978E-F09A6688CEA4}" type="pres">
      <dgm:prSet presAssocID="{8D5641F7-E157-4EE3-9E86-B97F970B45CF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1E872F-368D-49FF-BCCF-CF4BB3BCEC90}" type="pres">
      <dgm:prSet presAssocID="{ACF047C7-F9CE-4131-BC57-B0B61E7CAD59}" presName="bullet5d" presStyleLbl="node1" presStyleIdx="3" presStyleCnt="5"/>
      <dgm:spPr>
        <a:solidFill>
          <a:schemeClr val="accent3">
            <a:lumMod val="60000"/>
            <a:lumOff val="40000"/>
          </a:schemeClr>
        </a:solidFill>
      </dgm:spPr>
    </dgm:pt>
    <dgm:pt modelId="{A01B92C5-CEF1-4EA7-94F9-972C3541B420}" type="pres">
      <dgm:prSet presAssocID="{ACF047C7-F9CE-4131-BC57-B0B61E7CAD59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857236-2255-4326-95E4-AA3B52B1455A}" type="pres">
      <dgm:prSet presAssocID="{8519A9C5-497D-46F7-9E77-F4A1172BD24E}" presName="bullet5e" presStyleLbl="node1" presStyleIdx="4" presStyleCnt="5"/>
      <dgm:spPr>
        <a:solidFill>
          <a:schemeClr val="accent4"/>
        </a:solidFill>
      </dgm:spPr>
    </dgm:pt>
    <dgm:pt modelId="{2C60A96E-4910-4F0E-8C82-A665A5AEC196}" type="pres">
      <dgm:prSet presAssocID="{8519A9C5-497D-46F7-9E77-F4A1172BD24E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2C3473E-7A99-4BB2-8F3E-63DD9707A6AC}" srcId="{8875544D-2120-4131-AA5E-50252F56593D}" destId="{5E7F9570-1740-4EEE-B59F-9425E4D2ACFA}" srcOrd="1" destOrd="0" parTransId="{AAA814EE-B06E-48BD-A855-A274E32C8DC1}" sibTransId="{40850102-A8E3-4F55-9DB3-1D5D810C7776}"/>
    <dgm:cxn modelId="{5EFEC3DC-9141-43D3-A0D7-DFFFB907B7C7}" type="presOf" srcId="{8D5641F7-E157-4EE3-9E86-B97F970B45CF}" destId="{C6B60886-1EBD-42D4-978E-F09A6688CEA4}" srcOrd="0" destOrd="0" presId="urn:microsoft.com/office/officeart/2005/8/layout/arrow2"/>
    <dgm:cxn modelId="{AD18C290-83C7-444D-9DD4-3664B2C8564A}" srcId="{8875544D-2120-4131-AA5E-50252F56593D}" destId="{ACF047C7-F9CE-4131-BC57-B0B61E7CAD59}" srcOrd="3" destOrd="0" parTransId="{0A71FB4F-8EDC-44A6-ABC3-BBE7A1A47DC5}" sibTransId="{09FE4F84-2DEB-4D34-BF39-410912AB989E}"/>
    <dgm:cxn modelId="{95BA906C-C069-41A9-BBE6-A95395B53142}" type="presOf" srcId="{760C96ED-C80F-4783-9899-1A6A7F363E18}" destId="{6D5A3DC7-D4DC-4D91-B643-7D864346AD6A}" srcOrd="0" destOrd="0" presId="urn:microsoft.com/office/officeart/2005/8/layout/arrow2"/>
    <dgm:cxn modelId="{ED7C5580-73AC-41AF-832B-63B88357B5A7}" type="presOf" srcId="{8519A9C5-497D-46F7-9E77-F4A1172BD24E}" destId="{2C60A96E-4910-4F0E-8C82-A665A5AEC196}" srcOrd="0" destOrd="0" presId="urn:microsoft.com/office/officeart/2005/8/layout/arrow2"/>
    <dgm:cxn modelId="{97DAA4D4-2BA6-41C7-849E-29FB4EE4AF36}" srcId="{8875544D-2120-4131-AA5E-50252F56593D}" destId="{760C96ED-C80F-4783-9899-1A6A7F363E18}" srcOrd="0" destOrd="0" parTransId="{F08569BE-832E-407A-A1DF-D53B2A84C116}" sibTransId="{D671FC8E-FDDE-41A6-9281-D67FC7025A4F}"/>
    <dgm:cxn modelId="{E4719BF6-B99B-4DA1-9EBA-15151A54C863}" type="presOf" srcId="{ACF047C7-F9CE-4131-BC57-B0B61E7CAD59}" destId="{A01B92C5-CEF1-4EA7-94F9-972C3541B420}" srcOrd="0" destOrd="0" presId="urn:microsoft.com/office/officeart/2005/8/layout/arrow2"/>
    <dgm:cxn modelId="{1B0D5DF8-91D0-4498-AE5E-E23C4B89D534}" type="presOf" srcId="{5E7F9570-1740-4EEE-B59F-9425E4D2ACFA}" destId="{006606E5-2B3A-4111-B045-4BFC41D67246}" srcOrd="0" destOrd="0" presId="urn:microsoft.com/office/officeart/2005/8/layout/arrow2"/>
    <dgm:cxn modelId="{7483C35F-0EDE-470C-BF7A-A546DDA3285D}" srcId="{8875544D-2120-4131-AA5E-50252F56593D}" destId="{8D5641F7-E157-4EE3-9E86-B97F970B45CF}" srcOrd="2" destOrd="0" parTransId="{BAFCA9BF-ACFE-42C9-87F2-7F793E8E13C6}" sibTransId="{4989DF06-4D69-40AD-A2E9-5C97480EE456}"/>
    <dgm:cxn modelId="{90D5A8F2-4F69-421F-A9BC-B9E18B8844DD}" type="presOf" srcId="{8875544D-2120-4131-AA5E-50252F56593D}" destId="{3B1DE0C9-B205-44F3-A7E9-440AD814800E}" srcOrd="0" destOrd="0" presId="urn:microsoft.com/office/officeart/2005/8/layout/arrow2"/>
    <dgm:cxn modelId="{4AB3D6D9-06E9-4F61-9043-502F1A0908B9}" srcId="{8875544D-2120-4131-AA5E-50252F56593D}" destId="{8519A9C5-497D-46F7-9E77-F4A1172BD24E}" srcOrd="4" destOrd="0" parTransId="{92522D4E-1AE0-4589-AF0C-ACDD7A58D9CD}" sibTransId="{F61C72CB-BB06-4CE6-81FC-8D6DC4A48091}"/>
    <dgm:cxn modelId="{E0C19365-F683-4F7D-9AA7-6EE23F44841E}" type="presParOf" srcId="{3B1DE0C9-B205-44F3-A7E9-440AD814800E}" destId="{7B789A15-B1EC-4025-AAC3-00664BA3C2C0}" srcOrd="0" destOrd="0" presId="urn:microsoft.com/office/officeart/2005/8/layout/arrow2"/>
    <dgm:cxn modelId="{E6F252A0-E1FB-4B43-90EF-6DB94BD84F6E}" type="presParOf" srcId="{3B1DE0C9-B205-44F3-A7E9-440AD814800E}" destId="{0C624069-155E-45A6-922D-053696B278EF}" srcOrd="1" destOrd="0" presId="urn:microsoft.com/office/officeart/2005/8/layout/arrow2"/>
    <dgm:cxn modelId="{4366800B-AEA5-4E9B-B783-757448496B15}" type="presParOf" srcId="{0C624069-155E-45A6-922D-053696B278EF}" destId="{6F96F944-4BBA-48DC-B756-0C39A0F74CF6}" srcOrd="0" destOrd="0" presId="urn:microsoft.com/office/officeart/2005/8/layout/arrow2"/>
    <dgm:cxn modelId="{FC87E776-28E1-4E87-91F4-0BEFF9993453}" type="presParOf" srcId="{0C624069-155E-45A6-922D-053696B278EF}" destId="{6D5A3DC7-D4DC-4D91-B643-7D864346AD6A}" srcOrd="1" destOrd="0" presId="urn:microsoft.com/office/officeart/2005/8/layout/arrow2"/>
    <dgm:cxn modelId="{783A03C7-C51B-4CA1-BBB0-B47CE70CCBEF}" type="presParOf" srcId="{0C624069-155E-45A6-922D-053696B278EF}" destId="{D21A3495-0152-474B-84C8-694C943B93ED}" srcOrd="2" destOrd="0" presId="urn:microsoft.com/office/officeart/2005/8/layout/arrow2"/>
    <dgm:cxn modelId="{4B7282D7-EB07-4CB4-95DB-A8BC5B033128}" type="presParOf" srcId="{0C624069-155E-45A6-922D-053696B278EF}" destId="{006606E5-2B3A-4111-B045-4BFC41D67246}" srcOrd="3" destOrd="0" presId="urn:microsoft.com/office/officeart/2005/8/layout/arrow2"/>
    <dgm:cxn modelId="{7CE3628B-B155-4C82-8CCE-398632F8A9F1}" type="presParOf" srcId="{0C624069-155E-45A6-922D-053696B278EF}" destId="{DD93314E-485A-4186-9953-08749A99824B}" srcOrd="4" destOrd="0" presId="urn:microsoft.com/office/officeart/2005/8/layout/arrow2"/>
    <dgm:cxn modelId="{3AE45557-97BA-4888-8C86-8B8A96F7BA6A}" type="presParOf" srcId="{0C624069-155E-45A6-922D-053696B278EF}" destId="{C6B60886-1EBD-42D4-978E-F09A6688CEA4}" srcOrd="5" destOrd="0" presId="urn:microsoft.com/office/officeart/2005/8/layout/arrow2"/>
    <dgm:cxn modelId="{7437B395-2271-44AE-8194-D3E9BF2AF687}" type="presParOf" srcId="{0C624069-155E-45A6-922D-053696B278EF}" destId="{B41E872F-368D-49FF-BCCF-CF4BB3BCEC90}" srcOrd="6" destOrd="0" presId="urn:microsoft.com/office/officeart/2005/8/layout/arrow2"/>
    <dgm:cxn modelId="{BB253810-6445-4264-A781-DA7CA0BE0412}" type="presParOf" srcId="{0C624069-155E-45A6-922D-053696B278EF}" destId="{A01B92C5-CEF1-4EA7-94F9-972C3541B420}" srcOrd="7" destOrd="0" presId="urn:microsoft.com/office/officeart/2005/8/layout/arrow2"/>
    <dgm:cxn modelId="{E4A9D962-CFF4-422C-88BB-E01239D12CDF}" type="presParOf" srcId="{0C624069-155E-45A6-922D-053696B278EF}" destId="{06857236-2255-4326-95E4-AA3B52B1455A}" srcOrd="8" destOrd="0" presId="urn:microsoft.com/office/officeart/2005/8/layout/arrow2"/>
    <dgm:cxn modelId="{18CBB823-C24F-4CCF-B559-4894FC8ED702}" type="presParOf" srcId="{0C624069-155E-45A6-922D-053696B278EF}" destId="{2C60A96E-4910-4F0E-8C82-A665A5AEC196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225" cy="495300"/>
          </a:xfrm>
          <a:prstGeom prst="rect">
            <a:avLst/>
          </a:prstGeom>
        </p:spPr>
        <p:txBody>
          <a:bodyPr vert="horz" lIns="92307" tIns="46153" rIns="92307" bIns="4615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3225" cy="495300"/>
          </a:xfrm>
          <a:prstGeom prst="rect">
            <a:avLst/>
          </a:prstGeom>
        </p:spPr>
        <p:txBody>
          <a:bodyPr vert="horz" lIns="92307" tIns="46153" rIns="92307" bIns="4615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BEDF915-B4AE-4F98-AF06-5697BEED7FF2}" type="datetimeFigureOut">
              <a:rPr lang="en-US"/>
              <a:pPr>
                <a:defRPr/>
              </a:pPr>
              <a:t>4/23/2018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3225" cy="495300"/>
          </a:xfrm>
          <a:prstGeom prst="rect">
            <a:avLst/>
          </a:prstGeom>
        </p:spPr>
        <p:txBody>
          <a:bodyPr vert="horz" lIns="92307" tIns="46153" rIns="92307" bIns="4615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09113"/>
            <a:ext cx="2943225" cy="495300"/>
          </a:xfrm>
          <a:prstGeom prst="rect">
            <a:avLst/>
          </a:prstGeom>
        </p:spPr>
        <p:txBody>
          <a:bodyPr vert="horz" lIns="92307" tIns="46153" rIns="92307" bIns="4615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A05D8BB-397B-411E-A7BD-0C9A7F3030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396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2307" tIns="46153" rIns="92307" bIns="4615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2307" tIns="46153" rIns="92307" bIns="4615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389D5E9-CDB2-4713-A124-AF3779E7A0F3}" type="datetimeFigureOut">
              <a:rPr lang="en-GB"/>
              <a:pPr>
                <a:defRPr/>
              </a:pPr>
              <a:t>23/04/2018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2950"/>
            <a:ext cx="4956175" cy="3716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7" tIns="46153" rIns="92307" bIns="46153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2307" tIns="46153" rIns="92307" bIns="46153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2307" tIns="46153" rIns="92307" bIns="4615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2307" tIns="46153" rIns="92307" bIns="4615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16927AC-27BF-48FC-B479-2A75A2E845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5986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B843754-848E-4C44-8BCF-B892DE59F183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640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2DF9349-562C-46A8-A7E3-9085313E5519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336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1CEFC20-240C-4266-876B-043C5DE0AEB5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844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A917031-53FD-4BC1-AD16-479D4B966504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3635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611694" y="908050"/>
            <a:ext cx="7921119" cy="461665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24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/>
          </p:nvPr>
        </p:nvSpPr>
        <p:spPr>
          <a:xfrm>
            <a:off x="611694" y="1628775"/>
            <a:ext cx="7921119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11151" y="547688"/>
            <a:ext cx="7920037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200" b="1" baseline="0">
                <a:solidFill>
                  <a:srgbClr val="006CB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611151" y="1987200"/>
            <a:ext cx="7920037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611188" y="2887200"/>
            <a:ext cx="7920000" cy="30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13569" y="547688"/>
            <a:ext cx="7920037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200" b="1" baseline="0">
                <a:solidFill>
                  <a:srgbClr val="006CB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1188" y="1987200"/>
            <a:ext cx="79200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13570" y="547688"/>
            <a:ext cx="7920036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200" b="1" baseline="0">
                <a:solidFill>
                  <a:srgbClr val="006CB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612776" y="1987199"/>
            <a:ext cx="7920036" cy="3952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1188" y="547200"/>
            <a:ext cx="79200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12775" y="539750"/>
            <a:ext cx="7920038" cy="5400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12776" y="547688"/>
            <a:ext cx="7920036" cy="539298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, Overlay (top 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7"/>
          <p:cNvSpPr>
            <a:spLocks noGrp="1"/>
          </p:cNvSpPr>
          <p:nvPr>
            <p:ph sz="quarter" idx="13"/>
          </p:nvPr>
        </p:nvSpPr>
        <p:spPr>
          <a:xfrm>
            <a:off x="612776" y="547688"/>
            <a:ext cx="7920036" cy="539298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932363" y="900000"/>
            <a:ext cx="3600450" cy="496805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lIns="180000" tIns="93600" rIns="180000" bIns="93600">
            <a:normAutofit/>
          </a:bodyPr>
          <a:lstStyle>
            <a:lvl1pPr marL="0" indent="0">
              <a:buNone/>
              <a:defRPr sz="20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932362" y="1396800"/>
            <a:ext cx="3599637" cy="2030613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lIns="180000" tIns="93600" rIns="180000" bIns="93600">
            <a:normAutofit/>
          </a:bodyPr>
          <a:lstStyle>
            <a:lvl1pPr marL="0" indent="0">
              <a:buNone/>
              <a:defRPr sz="20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, Overlay (bottom 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7"/>
          <p:cNvSpPr>
            <a:spLocks noGrp="1" noChangeAspect="1"/>
          </p:cNvSpPr>
          <p:nvPr>
            <p:ph sz="quarter" idx="13"/>
          </p:nvPr>
        </p:nvSpPr>
        <p:spPr>
          <a:xfrm>
            <a:off x="613570" y="547688"/>
            <a:ext cx="7920036" cy="539298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13570" y="3059995"/>
            <a:ext cx="3601226" cy="496805"/>
          </a:xfrm>
          <a:prstGeom prst="rect">
            <a:avLst/>
          </a:prstGeom>
          <a:solidFill>
            <a:srgbClr val="006CB4">
              <a:alpha val="88000"/>
            </a:srgbClr>
          </a:solidFill>
        </p:spPr>
        <p:txBody>
          <a:bodyPr lIns="180000" tIns="93600" rIns="180000" bIns="93600">
            <a:normAutofit/>
          </a:bodyPr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612000" y="3556800"/>
            <a:ext cx="3601225" cy="2022559"/>
          </a:xfrm>
          <a:prstGeom prst="rect">
            <a:avLst/>
          </a:prstGeom>
          <a:solidFill>
            <a:srgbClr val="006CB4">
              <a:alpha val="88000"/>
            </a:srgbClr>
          </a:solidFill>
        </p:spPr>
        <p:txBody>
          <a:bodyPr lIns="180000" tIns="93600" rIns="180000" bIns="93600"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left), Objec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11187" y="547687"/>
            <a:ext cx="36000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932363" y="547687"/>
            <a:ext cx="3600450" cy="54006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(left), Objec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12775" y="547688"/>
            <a:ext cx="3598775" cy="5392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3"/>
          </p:nvPr>
        </p:nvSpPr>
        <p:spPr>
          <a:xfrm>
            <a:off x="4932363" y="547200"/>
            <a:ext cx="3598775" cy="5392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ejct  (left), Tex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4931999" y="547200"/>
            <a:ext cx="3600813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2"/>
          </p:nvPr>
        </p:nvSpPr>
        <p:spPr>
          <a:xfrm>
            <a:off x="611188" y="547200"/>
            <a:ext cx="3598775" cy="5392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3941763"/>
            <a:ext cx="285432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13588" y="2347913"/>
            <a:ext cx="7920000" cy="4843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left), Tex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12776" y="547688"/>
            <a:ext cx="3600449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4932363" y="547688"/>
            <a:ext cx="360045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(left), Objec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11188" y="547688"/>
            <a:ext cx="3600362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rgbClr val="641C6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612775" y="4687888"/>
            <a:ext cx="3600450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6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612775" y="5227637"/>
            <a:ext cx="3598776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6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4"/>
          </p:nvPr>
        </p:nvSpPr>
        <p:spPr>
          <a:xfrm>
            <a:off x="4932813" y="547200"/>
            <a:ext cx="3600000" cy="53927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(left), Quote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932363" y="547688"/>
            <a:ext cx="3600813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rgbClr val="641C6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932363" y="4687200"/>
            <a:ext cx="3601176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6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932363" y="5227638"/>
            <a:ext cx="3601176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6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611188" y="547688"/>
            <a:ext cx="3600000" cy="53927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13965" y="547688"/>
            <a:ext cx="7919245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600" b="1" baseline="0">
                <a:solidFill>
                  <a:srgbClr val="641C6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48EEDF7-D97D-4EB6-9E27-4639393C87C6}" type="datetimeFigureOut">
              <a:rPr lang="en-GB"/>
              <a:pPr>
                <a:defRPr/>
              </a:pPr>
              <a:t>23/04/2018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60FE1AB-AB8F-4733-8798-D3C57047B1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(Blue B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/>
          <p:nvPr userDrawn="1"/>
        </p:nvSpPr>
        <p:spPr>
          <a:xfrm>
            <a:off x="612775" y="539750"/>
            <a:ext cx="7920038" cy="5400675"/>
          </a:xfrm>
          <a:prstGeom prst="rect">
            <a:avLst/>
          </a:prstGeom>
          <a:solidFill>
            <a:srgbClr val="006C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972000" y="900000"/>
            <a:ext cx="7200000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972000" y="2340000"/>
            <a:ext cx="7200000" cy="46166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(Purple B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/>
          <p:nvPr userDrawn="1"/>
        </p:nvSpPr>
        <p:spPr>
          <a:xfrm>
            <a:off x="612775" y="539750"/>
            <a:ext cx="7920038" cy="5400675"/>
          </a:xfrm>
          <a:prstGeom prst="rect">
            <a:avLst/>
          </a:prstGeom>
          <a:solidFill>
            <a:srgbClr val="753B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972000" y="900000"/>
            <a:ext cx="7200000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971999" y="2340000"/>
            <a:ext cx="7200000" cy="46166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(Green B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/>
          <p:nvPr userDrawn="1"/>
        </p:nvSpPr>
        <p:spPr>
          <a:xfrm>
            <a:off x="612775" y="539750"/>
            <a:ext cx="7920038" cy="5400675"/>
          </a:xfrm>
          <a:prstGeom prst="rect">
            <a:avLst/>
          </a:prstGeom>
          <a:solidFill>
            <a:srgbClr val="97D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972000" y="900000"/>
            <a:ext cx="7200000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972000" y="2340000"/>
            <a:ext cx="7200000" cy="46166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(Red B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/>
          <p:nvPr userDrawn="1"/>
        </p:nvSpPr>
        <p:spPr>
          <a:xfrm>
            <a:off x="612775" y="539750"/>
            <a:ext cx="7920038" cy="5400675"/>
          </a:xfrm>
          <a:prstGeom prst="rect">
            <a:avLst/>
          </a:prstGeom>
          <a:solidFill>
            <a:srgbClr val="AF16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972000" y="900000"/>
            <a:ext cx="7200000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971999" y="2340000"/>
            <a:ext cx="7200000" cy="46166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13588" y="547688"/>
            <a:ext cx="7920000" cy="83099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4800" baseline="0">
                <a:solidFill>
                  <a:srgbClr val="006CB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611188" y="3427413"/>
            <a:ext cx="7921588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11188" y="547688"/>
            <a:ext cx="7920000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200" b="1" baseline="0">
                <a:solidFill>
                  <a:srgbClr val="006CB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3588" y="2888550"/>
            <a:ext cx="7920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613588" y="1985988"/>
            <a:ext cx="7920000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0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7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" y="5091113"/>
            <a:ext cx="2160587" cy="121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2"/>
          <p:cNvPicPr>
            <a:picLocks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067050"/>
            <a:ext cx="914241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95" r:id="rId2"/>
    <p:sldLayoutId id="2147483696" r:id="rId3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1863" y="6283325"/>
            <a:ext cx="2519362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1188" y="6059488"/>
            <a:ext cx="10795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6011863" y="6283325"/>
            <a:ext cx="2519362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5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611188" y="6059488"/>
            <a:ext cx="10795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2" r:id="rId2"/>
    <p:sldLayoutId id="2147483691" r:id="rId3"/>
    <p:sldLayoutId id="2147483690" r:id="rId4"/>
    <p:sldLayoutId id="2147483689" r:id="rId5"/>
    <p:sldLayoutId id="2147483688" r:id="rId6"/>
    <p:sldLayoutId id="2147483701" r:id="rId7"/>
    <p:sldLayoutId id="2147483687" r:id="rId8"/>
    <p:sldLayoutId id="2147483686" r:id="rId9"/>
    <p:sldLayoutId id="2147483685" r:id="rId10"/>
    <p:sldLayoutId id="2147483684" r:id="rId11"/>
    <p:sldLayoutId id="2147483683" r:id="rId12"/>
    <p:sldLayoutId id="2147483682" r:id="rId13"/>
    <p:sldLayoutId id="2147483681" r:id="rId14"/>
    <p:sldLayoutId id="2147483680" r:id="rId15"/>
    <p:sldLayoutId id="2147483679" r:id="rId16"/>
    <p:sldLayoutId id="2147483678" r:id="rId17"/>
    <p:sldLayoutId id="2147483694" r:id="rId18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Jamie.McDermott@gcu.ac.uk" TargetMode="Externa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ctrTitle"/>
          </p:nvPr>
        </p:nvSpPr>
        <p:spPr bwMode="auto">
          <a:xfrm>
            <a:off x="468313" y="549275"/>
            <a:ext cx="7988300" cy="24050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sz="3200" dirty="0" smtClean="0"/>
              <a:t>Making the most of what we’ve got:  How we maximised the use of </a:t>
            </a:r>
            <a:r>
              <a:rPr lang="en-GB" sz="3200" dirty="0" err="1" smtClean="0"/>
              <a:t>Grademark</a:t>
            </a:r>
            <a:r>
              <a:rPr lang="en-GB" sz="3200" dirty="0" smtClean="0"/>
              <a:t> to facilitate learning and assessment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350" y="3789363"/>
            <a:ext cx="6400800" cy="17526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800" dirty="0" smtClean="0"/>
              <a:t>Jamie McDermott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800" dirty="0" smtClean="0"/>
              <a:t>Programme Leader  - MSc Occupational Therapy  (pre-registration)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800" dirty="0" smtClean="0"/>
              <a:t>Lori Stevenson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800" dirty="0" smtClean="0"/>
              <a:t>Lecturer in Psychology  &amp; Academic Development Tutor</a:t>
            </a:r>
            <a:endParaRPr lang="en-GB" sz="1800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/>
              <a:t> </a:t>
            </a:r>
            <a:r>
              <a:rPr lang="en-GB" sz="2800" dirty="0" smtClean="0"/>
              <a:t>John Smith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800" dirty="0" smtClean="0"/>
              <a:t>Learning Technologist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 smtClean="0"/>
              <a:t>School of Health and Life Sciences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554038" y="333375"/>
            <a:ext cx="7920037" cy="584200"/>
          </a:xfrm>
          <a:noFill/>
          <a:ln>
            <a:miter lim="800000"/>
            <a:headEnd/>
            <a:tailEnd/>
          </a:ln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>
                <a:latin typeface="Arial" charset="0"/>
                <a:cs typeface="Arial" charset="0"/>
              </a:rPr>
              <a:t>The feedback ‘product’</a:t>
            </a: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3010" name="Content Placeholder 2"/>
          <p:cNvSpPr>
            <a:spLocks noGrp="1"/>
          </p:cNvSpPr>
          <p:nvPr>
            <p:ph sz="quarter" idx="11"/>
          </p:nvPr>
        </p:nvSpPr>
        <p:spPr bwMode="auto">
          <a:xfrm>
            <a:off x="612775" y="1987550"/>
            <a:ext cx="7920038" cy="39528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mtClean="0">
              <a:latin typeface="Arial" charset="0"/>
              <a:cs typeface="Arial" charset="0"/>
            </a:endParaRPr>
          </a:p>
        </p:txBody>
      </p:sp>
      <p:grpSp>
        <p:nvGrpSpPr>
          <p:cNvPr id="43011" name="Group 3"/>
          <p:cNvGrpSpPr>
            <a:grpSpLocks/>
          </p:cNvGrpSpPr>
          <p:nvPr/>
        </p:nvGrpSpPr>
        <p:grpSpPr bwMode="auto">
          <a:xfrm>
            <a:off x="250825" y="1171575"/>
            <a:ext cx="4176713" cy="5497513"/>
            <a:chOff x="2123728" y="1268760"/>
            <a:chExt cx="3657091" cy="5002509"/>
          </a:xfrm>
        </p:grpSpPr>
        <p:pic>
          <p:nvPicPr>
            <p:cNvPr id="4301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23728" y="1268760"/>
              <a:ext cx="3657091" cy="5002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>
            <a:xfrm>
              <a:off x="4068339" y="1917368"/>
              <a:ext cx="647740" cy="14301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171575"/>
            <a:ext cx="4181475" cy="549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614363" y="547688"/>
            <a:ext cx="7918450" cy="584200"/>
          </a:xfrm>
          <a:noFill/>
          <a:ln>
            <a:miter lim="800000"/>
            <a:headEnd/>
            <a:tailEnd/>
          </a:ln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charset="0"/>
                <a:cs typeface="Arial" charset="0"/>
              </a:rPr>
              <a:t>In comparison to….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196975"/>
            <a:ext cx="4033838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484438" y="1125538"/>
            <a:ext cx="1008062" cy="714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32138" y="1412875"/>
            <a:ext cx="647700" cy="1444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148263" y="1484313"/>
            <a:ext cx="576262" cy="730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4038" name="Picture 2"/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160463"/>
            <a:ext cx="3889375" cy="5508625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68313" y="404813"/>
            <a:ext cx="7920037" cy="1092200"/>
          </a:xfrm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>
                <a:latin typeface="Arial" charset="0"/>
                <a:cs typeface="Arial" charset="0"/>
              </a:rPr>
              <a:t>What we did</a:t>
            </a:r>
          </a:p>
          <a:p>
            <a:r>
              <a:rPr lang="en-GB" sz="2800" smtClean="0">
                <a:solidFill>
                  <a:srgbClr val="FF33A7"/>
                </a:solidFill>
                <a:latin typeface="Arial" charset="0"/>
                <a:cs typeface="Arial" charset="0"/>
              </a:rPr>
              <a:t>Time 2 – Subject Area of Psychology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1"/>
          </p:nvPr>
        </p:nvGraphicFramePr>
        <p:xfrm>
          <a:off x="323528" y="1412776"/>
          <a:ext cx="8496944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614363" y="547688"/>
            <a:ext cx="7918450" cy="584200"/>
          </a:xfrm>
          <a:noFill/>
          <a:ln>
            <a:miter lim="800000"/>
            <a:headEnd/>
            <a:tailEnd/>
          </a:ln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mtClean="0">
              <a:latin typeface="Arial" charset="0"/>
              <a:cs typeface="Arial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1"/>
          </p:nvPr>
        </p:nvGraphicFramePr>
        <p:xfrm>
          <a:off x="539552" y="908720"/>
          <a:ext cx="799288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614363" y="547688"/>
            <a:ext cx="7918450" cy="584200"/>
          </a:xfrm>
          <a:noFill/>
          <a:ln>
            <a:miter lim="800000"/>
            <a:headEnd/>
            <a:tailEnd/>
          </a:ln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>
                <a:latin typeface="Arial" charset="0"/>
                <a:cs typeface="Arial" charset="0"/>
              </a:rPr>
              <a:t>Module evaluation</a:t>
            </a: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7106" name="Content Placeholder 2"/>
          <p:cNvSpPr>
            <a:spLocks noGrp="1"/>
          </p:cNvSpPr>
          <p:nvPr>
            <p:ph sz="quarter" idx="11"/>
          </p:nvPr>
        </p:nvSpPr>
        <p:spPr bwMode="auto">
          <a:xfrm>
            <a:off x="539750" y="1557338"/>
            <a:ext cx="7920038" cy="39528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>
                <a:latin typeface="Arial" charset="0"/>
                <a:cs typeface="Arial" charset="0"/>
              </a:rPr>
              <a:t>	</a:t>
            </a:r>
          </a:p>
          <a:p>
            <a:pPr lvl="1">
              <a:buFont typeface="Wingdings" pitchFamily="2" charset="2"/>
              <a:buChar char="ü"/>
            </a:pPr>
            <a:r>
              <a:rPr lang="en-GB" smtClean="0"/>
              <a:t>100% of the students found the feedback and rubric to be helpful</a:t>
            </a:r>
          </a:p>
          <a:p>
            <a:pPr lvl="1">
              <a:buFont typeface="Wingdings" pitchFamily="2" charset="2"/>
              <a:buChar char="ü"/>
            </a:pPr>
            <a:endParaRPr lang="en-GB" smtClean="0"/>
          </a:p>
          <a:p>
            <a:pPr lvl="1">
              <a:buFont typeface="Wingdings" pitchFamily="2" charset="2"/>
              <a:buChar char="ü"/>
            </a:pPr>
            <a:r>
              <a:rPr lang="en-GB" smtClean="0"/>
              <a:t>What did you like?</a:t>
            </a:r>
          </a:p>
          <a:p>
            <a:pPr lvl="1">
              <a:buFont typeface="Wingdings" pitchFamily="2" charset="2"/>
              <a:buChar char="ü"/>
            </a:pPr>
            <a:r>
              <a:rPr lang="en-GB" smtClean="0"/>
              <a:t>What did you not like?</a:t>
            </a:r>
          </a:p>
          <a:p>
            <a:pPr lvl="1">
              <a:buFont typeface="Wingdings" pitchFamily="2" charset="2"/>
              <a:buChar char="ü"/>
            </a:pPr>
            <a:r>
              <a:rPr lang="en-GB" smtClean="0"/>
              <a:t>What would you change if you could?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614363" y="547688"/>
            <a:ext cx="7918450" cy="584200"/>
          </a:xfrm>
          <a:noFill/>
          <a:ln>
            <a:miter lim="800000"/>
            <a:headEnd/>
            <a:tailEnd/>
          </a:ln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>
                <a:latin typeface="Arial" charset="0"/>
                <a:cs typeface="Arial" charset="0"/>
              </a:rPr>
              <a:t>Evaluation </a:t>
            </a: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8130" name="Content Placeholder 2"/>
          <p:cNvSpPr>
            <a:spLocks noGrp="1"/>
          </p:cNvSpPr>
          <p:nvPr>
            <p:ph sz="quarter" idx="11"/>
          </p:nvPr>
        </p:nvSpPr>
        <p:spPr bwMode="auto">
          <a:xfrm>
            <a:off x="612775" y="1987550"/>
            <a:ext cx="7920038" cy="39528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i="1" smtClean="0">
                <a:latin typeface="Arial" charset="0"/>
                <a:cs typeface="Arial" charset="0"/>
              </a:rPr>
              <a:t>“I found the feedback </a:t>
            </a:r>
            <a:r>
              <a:rPr lang="en-US" i="1" u="sng" smtClean="0">
                <a:latin typeface="Arial" charset="0"/>
                <a:cs typeface="Arial" charset="0"/>
              </a:rPr>
              <a:t>easy to understand </a:t>
            </a:r>
            <a:r>
              <a:rPr lang="en-US" i="1" smtClean="0">
                <a:latin typeface="Arial" charset="0"/>
                <a:cs typeface="Arial" charset="0"/>
              </a:rPr>
              <a:t>because it typed rather than handwritten. I also feel there </a:t>
            </a:r>
            <a:r>
              <a:rPr lang="en-US" i="1" u="sng" smtClean="0">
                <a:latin typeface="Arial" charset="0"/>
                <a:cs typeface="Arial" charset="0"/>
              </a:rPr>
              <a:t>was more feedback</a:t>
            </a:r>
            <a:r>
              <a:rPr lang="en-US" i="1" smtClean="0">
                <a:latin typeface="Arial" charset="0"/>
                <a:cs typeface="Arial" charset="0"/>
              </a:rPr>
              <a:t> available because there wasn't any limited space to write as there would be on a paper copy of the essay. Finally, I have a tendency to lose things, so the fact my essay with feedback is available electronically for me to go back and view whenever I need to is great!</a:t>
            </a:r>
            <a:br>
              <a:rPr lang="en-US" i="1" smtClean="0">
                <a:latin typeface="Arial" charset="0"/>
                <a:cs typeface="Arial" charset="0"/>
              </a:rPr>
            </a:br>
            <a:r>
              <a:rPr lang="en-US" i="1" smtClean="0">
                <a:latin typeface="Arial" charset="0"/>
                <a:cs typeface="Arial" charset="0"/>
              </a:rPr>
              <a:t>To be honest I can't think of anything I didn't like about it. Hopefully someone else can give you some feedback on this”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614363" y="547688"/>
            <a:ext cx="7918450" cy="584200"/>
          </a:xfrm>
          <a:noFill/>
          <a:ln>
            <a:miter lim="800000"/>
            <a:headEnd/>
            <a:tailEnd/>
          </a:ln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49154" name="Content Placeholder 2"/>
          <p:cNvSpPr>
            <a:spLocks noGrp="1"/>
          </p:cNvSpPr>
          <p:nvPr>
            <p:ph sz="quarter" idx="11"/>
          </p:nvPr>
        </p:nvSpPr>
        <p:spPr bwMode="auto">
          <a:xfrm>
            <a:off x="539750" y="1484313"/>
            <a:ext cx="7920038" cy="39528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mtClean="0">
              <a:latin typeface="Arial" charset="0"/>
              <a:cs typeface="Arial" charset="0"/>
            </a:endParaRPr>
          </a:p>
          <a:p>
            <a:r>
              <a:rPr lang="en-GB" smtClean="0">
                <a:latin typeface="Arial" charset="0"/>
                <a:cs typeface="Arial" charset="0"/>
              </a:rPr>
              <a:t>‘</a:t>
            </a:r>
            <a:r>
              <a:rPr lang="en-GB" i="1" smtClean="0">
                <a:latin typeface="Arial" charset="0"/>
                <a:cs typeface="Arial" charset="0"/>
              </a:rPr>
              <a:t>I really liked the rubric. It explains clearly what you have to do to get a particular mark. It made me focus in on different aspects of my essay writing in a way I haven't done before.’</a:t>
            </a:r>
          </a:p>
          <a:p>
            <a:endParaRPr lang="en-GB" i="1" smtClean="0">
              <a:latin typeface="Arial" charset="0"/>
              <a:cs typeface="Arial" charset="0"/>
            </a:endParaRPr>
          </a:p>
          <a:p>
            <a:r>
              <a:rPr lang="en-GB" i="1" smtClean="0">
                <a:latin typeface="Arial" charset="0"/>
                <a:cs typeface="Arial" charset="0"/>
              </a:rPr>
              <a:t>‘I had a copy of the rubric in front of me when I was writing my essay it was a huge help, as was the lecture and the tutorial’</a:t>
            </a:r>
          </a:p>
          <a:p>
            <a:endParaRPr lang="en-GB" i="1" smtClean="0">
              <a:latin typeface="Arial" charset="0"/>
              <a:cs typeface="Arial" charset="0"/>
            </a:endParaRPr>
          </a:p>
          <a:p>
            <a:r>
              <a:rPr lang="en-GB" i="1" smtClean="0">
                <a:latin typeface="Arial" charset="0"/>
                <a:cs typeface="Arial" charset="0"/>
              </a:rPr>
              <a:t>‘Why have these not been used before?’</a:t>
            </a:r>
          </a:p>
          <a:p>
            <a:endParaRPr lang="en-GB" smtClean="0">
              <a:latin typeface="Arial" charset="0"/>
              <a:cs typeface="Arial" charset="0"/>
            </a:endParaRPr>
          </a:p>
          <a:p>
            <a:endParaRPr lang="en-GB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614363" y="547688"/>
            <a:ext cx="7918450" cy="584200"/>
          </a:xfrm>
          <a:noFill/>
          <a:ln>
            <a:miter lim="800000"/>
            <a:headEnd/>
            <a:tailEnd/>
          </a:ln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>
                <a:latin typeface="Arial" charset="0"/>
                <a:cs typeface="Arial" charset="0"/>
              </a:rPr>
              <a:t>So why use a rubric?</a:t>
            </a: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611188" y="1700213"/>
            <a:ext cx="7920037" cy="3952875"/>
          </a:xfrm>
        </p:spPr>
        <p:txBody>
          <a:bodyPr/>
          <a:lstStyle/>
          <a:p>
            <a:pPr marL="457200" indent="-4572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The process of designing a rubric encourages reflection on what  makes acceptable / unacceptable performance for both staff and students</a:t>
            </a:r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Clarifies what constitutes evidence of learning</a:t>
            </a:r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Creates a shared understanding of the ‘true’ meaning of marking criteria</a:t>
            </a:r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Increases reliability of assessment </a:t>
            </a:r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Increases confidence in assessment</a:t>
            </a:r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Can save the most valuable resource – time!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GB" i="1" dirty="0" smtClean="0"/>
              <a:t>              ‘….it </a:t>
            </a:r>
            <a:r>
              <a:rPr lang="en-GB" i="1" dirty="0"/>
              <a:t>gave me back my Christmas!’</a:t>
            </a:r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614363" y="547688"/>
            <a:ext cx="7918450" cy="584200"/>
          </a:xfrm>
          <a:noFill/>
          <a:ln>
            <a:miter lim="800000"/>
            <a:headEnd/>
            <a:tailEnd/>
          </a:ln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>
                <a:latin typeface="Arial" charset="0"/>
                <a:cs typeface="Arial" charset="0"/>
              </a:rPr>
              <a:t>Grade comparisons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1"/>
          </p:nvPr>
        </p:nvGraphicFramePr>
        <p:xfrm>
          <a:off x="107950" y="1987550"/>
          <a:ext cx="8856663" cy="2225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7123"/>
                <a:gridCol w="1107123"/>
                <a:gridCol w="1107123"/>
                <a:gridCol w="1107123"/>
                <a:gridCol w="1107123"/>
                <a:gridCol w="1107123"/>
                <a:gridCol w="1107123"/>
                <a:gridCol w="1107123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total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1sts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2.1s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2.2s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3rds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fails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2013/14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10.4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16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(4%)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(37%)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(43%)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(8%)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(8%)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2014/15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190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13.9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(15%)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(39%)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(34%)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(7%)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(5%)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395288" y="188913"/>
            <a:ext cx="7993062" cy="579437"/>
          </a:xfrm>
          <a:noFill/>
          <a:ln>
            <a:miter lim="800000"/>
            <a:headEnd/>
            <a:tailEnd/>
          </a:ln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charset="0"/>
                <a:cs typeface="Arial" charset="0"/>
              </a:rPr>
              <a:t>What we learned</a:t>
            </a:r>
          </a:p>
        </p:txBody>
      </p:sp>
      <p:sp>
        <p:nvSpPr>
          <p:cNvPr id="52226" name="Content Placeholder 2"/>
          <p:cNvSpPr>
            <a:spLocks noGrp="1"/>
          </p:cNvSpPr>
          <p:nvPr>
            <p:ph sz="quarter" idx="11"/>
          </p:nvPr>
        </p:nvSpPr>
        <p:spPr bwMode="auto">
          <a:xfrm>
            <a:off x="323850" y="836613"/>
            <a:ext cx="8208963" cy="51038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charset="0"/>
              <a:buChar char="•"/>
            </a:pPr>
            <a:r>
              <a:rPr lang="en-GB" sz="2200" smtClean="0">
                <a:latin typeface="Arial" charset="0"/>
                <a:cs typeface="Arial" charset="0"/>
              </a:rPr>
              <a:t>Grademark did make the process more efficient – but only when the full functionality was utilised, including rubrics</a:t>
            </a:r>
          </a:p>
          <a:p>
            <a:pPr>
              <a:buFont typeface="Arial" charset="0"/>
              <a:buChar char="•"/>
            </a:pPr>
            <a:endParaRPr lang="en-GB" sz="2200" smtClean="0">
              <a:latin typeface="Arial" charset="0"/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n-GB" sz="2200" smtClean="0">
                <a:latin typeface="Arial" charset="0"/>
                <a:cs typeface="Arial" charset="0"/>
              </a:rPr>
              <a:t>Rubric development needs to be viewed as an integral part of planning assessment tools – should be developed at same time as the assessment</a:t>
            </a:r>
          </a:p>
          <a:p>
            <a:pPr>
              <a:buFont typeface="Arial" charset="0"/>
              <a:buChar char="•"/>
            </a:pPr>
            <a:endParaRPr lang="en-GB" sz="2200" smtClean="0">
              <a:latin typeface="Arial" charset="0"/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n-GB" sz="2200" smtClean="0">
                <a:latin typeface="Arial" charset="0"/>
                <a:cs typeface="Arial" charset="0"/>
              </a:rPr>
              <a:t>Rubrics provide opportunities for additional formative activities in the classroom </a:t>
            </a:r>
          </a:p>
          <a:p>
            <a:pPr>
              <a:buFont typeface="Arial" charset="0"/>
              <a:buChar char="•"/>
            </a:pPr>
            <a:endParaRPr lang="en-GB" sz="2200" smtClean="0">
              <a:latin typeface="Arial" charset="0"/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n-GB" sz="2200" smtClean="0">
                <a:latin typeface="Arial" charset="0"/>
                <a:cs typeface="Arial" charset="0"/>
              </a:rPr>
              <a:t>Rubric just as much a tool for learning as it is for assessment</a:t>
            </a:r>
          </a:p>
          <a:p>
            <a:pPr>
              <a:buFont typeface="Arial" charset="0"/>
              <a:buChar char="•"/>
            </a:pPr>
            <a:endParaRPr lang="en-GB" sz="2200" smtClean="0">
              <a:latin typeface="Arial" charset="0"/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n-GB" sz="2200" smtClean="0">
                <a:latin typeface="Arial" charset="0"/>
                <a:cs typeface="Arial" charset="0"/>
              </a:rPr>
              <a:t>Never underestimate the power of a small scale enhancement project</a:t>
            </a:r>
          </a:p>
          <a:p>
            <a:endParaRPr lang="en-GB" smtClean="0">
              <a:latin typeface="Arial" charset="0"/>
              <a:cs typeface="Arial" charset="0"/>
            </a:endParaRPr>
          </a:p>
          <a:p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Placeholder 3"/>
          <p:cNvSpPr>
            <a:spLocks noGrp="1"/>
          </p:cNvSpPr>
          <p:nvPr>
            <p:ph type="body" sz="quarter" idx="10"/>
          </p:nvPr>
        </p:nvSpPr>
        <p:spPr bwMode="auto">
          <a:xfrm>
            <a:off x="614363" y="547688"/>
            <a:ext cx="7918450" cy="584200"/>
          </a:xfrm>
          <a:noFill/>
          <a:ln>
            <a:miter lim="800000"/>
            <a:headEnd/>
            <a:tailEnd/>
          </a:ln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>
                <a:latin typeface="Arial" charset="0"/>
                <a:cs typeface="Arial" charset="0"/>
              </a:rPr>
              <a:t>Outline</a:t>
            </a:r>
          </a:p>
        </p:txBody>
      </p:sp>
      <p:sp>
        <p:nvSpPr>
          <p:cNvPr id="32770" name="Content Placeholder 4"/>
          <p:cNvSpPr>
            <a:spLocks noGrp="1"/>
          </p:cNvSpPr>
          <p:nvPr>
            <p:ph sz="quarter" idx="11"/>
          </p:nvPr>
        </p:nvSpPr>
        <p:spPr bwMode="auto">
          <a:xfrm>
            <a:off x="612775" y="1484313"/>
            <a:ext cx="7920038" cy="44561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Arial" charset="0"/>
              <a:buChar char="•"/>
            </a:pPr>
            <a:r>
              <a:rPr lang="en-GB" sz="2800" smtClean="0">
                <a:latin typeface="Arial" charset="0"/>
                <a:ea typeface="Segoe UI Semibold"/>
                <a:cs typeface="Segoe UI Semibold"/>
              </a:rPr>
              <a:t>What we did?</a:t>
            </a:r>
          </a:p>
          <a:p>
            <a:pPr marL="457200" indent="-457200">
              <a:buFont typeface="Arial" charset="0"/>
              <a:buChar char="•"/>
            </a:pPr>
            <a:r>
              <a:rPr lang="en-GB" sz="2800" smtClean="0">
                <a:latin typeface="Arial" charset="0"/>
                <a:ea typeface="Segoe UI Semibold"/>
                <a:cs typeface="Segoe UI Semibold"/>
              </a:rPr>
              <a:t>Why we did it?</a:t>
            </a:r>
          </a:p>
          <a:p>
            <a:pPr marL="457200" indent="-457200">
              <a:buFont typeface="Arial" charset="0"/>
              <a:buChar char="•"/>
            </a:pPr>
            <a:r>
              <a:rPr lang="en-GB" sz="2800" smtClean="0">
                <a:latin typeface="Arial" charset="0"/>
                <a:ea typeface="Segoe UI Semibold"/>
                <a:cs typeface="Segoe UI Semibold"/>
              </a:rPr>
              <a:t>What we have learned?</a:t>
            </a:r>
          </a:p>
          <a:p>
            <a:pPr marL="457200" indent="-457200"/>
            <a:endParaRPr lang="en-GB" sz="2800" smtClean="0">
              <a:latin typeface="Arial" charset="0"/>
              <a:ea typeface="Segoe UI Semibold"/>
              <a:cs typeface="Segoe UI Semi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614363" y="547688"/>
            <a:ext cx="7918450" cy="584200"/>
          </a:xfrm>
          <a:noFill/>
          <a:ln>
            <a:miter lim="800000"/>
            <a:headEnd/>
            <a:tailEnd/>
          </a:ln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>
                <a:latin typeface="Arial" charset="0"/>
                <a:cs typeface="Arial" charset="0"/>
              </a:rPr>
              <a:t>Ongoing issues</a:t>
            </a:r>
          </a:p>
        </p:txBody>
      </p:sp>
      <p:sp>
        <p:nvSpPr>
          <p:cNvPr id="53250" name="Content Placeholder 2"/>
          <p:cNvSpPr>
            <a:spLocks noGrp="1"/>
          </p:cNvSpPr>
          <p:nvPr>
            <p:ph sz="quarter" idx="11"/>
          </p:nvPr>
        </p:nvSpPr>
        <p:spPr bwMode="auto">
          <a:xfrm>
            <a:off x="611188" y="1412875"/>
            <a:ext cx="7920037" cy="46085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Arial" charset="0"/>
              <a:buChar char="•"/>
            </a:pPr>
            <a:r>
              <a:rPr lang="en-GB" smtClean="0">
                <a:latin typeface="Arial" charset="0"/>
                <a:cs typeface="Arial" charset="0"/>
              </a:rPr>
              <a:t>Success of PID rubric in Division of Psychology has led to adoption in a further four modules with four others in the planning stage.</a:t>
            </a:r>
          </a:p>
          <a:p>
            <a:pPr marL="342900" indent="-342900">
              <a:buFont typeface="Arial" charset="0"/>
              <a:buChar char="•"/>
            </a:pPr>
            <a:r>
              <a:rPr lang="en-GB" smtClean="0">
                <a:latin typeface="Arial" charset="0"/>
                <a:cs typeface="Arial" charset="0"/>
              </a:rPr>
              <a:t>A divisional training event planned for April 2015</a:t>
            </a:r>
          </a:p>
          <a:p>
            <a:pPr marL="342900" indent="-342900">
              <a:buFont typeface="Arial" charset="0"/>
              <a:buChar char="•"/>
            </a:pPr>
            <a:r>
              <a:rPr lang="en-GB" smtClean="0">
                <a:latin typeface="Arial" charset="0"/>
                <a:cs typeface="Arial" charset="0"/>
              </a:rPr>
              <a:t>Plan for full SHLS adoption for next session</a:t>
            </a:r>
          </a:p>
          <a:p>
            <a:pPr marL="342900" indent="-342900">
              <a:buFont typeface="Arial" charset="0"/>
              <a:buChar char="•"/>
            </a:pPr>
            <a:endParaRPr lang="en-GB" smtClean="0">
              <a:latin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GB" smtClean="0">
                <a:latin typeface="Arial" charset="0"/>
                <a:cs typeface="Arial" charset="0"/>
              </a:rPr>
              <a:t>Staff training – importance of consistency of level of feedback</a:t>
            </a:r>
          </a:p>
          <a:p>
            <a:pPr marL="342900" indent="-342900">
              <a:buFont typeface="Arial" charset="0"/>
              <a:buChar char="•"/>
            </a:pPr>
            <a:r>
              <a:rPr lang="en-GB" smtClean="0">
                <a:latin typeface="Arial" charset="0"/>
                <a:cs typeface="Arial" charset="0"/>
              </a:rPr>
              <a:t>Use of rubric with exams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614363" y="547688"/>
            <a:ext cx="7918450" cy="584200"/>
          </a:xfrm>
          <a:noFill/>
          <a:ln>
            <a:miter lim="800000"/>
            <a:headEnd/>
            <a:tailEnd/>
          </a:ln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55298" name="Content Placeholder 2"/>
          <p:cNvSpPr>
            <a:spLocks noGrp="1"/>
          </p:cNvSpPr>
          <p:nvPr>
            <p:ph sz="quarter" idx="11"/>
          </p:nvPr>
        </p:nvSpPr>
        <p:spPr bwMode="auto">
          <a:xfrm>
            <a:off x="612775" y="1987550"/>
            <a:ext cx="7920038" cy="39528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mtClean="0">
              <a:latin typeface="Arial" charset="0"/>
              <a:cs typeface="Arial" charset="0"/>
            </a:endParaRPr>
          </a:p>
        </p:txBody>
      </p:sp>
      <p:pic>
        <p:nvPicPr>
          <p:cNvPr id="55299" name="Picture 2" descr="http://4.bp.blogspot.com/-nzzUGCuhaJg/T99HoJSK2xI/AAAAAAAAAL8/hyPAj6eO960/s1600/clouds,feet,legs,ocean,pink,sea-4434c0ffc8d054ce071a8c0bbc8d13e0_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2276475"/>
            <a:ext cx="47625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>
                <a:solidFill>
                  <a:schemeClr val="tx2"/>
                </a:solidFill>
              </a:rPr>
              <a:t>Discussion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endParaRPr lang="en-GB" smtClean="0"/>
          </a:p>
          <a:p>
            <a:pPr algn="ctr">
              <a:buFont typeface="Arial" charset="0"/>
              <a:buNone/>
            </a:pPr>
            <a:r>
              <a:rPr lang="en-GB" smtClean="0"/>
              <a:t>	</a:t>
            </a:r>
            <a:r>
              <a:rPr lang="en-GB" sz="4400" smtClean="0"/>
              <a:t>Are you making the most of what you’ve got?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614363" y="547688"/>
            <a:ext cx="7918450" cy="584200"/>
          </a:xfrm>
          <a:noFill/>
          <a:ln>
            <a:miter lim="800000"/>
            <a:headEnd/>
            <a:tailEnd/>
          </a:ln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>
                <a:latin typeface="Arial" charset="0"/>
                <a:cs typeface="Arial" charset="0"/>
              </a:rPr>
              <a:t>Questions?</a:t>
            </a: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6322" name="Content Placeholder 2"/>
          <p:cNvSpPr>
            <a:spLocks noGrp="1"/>
          </p:cNvSpPr>
          <p:nvPr>
            <p:ph sz="quarter" idx="11"/>
          </p:nvPr>
        </p:nvSpPr>
        <p:spPr bwMode="auto">
          <a:xfrm>
            <a:off x="611188" y="1916113"/>
            <a:ext cx="7920037" cy="39528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u="sng" smtClean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r>
              <a:rPr lang="en-GB" u="sng" smtClean="0">
                <a:solidFill>
                  <a:srgbClr val="0070C0"/>
                </a:solidFill>
                <a:latin typeface="Arial" charset="0"/>
                <a:cs typeface="Arial" charset="0"/>
                <a:hlinkClick r:id="rId2"/>
              </a:rPr>
              <a:t>Jamie.McDermott@gcu.ac.uk</a:t>
            </a:r>
            <a:endParaRPr lang="en-GB" u="sng" smtClean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endParaRPr lang="en-GB" u="sng" smtClean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r>
              <a:rPr lang="en-GB" u="sng" smtClean="0">
                <a:solidFill>
                  <a:srgbClr val="0070C0"/>
                </a:solidFill>
                <a:latin typeface="Arial" charset="0"/>
                <a:cs typeface="Arial" charset="0"/>
              </a:rPr>
              <a:t>Lori.stevenson@gcu.ac.uk</a:t>
            </a:r>
          </a:p>
          <a:p>
            <a:endParaRPr lang="en-GB" u="sng" smtClean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r>
              <a:rPr lang="en-GB" u="sng" smtClean="0">
                <a:solidFill>
                  <a:srgbClr val="0070C0"/>
                </a:solidFill>
                <a:latin typeface="Arial" charset="0"/>
                <a:cs typeface="Arial" charset="0"/>
              </a:rPr>
              <a:t>J.J.Smith@gcu.ac.uk</a:t>
            </a:r>
            <a:endParaRPr lang="en-US" u="sng" smtClean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614363" y="547688"/>
            <a:ext cx="7918450" cy="584200"/>
          </a:xfrm>
          <a:noFill/>
          <a:ln>
            <a:miter lim="800000"/>
            <a:headEnd/>
            <a:tailEnd/>
          </a:ln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charset="0"/>
                <a:cs typeface="Arial" charset="0"/>
              </a:rPr>
              <a:t>Useful references</a:t>
            </a:r>
          </a:p>
        </p:txBody>
      </p:sp>
      <p:sp>
        <p:nvSpPr>
          <p:cNvPr id="57346" name="Content Placeholder 2"/>
          <p:cNvSpPr>
            <a:spLocks noGrp="1"/>
          </p:cNvSpPr>
          <p:nvPr>
            <p:ph sz="quarter" idx="11"/>
          </p:nvPr>
        </p:nvSpPr>
        <p:spPr bwMode="auto">
          <a:xfrm>
            <a:off x="612775" y="1987550"/>
            <a:ext cx="7920038" cy="39528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200" smtClean="0">
                <a:latin typeface="Arial" charset="0"/>
              </a:rPr>
              <a:t>Early project work: www.rsc-scotland.org/?p=4597</a:t>
            </a:r>
            <a:endParaRPr lang="en-US" sz="1200" smtClean="0">
              <a:latin typeface="Arial" charset="0"/>
              <a:cs typeface="Arial" charset="0"/>
            </a:endParaRPr>
          </a:p>
          <a:p>
            <a:endParaRPr lang="en-US" sz="1200" smtClean="0">
              <a:latin typeface="Arial" charset="0"/>
              <a:cs typeface="Arial" charset="0"/>
            </a:endParaRPr>
          </a:p>
          <a:p>
            <a:r>
              <a:rPr lang="en-US" sz="1200" smtClean="0">
                <a:latin typeface="Arial" charset="0"/>
                <a:cs typeface="Arial" charset="0"/>
              </a:rPr>
              <a:t>Andrade, G H. (2000). Using rubrics to promote thinking and learning. </a:t>
            </a:r>
            <a:r>
              <a:rPr lang="en-US" sz="1200" i="1" smtClean="0">
                <a:latin typeface="Arial" charset="0"/>
                <a:cs typeface="Arial" charset="0"/>
              </a:rPr>
              <a:t>Educational Leadership,</a:t>
            </a:r>
            <a:r>
              <a:rPr lang="en-US" sz="1200" smtClean="0">
                <a:latin typeface="Arial" charset="0"/>
                <a:cs typeface="Arial" charset="0"/>
              </a:rPr>
              <a:t> </a:t>
            </a:r>
            <a:r>
              <a:rPr lang="en-US" sz="1200" i="1" smtClean="0">
                <a:latin typeface="Arial" charset="0"/>
                <a:cs typeface="Arial" charset="0"/>
              </a:rPr>
              <a:t>57</a:t>
            </a:r>
            <a:r>
              <a:rPr lang="en-US" sz="1200" smtClean="0">
                <a:latin typeface="Arial" charset="0"/>
                <a:cs typeface="Arial" charset="0"/>
              </a:rPr>
              <a:t>, 13-18</a:t>
            </a:r>
          </a:p>
          <a:p>
            <a:endParaRPr lang="en-US" sz="1200" smtClean="0">
              <a:latin typeface="Arial" charset="0"/>
              <a:cs typeface="Arial" charset="0"/>
            </a:endParaRPr>
          </a:p>
          <a:p>
            <a:r>
              <a:rPr lang="en-US" sz="1200" smtClean="0">
                <a:latin typeface="Arial" charset="0"/>
                <a:cs typeface="Arial" charset="0"/>
              </a:rPr>
              <a:t>Arter, J. &amp; McTighe, J. (2001). </a:t>
            </a:r>
            <a:r>
              <a:rPr lang="en-US" sz="1200" i="1" smtClean="0">
                <a:latin typeface="Arial" charset="0"/>
                <a:cs typeface="Arial" charset="0"/>
              </a:rPr>
              <a:t>Scoring rubrics in the classroom: Using performance criteria for assessing and improving student performance</a:t>
            </a:r>
            <a:r>
              <a:rPr lang="en-US" sz="1200" smtClean="0">
                <a:latin typeface="Arial" charset="0"/>
                <a:cs typeface="Arial" charset="0"/>
              </a:rPr>
              <a:t>. Thousand Oaks, CA: Corwin Press/Sage Publications</a:t>
            </a:r>
          </a:p>
          <a:p>
            <a:endParaRPr lang="en-US" sz="1200" smtClean="0">
              <a:latin typeface="Arial" charset="0"/>
              <a:cs typeface="Arial" charset="0"/>
            </a:endParaRPr>
          </a:p>
          <a:p>
            <a:r>
              <a:rPr lang="en-US" sz="1200" smtClean="0">
                <a:latin typeface="Arial" charset="0"/>
                <a:cs typeface="Arial" charset="0"/>
              </a:rPr>
              <a:t>Moskal, B.M. (2003). Recommendations for developing classroom performance assessments and scoring rubrics. </a:t>
            </a:r>
            <a:r>
              <a:rPr lang="en-US" sz="1200" i="1" smtClean="0">
                <a:latin typeface="Arial" charset="0"/>
                <a:cs typeface="Arial" charset="0"/>
              </a:rPr>
              <a:t>Practical Assessment Research &amp; Evaluation,</a:t>
            </a:r>
            <a:r>
              <a:rPr lang="en-US" sz="1200" smtClean="0">
                <a:latin typeface="Arial" charset="0"/>
                <a:cs typeface="Arial" charset="0"/>
              </a:rPr>
              <a:t> 8 (14)</a:t>
            </a:r>
          </a:p>
          <a:p>
            <a:r>
              <a:rPr lang="en-US" sz="1200" smtClean="0">
                <a:latin typeface="Arial" charset="0"/>
                <a:cs typeface="Arial" charset="0"/>
              </a:rPr>
              <a:t>Popham, W.J. (1999). </a:t>
            </a:r>
            <a:r>
              <a:rPr lang="en-US" sz="1200" i="1" smtClean="0">
                <a:latin typeface="Arial" charset="0"/>
                <a:cs typeface="Arial" charset="0"/>
              </a:rPr>
              <a:t>Classroom assessment: What teachers need to know</a:t>
            </a:r>
            <a:r>
              <a:rPr lang="en-US" sz="1200" smtClean="0">
                <a:latin typeface="Arial" charset="0"/>
                <a:cs typeface="Arial" charset="0"/>
              </a:rPr>
              <a:t> (2</a:t>
            </a:r>
            <a:r>
              <a:rPr lang="en-US" sz="1200" baseline="30000" smtClean="0">
                <a:latin typeface="Arial" charset="0"/>
                <a:cs typeface="Arial" charset="0"/>
              </a:rPr>
              <a:t>nd</a:t>
            </a:r>
            <a:r>
              <a:rPr lang="en-US" sz="1200" smtClean="0">
                <a:latin typeface="Arial" charset="0"/>
                <a:cs typeface="Arial" charset="0"/>
              </a:rPr>
              <a:t> Ed.). Needham Heights, MA: </a:t>
            </a:r>
          </a:p>
          <a:p>
            <a:endParaRPr lang="en-US" sz="1200" smtClean="0">
              <a:latin typeface="Arial" charset="0"/>
              <a:cs typeface="Arial" charset="0"/>
            </a:endParaRPr>
          </a:p>
          <a:p>
            <a:r>
              <a:rPr lang="en-US" sz="1200" smtClean="0">
                <a:latin typeface="Arial" charset="0"/>
                <a:cs typeface="Arial" charset="0"/>
              </a:rPr>
              <a:t>Allyn &amp; Bacon. Popham, W.J. (1997). What’s wrong - and what’s right - with rubrics. </a:t>
            </a:r>
            <a:r>
              <a:rPr lang="en-US" sz="1200" i="1" smtClean="0">
                <a:latin typeface="Arial" charset="0"/>
                <a:cs typeface="Arial" charset="0"/>
              </a:rPr>
              <a:t>Educational Leadership,</a:t>
            </a:r>
            <a:r>
              <a:rPr lang="en-US" sz="1200" smtClean="0">
                <a:latin typeface="Arial" charset="0"/>
                <a:cs typeface="Arial" charset="0"/>
              </a:rPr>
              <a:t> </a:t>
            </a:r>
            <a:r>
              <a:rPr lang="en-US" sz="1200" i="1" smtClean="0">
                <a:latin typeface="Arial" charset="0"/>
                <a:cs typeface="Arial" charset="0"/>
              </a:rPr>
              <a:t>55</a:t>
            </a:r>
            <a:r>
              <a:rPr lang="en-US" sz="1200" smtClean="0">
                <a:latin typeface="Arial" charset="0"/>
                <a:cs typeface="Arial" charset="0"/>
              </a:rPr>
              <a:t>, 72-75   </a:t>
            </a:r>
          </a:p>
          <a:p>
            <a:endParaRPr lang="en-US" sz="1200" smtClean="0">
              <a:latin typeface="Arial" charset="0"/>
              <a:cs typeface="Arial" charset="0"/>
            </a:endParaRPr>
          </a:p>
          <a:p>
            <a:r>
              <a:rPr lang="en-US" sz="1200" smtClean="0">
                <a:latin typeface="Arial" charset="0"/>
                <a:cs typeface="Arial" charset="0"/>
              </a:rPr>
              <a:t>Wiggins, G. (1998). </a:t>
            </a:r>
            <a:r>
              <a:rPr lang="en-US" sz="1200" i="1" smtClean="0">
                <a:latin typeface="Arial" charset="0"/>
                <a:cs typeface="Arial" charset="0"/>
              </a:rPr>
              <a:t>Educative assessment: Designing assessments to inform and improve student performance</a:t>
            </a:r>
            <a:r>
              <a:rPr lang="en-US" sz="1200" smtClean="0">
                <a:latin typeface="Arial" charset="0"/>
                <a:cs typeface="Arial" charset="0"/>
              </a:rPr>
              <a:t>. San Francisco, CA: Jossey-Bass Publishers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614363" y="547688"/>
            <a:ext cx="7918450" cy="584200"/>
          </a:xfrm>
          <a:noFill/>
          <a:ln>
            <a:miter lim="800000"/>
            <a:headEnd/>
            <a:tailEnd/>
          </a:ln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>
                <a:latin typeface="Arial" charset="0"/>
                <a:cs typeface="Arial" charset="0"/>
              </a:rPr>
              <a:t>Why we did it?</a:t>
            </a: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4818" name="Content Placeholder 2"/>
          <p:cNvSpPr>
            <a:spLocks noGrp="1"/>
          </p:cNvSpPr>
          <p:nvPr>
            <p:ph sz="quarter" idx="11"/>
          </p:nvPr>
        </p:nvSpPr>
        <p:spPr bwMode="auto">
          <a:xfrm>
            <a:off x="539750" y="1341438"/>
            <a:ext cx="7993063" cy="4598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charset="0"/>
              <a:buChar char="•"/>
            </a:pPr>
            <a:r>
              <a:rPr lang="en-GB" sz="2000" smtClean="0">
                <a:latin typeface="Arial" charset="0"/>
                <a:cs typeface="Arial" charset="0"/>
              </a:rPr>
              <a:t>Feedback for Future Learning (FFL)</a:t>
            </a:r>
          </a:p>
          <a:p>
            <a:pPr>
              <a:buFont typeface="Arial" charset="0"/>
              <a:buChar char="•"/>
            </a:pPr>
            <a:endParaRPr lang="en-GB" sz="2000" smtClean="0">
              <a:latin typeface="Arial" charset="0"/>
              <a:cs typeface="Arial" charset="0"/>
            </a:endParaRPr>
          </a:p>
          <a:p>
            <a:pPr lvl="2">
              <a:buFont typeface="Wingdings" pitchFamily="2" charset="2"/>
              <a:buChar char="Ø"/>
            </a:pPr>
            <a:r>
              <a:rPr lang="en-GB" sz="2000" smtClean="0"/>
              <a:t>8 GCU principles</a:t>
            </a:r>
          </a:p>
          <a:p>
            <a:pPr lvl="2">
              <a:buFont typeface="Wingdings" pitchFamily="2" charset="2"/>
              <a:buChar char="Ø"/>
            </a:pPr>
            <a:endParaRPr lang="en-GB" sz="2000" smtClean="0"/>
          </a:p>
          <a:p>
            <a:pPr>
              <a:buFont typeface="Arial" charset="0"/>
              <a:buChar char="•"/>
            </a:pPr>
            <a:r>
              <a:rPr lang="en-GB" sz="2000" smtClean="0">
                <a:latin typeface="Arial" charset="0"/>
                <a:cs typeface="Arial" charset="0"/>
              </a:rPr>
              <a:t>National Student Survey action plan</a:t>
            </a:r>
          </a:p>
          <a:p>
            <a:endParaRPr lang="en-GB" sz="2000" smtClean="0">
              <a:latin typeface="Arial" charset="0"/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n-GB" sz="2000" smtClean="0">
                <a:latin typeface="Arial" charset="0"/>
                <a:cs typeface="Arial" charset="0"/>
              </a:rPr>
              <a:t>Need to increase efficiency of the assessment process</a:t>
            </a:r>
          </a:p>
          <a:p>
            <a:pPr>
              <a:buFont typeface="Arial" charset="0"/>
              <a:buChar char="•"/>
            </a:pPr>
            <a:endParaRPr lang="en-GB" sz="2000" smtClean="0">
              <a:latin typeface="Arial" charset="0"/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n-GB" sz="2000" smtClean="0">
                <a:latin typeface="Arial" charset="0"/>
                <a:cs typeface="Arial" charset="0"/>
              </a:rPr>
              <a:t>Desire to maximise the use of Grademark functionality to make the process of marking as efficient as possible</a:t>
            </a:r>
          </a:p>
          <a:p>
            <a:pPr>
              <a:buFont typeface="Arial" charset="0"/>
              <a:buChar char="•"/>
            </a:pPr>
            <a:endParaRPr lang="en-GB" sz="2000" smtClean="0">
              <a:latin typeface="Arial" charset="0"/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n-GB" sz="2000" smtClean="0">
                <a:latin typeface="Arial" charset="0"/>
                <a:cs typeface="Arial" charset="0"/>
              </a:rPr>
              <a:t>Enhancing the learning experience for students</a:t>
            </a:r>
          </a:p>
          <a:p>
            <a:pPr>
              <a:buFont typeface="Arial" charset="0"/>
              <a:buChar char="•"/>
            </a:pPr>
            <a:endParaRPr lang="en-GB" sz="2000" smtClean="0">
              <a:latin typeface="Arial" charset="0"/>
              <a:cs typeface="Arial" charset="0"/>
            </a:endParaRPr>
          </a:p>
          <a:p>
            <a:pPr>
              <a:buFont typeface="Arial" charset="0"/>
              <a:buChar char="•"/>
            </a:pPr>
            <a:endParaRPr lang="en-GB" sz="2000" smtClean="0">
              <a:latin typeface="Arial" charset="0"/>
              <a:cs typeface="Arial" charset="0"/>
            </a:endParaRPr>
          </a:p>
          <a:p>
            <a:pPr lvl="1">
              <a:buFont typeface="Wingdings" pitchFamily="2" charset="2"/>
              <a:buChar char="ü"/>
            </a:pPr>
            <a:endParaRPr lang="en-GB" smtClean="0"/>
          </a:p>
          <a:p>
            <a:pPr>
              <a:buFont typeface="Arial" charset="0"/>
              <a:buChar char="•"/>
            </a:pPr>
            <a:endParaRPr lang="en-GB" smtClean="0">
              <a:latin typeface="Arial" charset="0"/>
              <a:cs typeface="Arial" charset="0"/>
            </a:endParaRPr>
          </a:p>
          <a:p>
            <a:endParaRPr lang="en-GB" smtClean="0">
              <a:latin typeface="Arial" charset="0"/>
              <a:cs typeface="Arial" charset="0"/>
            </a:endParaRPr>
          </a:p>
          <a:p>
            <a:pPr>
              <a:buFont typeface="Arial" charset="0"/>
              <a:buChar char="•"/>
            </a:pPr>
            <a:endParaRPr lang="en-GB" smtClean="0">
              <a:latin typeface="Arial" charset="0"/>
              <a:cs typeface="Arial" charset="0"/>
            </a:endParaRPr>
          </a:p>
          <a:p>
            <a:pPr>
              <a:buFont typeface="Arial" charset="0"/>
              <a:buChar char="•"/>
            </a:pPr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11188" y="333375"/>
            <a:ext cx="7920037" cy="1601788"/>
          </a:xfrm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>
                <a:latin typeface="Arial" charset="0"/>
                <a:cs typeface="Arial" charset="0"/>
              </a:rPr>
              <a:t>What?</a:t>
            </a:r>
          </a:p>
          <a:p>
            <a:r>
              <a:rPr lang="en-GB" sz="2400" smtClean="0">
                <a:solidFill>
                  <a:srgbClr val="FF33A7"/>
                </a:solidFill>
                <a:latin typeface="Arial" charset="0"/>
                <a:cs typeface="Arial" charset="0"/>
              </a:rPr>
              <a:t>Time 1 – Subject Area of Occupational Therapy</a:t>
            </a:r>
          </a:p>
          <a:p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5842" name="Content Placeholder 2"/>
          <p:cNvSpPr>
            <a:spLocks noGrp="1"/>
          </p:cNvSpPr>
          <p:nvPr>
            <p:ph sz="quarter" idx="11"/>
          </p:nvPr>
        </p:nvSpPr>
        <p:spPr bwMode="auto">
          <a:xfrm>
            <a:off x="539750" y="1484313"/>
            <a:ext cx="7993063" cy="44561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charset="0"/>
              <a:buChar char="•"/>
            </a:pPr>
            <a:r>
              <a:rPr lang="en-GB" smtClean="0">
                <a:latin typeface="Arial" charset="0"/>
                <a:cs typeface="Arial" charset="0"/>
              </a:rPr>
              <a:t> To utilise Grademark  for marking</a:t>
            </a:r>
          </a:p>
          <a:p>
            <a:pPr>
              <a:buFont typeface="Arial" charset="0"/>
              <a:buChar char="•"/>
            </a:pPr>
            <a:endParaRPr lang="en-GB" smtClean="0">
              <a:latin typeface="Arial" charset="0"/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n-GB" smtClean="0">
                <a:latin typeface="Arial" charset="0"/>
                <a:cs typeface="Arial" charset="0"/>
              </a:rPr>
              <a:t> To pilot a rubric, embedded within Grademark,  as a means of providing feedback, feed forward and to generate marks in the following module:</a:t>
            </a:r>
          </a:p>
          <a:p>
            <a:endParaRPr lang="en-GB" smtClean="0">
              <a:latin typeface="Arial" charset="0"/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n-GB" smtClean="0">
                <a:latin typeface="Arial" charset="0"/>
                <a:cs typeface="Arial" charset="0"/>
              </a:rPr>
              <a:t>Inclusive environments for occupational performance</a:t>
            </a:r>
          </a:p>
          <a:p>
            <a:r>
              <a:rPr lang="en-GB" smtClean="0">
                <a:latin typeface="Arial" charset="0"/>
                <a:cs typeface="Arial" charset="0"/>
              </a:rPr>
              <a:t>(BSc (Hons) Occupational Therapy – Level 2)</a:t>
            </a:r>
          </a:p>
          <a:p>
            <a:endParaRPr lang="en-GB" smtClean="0">
              <a:latin typeface="Arial" charset="0"/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n-GB" smtClean="0">
                <a:latin typeface="Arial" charset="0"/>
                <a:cs typeface="Arial" charset="0"/>
              </a:rPr>
              <a:t> Key GCU Feedback Principles in action!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614363" y="547688"/>
            <a:ext cx="7918450" cy="584200"/>
          </a:xfrm>
          <a:noFill/>
          <a:ln>
            <a:miter lim="800000"/>
            <a:headEnd/>
            <a:tailEnd/>
          </a:ln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charset="0"/>
                <a:cs typeface="Arial" charset="0"/>
              </a:rPr>
              <a:t>Rubric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sz="quarter" idx="11"/>
          </p:nvPr>
        </p:nvSpPr>
        <p:spPr bwMode="auto">
          <a:xfrm>
            <a:off x="250825" y="1196975"/>
            <a:ext cx="8281988" cy="47434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charset="0"/>
              <a:buChar char="•"/>
            </a:pPr>
            <a:r>
              <a:rPr lang="en-US" smtClean="0">
                <a:latin typeface="Arial" charset="0"/>
                <a:cs typeface="Arial" charset="0"/>
              </a:rPr>
              <a:t> A tool that articulates the expectations for an assignment by listing the criteria and that describes levels of quality from excellent to poor, showing how marks are distributed</a:t>
            </a:r>
          </a:p>
          <a:p>
            <a:endParaRPr 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n-GB" smtClean="0">
                <a:latin typeface="Arial" charset="0"/>
                <a:cs typeface="Arial" charset="0"/>
              </a:rPr>
              <a:t>Three essential features:</a:t>
            </a:r>
          </a:p>
          <a:p>
            <a:pPr lvl="1">
              <a:buFont typeface="Wingdings" pitchFamily="2" charset="2"/>
              <a:buChar char="ü"/>
            </a:pPr>
            <a:r>
              <a:rPr lang="en-GB" smtClean="0"/>
              <a:t>Evaluation criteria </a:t>
            </a:r>
          </a:p>
          <a:p>
            <a:pPr lvl="1">
              <a:buFont typeface="Wingdings" pitchFamily="2" charset="2"/>
              <a:buChar char="ü"/>
            </a:pPr>
            <a:r>
              <a:rPr lang="en-GB" smtClean="0"/>
              <a:t>Quality definitions</a:t>
            </a:r>
          </a:p>
          <a:p>
            <a:pPr lvl="1">
              <a:buFont typeface="Wingdings" pitchFamily="2" charset="2"/>
              <a:buChar char="ü"/>
            </a:pPr>
            <a:r>
              <a:rPr lang="en-GB" smtClean="0"/>
              <a:t>Scoring strategy</a:t>
            </a:r>
          </a:p>
          <a:p>
            <a:pPr lvl="1">
              <a:buFont typeface="Arial" charset="0"/>
              <a:buNone/>
            </a:pPr>
            <a:endParaRPr lang="en-GB" smtClean="0"/>
          </a:p>
          <a:p>
            <a:pPr>
              <a:buFont typeface="Arial" charset="0"/>
              <a:buChar char="•"/>
            </a:pPr>
            <a:r>
              <a:rPr lang="en-GB" smtClean="0">
                <a:latin typeface="Arial" charset="0"/>
                <a:cs typeface="Arial" charset="0"/>
              </a:rPr>
              <a:t>Just as much value in teaching as for assessment</a:t>
            </a:r>
          </a:p>
          <a:p>
            <a:pPr>
              <a:buFont typeface="Arial" charset="0"/>
              <a:buChar char="•"/>
            </a:pPr>
            <a:endParaRPr lang="en-US" smtClean="0">
              <a:latin typeface="Arial" charset="0"/>
              <a:cs typeface="Arial" charset="0"/>
            </a:endParaRPr>
          </a:p>
          <a:p>
            <a:endParaRPr lang="en-US" smtClean="0">
              <a:latin typeface="Arial" charset="0"/>
              <a:cs typeface="Arial" charset="0"/>
            </a:endParaRPr>
          </a:p>
          <a:p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614363" y="547688"/>
            <a:ext cx="7918450" cy="584200"/>
          </a:xfrm>
          <a:noFill/>
          <a:ln>
            <a:miter lim="800000"/>
            <a:headEnd/>
            <a:tailEnd/>
          </a:ln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>
                <a:latin typeface="Arial" charset="0"/>
                <a:cs typeface="Arial" charset="0"/>
              </a:rPr>
              <a:t>Rubric functionality within Grademark</a:t>
            </a: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7890" name="Content Placeholder 2"/>
          <p:cNvSpPr>
            <a:spLocks noGrp="1"/>
          </p:cNvSpPr>
          <p:nvPr>
            <p:ph sz="quarter" idx="11"/>
          </p:nvPr>
        </p:nvSpPr>
        <p:spPr bwMode="auto">
          <a:xfrm>
            <a:off x="612775" y="1987550"/>
            <a:ext cx="7920038" cy="39528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charset="0"/>
              <a:buChar char="•"/>
            </a:pPr>
            <a:r>
              <a:rPr lang="en-GB" smtClean="0">
                <a:latin typeface="Arial" charset="0"/>
                <a:cs typeface="Arial" charset="0"/>
              </a:rPr>
              <a:t>Can have as many criteria as required</a:t>
            </a:r>
          </a:p>
          <a:p>
            <a:pPr>
              <a:buFont typeface="Arial" charset="0"/>
              <a:buChar char="•"/>
            </a:pPr>
            <a:r>
              <a:rPr lang="en-GB" smtClean="0">
                <a:latin typeface="Arial" charset="0"/>
                <a:cs typeface="Arial" charset="0"/>
              </a:rPr>
              <a:t>Has a maximum  of ten points or ‘bands’</a:t>
            </a:r>
          </a:p>
          <a:p>
            <a:pPr>
              <a:buFont typeface="Arial" charset="0"/>
              <a:buChar char="•"/>
            </a:pPr>
            <a:r>
              <a:rPr lang="en-GB" smtClean="0">
                <a:latin typeface="Arial" charset="0"/>
                <a:cs typeface="Arial" charset="0"/>
              </a:rPr>
              <a:t>Can be used to provide feedback, feed forward</a:t>
            </a:r>
          </a:p>
          <a:p>
            <a:pPr>
              <a:buFont typeface="Arial" charset="0"/>
              <a:buChar char="•"/>
            </a:pPr>
            <a:r>
              <a:rPr lang="en-GB" smtClean="0">
                <a:latin typeface="Arial" charset="0"/>
                <a:cs typeface="Arial" charset="0"/>
              </a:rPr>
              <a:t>Can be used to allocate marks </a:t>
            </a:r>
          </a:p>
          <a:p>
            <a:pPr>
              <a:buFont typeface="Arial" charset="0"/>
              <a:buChar char="•"/>
            </a:pPr>
            <a:endParaRPr lang="en-GB" smtClean="0">
              <a:latin typeface="Arial" charset="0"/>
              <a:cs typeface="Arial" charset="0"/>
            </a:endParaRPr>
          </a:p>
          <a:p>
            <a:r>
              <a:rPr lang="en-GB" i="1" smtClean="0">
                <a:latin typeface="Arial" charset="0"/>
                <a:cs typeface="Arial" charset="0"/>
              </a:rPr>
              <a:t>“All possible with a few clicks of the mouse”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614363" y="547688"/>
            <a:ext cx="7918450" cy="579437"/>
          </a:xfrm>
          <a:noFill/>
          <a:ln>
            <a:miter lim="800000"/>
            <a:headEnd/>
            <a:tailEnd/>
          </a:ln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>
                <a:latin typeface="Arial" charset="0"/>
                <a:cs typeface="Arial" charset="0"/>
              </a:rPr>
              <a:t>Dipping our toes in the water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sz="quarter" idx="11"/>
          </p:nvPr>
        </p:nvSpPr>
        <p:spPr bwMode="auto">
          <a:xfrm>
            <a:off x="612775" y="1987550"/>
            <a:ext cx="7920038" cy="39528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mtClean="0">
              <a:latin typeface="Arial" charset="0"/>
              <a:cs typeface="Arial" charset="0"/>
            </a:endParaRPr>
          </a:p>
        </p:txBody>
      </p:sp>
      <p:pic>
        <p:nvPicPr>
          <p:cNvPr id="39939" name="Picture 2" descr="http://www.your-email.net/images/water-dipping-to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2249488"/>
            <a:ext cx="5184775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614363" y="547688"/>
            <a:ext cx="7918450" cy="584200"/>
          </a:xfrm>
          <a:noFill/>
          <a:ln>
            <a:miter lim="800000"/>
            <a:headEnd/>
            <a:tailEnd/>
          </a:ln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>
                <a:latin typeface="Arial" charset="0"/>
                <a:cs typeface="Arial" charset="0"/>
              </a:rPr>
              <a:t>Process</a:t>
            </a: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0962" name="Content Placeholder 2"/>
          <p:cNvSpPr>
            <a:spLocks noGrp="1"/>
          </p:cNvSpPr>
          <p:nvPr>
            <p:ph sz="quarter" idx="11"/>
          </p:nvPr>
        </p:nvSpPr>
        <p:spPr bwMode="auto">
          <a:xfrm>
            <a:off x="395288" y="1196975"/>
            <a:ext cx="8137525" cy="47434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charset="0"/>
              <a:buChar char="•"/>
            </a:pPr>
            <a:r>
              <a:rPr lang="en-GB" smtClean="0">
                <a:latin typeface="Arial" charset="0"/>
                <a:cs typeface="Arial" charset="0"/>
              </a:rPr>
              <a:t>Developing the rubric</a:t>
            </a:r>
          </a:p>
          <a:p>
            <a:pPr lvl="1">
              <a:buFont typeface="Wingdings" pitchFamily="2" charset="2"/>
              <a:buChar char="ü"/>
            </a:pPr>
            <a:r>
              <a:rPr lang="en-GB" smtClean="0"/>
              <a:t>Feedback</a:t>
            </a:r>
          </a:p>
          <a:p>
            <a:pPr lvl="1">
              <a:buFont typeface="Wingdings" pitchFamily="2" charset="2"/>
              <a:buChar char="ü"/>
            </a:pPr>
            <a:r>
              <a:rPr lang="en-GB" smtClean="0"/>
              <a:t>Feed forward</a:t>
            </a:r>
          </a:p>
          <a:p>
            <a:endParaRPr lang="en-GB" smtClean="0">
              <a:latin typeface="Arial" charset="0"/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n-GB" smtClean="0">
                <a:latin typeface="Arial" charset="0"/>
                <a:cs typeface="Arial" charset="0"/>
              </a:rPr>
              <a:t>Principles of mark distribution:</a:t>
            </a:r>
          </a:p>
          <a:p>
            <a:pPr lvl="1">
              <a:buFont typeface="Wingdings" pitchFamily="2" charset="2"/>
              <a:buChar char="ü"/>
            </a:pPr>
            <a:r>
              <a:rPr lang="en-GB" smtClean="0"/>
              <a:t>100% should be possible</a:t>
            </a:r>
          </a:p>
          <a:p>
            <a:pPr lvl="1">
              <a:buFont typeface="Wingdings" pitchFamily="2" charset="2"/>
              <a:buChar char="ü"/>
            </a:pPr>
            <a:r>
              <a:rPr lang="en-GB" smtClean="0"/>
              <a:t>0% should be possible</a:t>
            </a:r>
          </a:p>
          <a:p>
            <a:pPr lvl="1">
              <a:buFont typeface="Wingdings" pitchFamily="2" charset="2"/>
              <a:buChar char="ü"/>
            </a:pPr>
            <a:r>
              <a:rPr lang="en-GB" smtClean="0"/>
              <a:t>40% should be possible </a:t>
            </a:r>
          </a:p>
          <a:p>
            <a:pPr lvl="1">
              <a:buFont typeface="Wingdings" pitchFamily="2" charset="2"/>
              <a:buChar char="ü"/>
            </a:pPr>
            <a:r>
              <a:rPr lang="en-GB" smtClean="0"/>
              <a:t>All other ‘bands’ should be mid-point</a:t>
            </a:r>
          </a:p>
          <a:p>
            <a:pPr lvl="1">
              <a:buFont typeface="Wingdings" pitchFamily="2" charset="2"/>
              <a:buChar char="ü"/>
            </a:pPr>
            <a:r>
              <a:rPr lang="en-GB" smtClean="0"/>
              <a:t>U/F should be 30%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539750" y="115888"/>
            <a:ext cx="7920038" cy="1077912"/>
          </a:xfrm>
          <a:noFill/>
          <a:ln>
            <a:miter lim="800000"/>
            <a:headEnd/>
            <a:tailEnd/>
          </a:ln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>
                <a:latin typeface="Arial" charset="0"/>
                <a:cs typeface="Arial" charset="0"/>
              </a:rPr>
              <a:t>GCU Learn rubric:  Inclusive Environments module</a:t>
            </a: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1986" name="Content Placeholder 2"/>
          <p:cNvSpPr>
            <a:spLocks noGrp="1"/>
          </p:cNvSpPr>
          <p:nvPr>
            <p:ph sz="quarter" idx="11"/>
          </p:nvPr>
        </p:nvSpPr>
        <p:spPr bwMode="auto">
          <a:xfrm>
            <a:off x="612775" y="1987550"/>
            <a:ext cx="7920038" cy="39528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mtClean="0">
              <a:latin typeface="Arial" charset="0"/>
              <a:cs typeface="Arial" charset="0"/>
            </a:endParaRPr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225" y="1196975"/>
            <a:ext cx="9166225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ction Divider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lides">
  <a:themeElements>
    <a:clrScheme name="GCU">
      <a:dk1>
        <a:sysClr val="windowText" lastClr="000000"/>
      </a:dk1>
      <a:lt1>
        <a:srgbClr val="FFFFFF"/>
      </a:lt1>
      <a:dk2>
        <a:srgbClr val="006CB4"/>
      </a:dk2>
      <a:lt2>
        <a:srgbClr val="EFEEED"/>
      </a:lt2>
      <a:accent1>
        <a:srgbClr val="0092BC"/>
      </a:accent1>
      <a:accent2>
        <a:srgbClr val="64A70B"/>
      </a:accent2>
      <a:accent3>
        <a:srgbClr val="AA0061"/>
      </a:accent3>
      <a:accent4>
        <a:srgbClr val="642667"/>
      </a:accent4>
      <a:accent5>
        <a:srgbClr val="B5BD00"/>
      </a:accent5>
      <a:accent6>
        <a:srgbClr val="00A9E0"/>
      </a:accent6>
      <a:hlink>
        <a:srgbClr val="64A70B"/>
      </a:hlink>
      <a:folHlink>
        <a:srgbClr val="DAAA00"/>
      </a:folHlink>
    </a:clrScheme>
    <a:fontScheme name="GC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GCUPowerPoint Template</Template>
  <TotalTime>2923</TotalTime>
  <Words>882</Words>
  <Application>Microsoft Office PowerPoint</Application>
  <PresentationFormat>On-screen Show (4:3)</PresentationFormat>
  <Paragraphs>184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Segoe UI Semibold</vt:lpstr>
      <vt:lpstr>Wingdings</vt:lpstr>
      <vt:lpstr>Frame</vt:lpstr>
      <vt:lpstr>Section Dividers</vt:lpstr>
      <vt:lpstr>Slides</vt:lpstr>
      <vt:lpstr> Making the most of what we’ve got:  How we maximised the use of Grademark to facilitate learning and assessment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Discussion</vt:lpstr>
      <vt:lpstr>PowerPoint Presentation</vt:lpstr>
      <vt:lpstr>PowerPoint Presentation</vt:lpstr>
    </vt:vector>
  </TitlesOfParts>
  <Company>GCU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the most of what we’ve got - How we maximised the use of Grademark to facilitate learning and assessment</dc:title>
  <dc:creator>Glasgow Caledonian University</dc:creator>
  <cp:lastModifiedBy>Oonagh Holland</cp:lastModifiedBy>
  <cp:revision>152</cp:revision>
  <cp:lastPrinted>2015-03-17T12:57:54Z</cp:lastPrinted>
  <dcterms:created xsi:type="dcterms:W3CDTF">2013-09-23T14:45:21Z</dcterms:created>
  <dcterms:modified xsi:type="dcterms:W3CDTF">2018-04-23T10:10:32Z</dcterms:modified>
</cp:coreProperties>
</file>