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9"/>
  </p:notesMasterIdLst>
  <p:sldIdLst>
    <p:sldId id="256" r:id="rId6"/>
    <p:sldId id="315" r:id="rId7"/>
    <p:sldId id="320" r:id="rId8"/>
    <p:sldId id="331" r:id="rId9"/>
    <p:sldId id="323" r:id="rId10"/>
    <p:sldId id="324" r:id="rId11"/>
    <p:sldId id="314" r:id="rId12"/>
    <p:sldId id="332" r:id="rId13"/>
    <p:sldId id="333" r:id="rId14"/>
    <p:sldId id="337" r:id="rId15"/>
    <p:sldId id="334" r:id="rId16"/>
    <p:sldId id="335" r:id="rId17"/>
    <p:sldId id="33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70" autoAdjust="0"/>
    <p:restoredTop sz="73188" autoAdjust="0"/>
  </p:normalViewPr>
  <p:slideViewPr>
    <p:cSldViewPr>
      <p:cViewPr varScale="1">
        <p:scale>
          <a:sx n="85" d="100"/>
          <a:sy n="85" d="100"/>
        </p:scale>
        <p:origin x="228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90D481-7C01-4762-9FE5-1F4BB0A21896}" type="datetimeFigureOut">
              <a:rPr lang="en-GB" smtClean="0"/>
              <a:t>12/04/2018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68330-F676-458C-A3A4-2A60442879B9}" type="slidenum">
              <a:rPr lang="en-GB" smtClean="0"/>
              <a:t>‹#›</a:t>
            </a:fld>
            <a:endParaRPr lang="en-GB"/>
          </a:p>
        </p:txBody>
      </p:sp>
    </p:spTree>
    <p:extLst>
      <p:ext uri="{BB962C8B-B14F-4D97-AF65-F5344CB8AC3E}">
        <p14:creationId xmlns:p14="http://schemas.microsoft.com/office/powerpoint/2010/main" val="3573532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purpose of this short session is to highlight what</a:t>
            </a:r>
            <a:r>
              <a:rPr lang="en-GB" baseline="0" dirty="0" smtClean="0"/>
              <a:t> sparqs, as the national agency for student engagement in quality, is doing to take forward work on engaging students studying transnationally and on online and distance learning courses. There is a whole range of practice out there, as we’ve learned today, as well as many substantial challenges. In two new projects, we aim to respond to both the practice and the challenges.</a:t>
            </a:r>
            <a:endParaRPr lang="en-GB" dirty="0"/>
          </a:p>
        </p:txBody>
      </p:sp>
      <p:sp>
        <p:nvSpPr>
          <p:cNvPr id="4" name="Slide Number Placeholder 3"/>
          <p:cNvSpPr>
            <a:spLocks noGrp="1"/>
          </p:cNvSpPr>
          <p:nvPr>
            <p:ph type="sldNum" sz="quarter" idx="10"/>
          </p:nvPr>
        </p:nvSpPr>
        <p:spPr/>
        <p:txBody>
          <a:bodyPr/>
          <a:lstStyle/>
          <a:p>
            <a:fld id="{5F568330-F676-458C-A3A4-2A60442879B9}" type="slidenum">
              <a:rPr lang="en-GB" smtClean="0"/>
              <a:t>1</a:t>
            </a:fld>
            <a:endParaRPr lang="en-GB"/>
          </a:p>
        </p:txBody>
      </p:sp>
    </p:spTree>
    <p:extLst>
      <p:ext uri="{BB962C8B-B14F-4D97-AF65-F5344CB8AC3E}">
        <p14:creationId xmlns:p14="http://schemas.microsoft.com/office/powerpoint/2010/main" val="15451374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…but</a:t>
            </a:r>
            <a:r>
              <a:rPr lang="en-GB" baseline="0" dirty="0" smtClean="0"/>
              <a:t> some early themes to come out of the day include:</a:t>
            </a:r>
          </a:p>
          <a:p>
            <a:endParaRPr lang="en-GB" baseline="0" dirty="0" smtClean="0"/>
          </a:p>
          <a:p>
            <a:pPr marL="228600" indent="-228600">
              <a:buFont typeface="Arial" panose="020B0604020202020204" pitchFamily="34" charset="0"/>
              <a:buChar char="•"/>
            </a:pPr>
            <a:r>
              <a:rPr lang="en-GB" dirty="0" smtClean="0"/>
              <a:t>Can we agree a definition of</a:t>
            </a:r>
            <a:r>
              <a:rPr lang="en-GB" baseline="0" dirty="0" smtClean="0"/>
              <a:t> ODL students and ODL courses? While many students study off-campus through online means, they often study alongside students who are on-campus. And what student these days doesn’t use a VLE, website, social media page or other online tool as part of their learning? We identified and wrestled with (to no definitive agreement) whether there is something truly special and different about ODL students, or whether they are – and should be seen as – no different from other students.</a:t>
            </a:r>
            <a:endParaRPr lang="en-GB" baseline="0" dirty="0"/>
          </a:p>
          <a:p>
            <a:pPr marL="228600" indent="-228600">
              <a:buFont typeface="Arial" panose="020B0604020202020204" pitchFamily="34" charset="0"/>
              <a:buChar char="•"/>
            </a:pPr>
            <a:r>
              <a:rPr lang="en-GB" baseline="0" dirty="0" smtClean="0"/>
              <a:t>Allied to this was a sense that nobody really knew the extent of ODL delivery, nor within that the nature of the student engagement within these courses. Some basic ground work could be a useful foundation therefore to build further work.</a:t>
            </a:r>
          </a:p>
          <a:p>
            <a:pPr marL="228600" indent="-228600">
              <a:buFont typeface="Arial" panose="020B0604020202020204" pitchFamily="34" charset="0"/>
              <a:buChar char="•"/>
            </a:pPr>
            <a:r>
              <a:rPr lang="en-GB" baseline="0" dirty="0" smtClean="0"/>
              <a:t>Participants emphasised issues around identity – touched on heavily by the presentation from Edward and James from RGU today – and whether and how ODL students identified to the same extent with their university (or even with being students) as others, and the risks inherent in this for retention and attainment. And what are the implications of this for the ways they can and should be supported in their learning?</a:t>
            </a:r>
          </a:p>
          <a:p>
            <a:pPr marL="228600" indent="-228600">
              <a:buFont typeface="Arial" panose="020B0604020202020204" pitchFamily="34" charset="0"/>
              <a:buChar char="•"/>
            </a:pPr>
            <a:r>
              <a:rPr lang="en-GB" baseline="0" dirty="0" smtClean="0"/>
              <a:t>There was an agreement that there was more that quality systems should do to be aware of and engage with ODL students in a way that was appropriate to their learning and their needs. This ranges from everything from module evaluation through to senior committees.</a:t>
            </a:r>
          </a:p>
          <a:p>
            <a:pPr marL="228600" indent="-228600">
              <a:buFont typeface="Arial" panose="020B0604020202020204" pitchFamily="34" charset="0"/>
              <a:buChar char="•"/>
            </a:pPr>
            <a:r>
              <a:rPr lang="en-GB" baseline="0" dirty="0" smtClean="0"/>
              <a:t>Students’ associations too have a key role – do they fully understand, respond to – and be equipped to engage – ODL students? Can school and faculty officers effectively engage students who include a diversity of both ODL and campus-based students?</a:t>
            </a:r>
          </a:p>
          <a:p>
            <a:pPr marL="228600" indent="-228600">
              <a:buFont typeface="Arial" panose="020B0604020202020204" pitchFamily="34" charset="0"/>
              <a:buChar char="•"/>
            </a:pPr>
            <a:r>
              <a:rPr lang="en-GB" baseline="0" dirty="0" smtClean="0"/>
              <a:t>And participants also spoke of staff awareness and engagement: whether teaching styles that hadn’t adapted to an ODL world, or the ways of celebrating the practice of those who had, or the accessibility of support services, or senior management understanding and buy-in… there’s clearly some work to do around how staff view ODL delivery and student cohorts within the wider mission and operation of the university.</a:t>
            </a:r>
          </a:p>
          <a:p>
            <a:pPr marL="228600" indent="-228600">
              <a:buFont typeface="Arial" panose="020B0604020202020204" pitchFamily="34" charset="0"/>
              <a:buChar char="•"/>
            </a:pPr>
            <a:endParaRPr lang="en-GB" baseline="0" dirty="0" smtClean="0"/>
          </a:p>
          <a:p>
            <a:pPr marL="0" indent="0">
              <a:buFont typeface="Arial" panose="020B0604020202020204" pitchFamily="34" charset="0"/>
              <a:buNone/>
            </a:pPr>
            <a:r>
              <a:rPr lang="en-GB" baseline="0" dirty="0" smtClean="0"/>
              <a:t>So some big questions to answer, and as we develop our project, we hope to engage more than just those four participating universities, and welcome any other expressions of interest. We’ll be posting information soon on our website and in our newsletter about the likely direction of the project, so keep your eyes peeled!</a:t>
            </a:r>
          </a:p>
        </p:txBody>
      </p:sp>
      <p:sp>
        <p:nvSpPr>
          <p:cNvPr id="4" name="Slide Number Placeholder 3"/>
          <p:cNvSpPr>
            <a:spLocks noGrp="1"/>
          </p:cNvSpPr>
          <p:nvPr>
            <p:ph type="sldNum" sz="quarter" idx="10"/>
          </p:nvPr>
        </p:nvSpPr>
        <p:spPr/>
        <p:txBody>
          <a:bodyPr/>
          <a:lstStyle/>
          <a:p>
            <a:fld id="{5F568330-F676-458C-A3A4-2A60442879B9}" type="slidenum">
              <a:rPr lang="en-GB" smtClean="0"/>
              <a:t>10</a:t>
            </a:fld>
            <a:endParaRPr lang="en-GB"/>
          </a:p>
        </p:txBody>
      </p:sp>
    </p:spTree>
    <p:extLst>
      <p:ext uri="{BB962C8B-B14F-4D97-AF65-F5344CB8AC3E}">
        <p14:creationId xmlns:p14="http://schemas.microsoft.com/office/powerpoint/2010/main" val="2329055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Secondly, our project on transnational student</a:t>
            </a:r>
            <a:r>
              <a:rPr lang="en-GB" baseline="0" dirty="0" smtClean="0"/>
              <a:t> engagement is just beginning. There are perhaps some overlaps with ODL engagement, but there is a clear distinction between those studying at a distance from main campuses and those who do so on an overseas campus managed through an agreement with that university. We are consulting with practitioners and experts across the sector, with a view to identifying the priorities and ways forward – and certainly today has been useful in shaping our thinking. And anyone who wishes to be involved in our project and in further shaping our thinking – we’d love to hear from you!</a:t>
            </a:r>
          </a:p>
          <a:p>
            <a:endParaRPr lang="en-GB" baseline="0" dirty="0" smtClean="0"/>
          </a:p>
          <a:p>
            <a:r>
              <a:rPr lang="en-GB" baseline="0" dirty="0" smtClean="0"/>
              <a:t>We are aware, however, that there are a number of changes. Not only is TNE growing, with more than a handful of universities involved in delivery, but also students’ associations increasing in their ability to engage with such issues. We recall one students’ association general manager telling us many years ago that they had told their university in no uncertain terms that they simply could not represent students on overseas campuses as there was no clarity about whose these students were, what the university’s responsibilities for them were compared to the hosting partner, and consequently what the SA’s responsibilities were. And in any case they would be unable to engage those students without substantial new resources!</a:t>
            </a:r>
          </a:p>
          <a:p>
            <a:endParaRPr lang="en-GB" baseline="0" dirty="0" smtClean="0"/>
          </a:p>
          <a:p>
            <a:r>
              <a:rPr lang="en-GB" baseline="0" dirty="0" smtClean="0"/>
              <a:t>Yet this year in our initial research – and indeed today – we see evidence of students’ associations engaging in conversations with their universities, the partner providers and the TN campus students about the shaping of learning and indeed about the actual establishment and management of these agreements in the first place.</a:t>
            </a:r>
          </a:p>
          <a:p>
            <a:endParaRPr lang="en-GB" baseline="0" dirty="0" smtClean="0"/>
          </a:p>
          <a:p>
            <a:r>
              <a:rPr lang="en-GB" baseline="0" dirty="0" smtClean="0"/>
              <a:t>We’re also aware that there is an urgent and interesting debate about how universities can be assured of the quality of delivery, and issues of equivalence with Scottish campus quality, without trampling over and losing the strengths of overseas partners’ local perspectives and knowledge.</a:t>
            </a:r>
          </a:p>
          <a:p>
            <a:endParaRPr lang="en-GB" baseline="0" dirty="0" smtClean="0"/>
          </a:p>
          <a:p>
            <a:r>
              <a:rPr lang="en-GB" baseline="0" dirty="0" smtClean="0"/>
              <a:t>As I say it is early days for this project and we’re open to communication about the direction we should go in the coming year with it, but we recognise that this is valuable and essential work and we look forward to getting stuck into it.</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5F568330-F676-458C-A3A4-2A60442879B9}" type="slidenum">
              <a:rPr lang="en-GB" smtClean="0"/>
              <a:t>11</a:t>
            </a:fld>
            <a:endParaRPr lang="en-GB"/>
          </a:p>
        </p:txBody>
      </p:sp>
    </p:spTree>
    <p:extLst>
      <p:ext uri="{BB962C8B-B14F-4D97-AF65-F5344CB8AC3E}">
        <p14:creationId xmlns:p14="http://schemas.microsoft.com/office/powerpoint/2010/main" val="22005645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Let me conclude by going back to the five elements from Scotland’s Student Engagement Framework. I’d like</a:t>
            </a:r>
            <a:r>
              <a:rPr lang="en-GB" baseline="0" dirty="0" smtClean="0"/>
              <a:t> to dwell on element four particularly. It’s one thing to engage students in their learning and the wider life of the institution, but can we ensure that all students are able to shape this? Regardless of location or mode of delivery can we be assured that students’ views can impact on quality, and that senior reps are shaping the systems governing such courses when they may not be such students themselves?</a:t>
            </a:r>
          </a:p>
          <a:p>
            <a:endParaRPr lang="en-GB" baseline="0" dirty="0" smtClean="0"/>
          </a:p>
          <a:p>
            <a:r>
              <a:rPr lang="en-GB" baseline="0" dirty="0" smtClean="0"/>
              <a:t>That’s a challenge for universities, it’s a challenge for students’ associations, and it’s a challenge for us. And we look forward to rising to it.</a:t>
            </a:r>
            <a:endParaRPr lang="en-GB" dirty="0" smtClean="0"/>
          </a:p>
        </p:txBody>
      </p:sp>
      <p:sp>
        <p:nvSpPr>
          <p:cNvPr id="4" name="Slide Number Placeholder 3"/>
          <p:cNvSpPr>
            <a:spLocks noGrp="1"/>
          </p:cNvSpPr>
          <p:nvPr>
            <p:ph type="sldNum" sz="quarter" idx="10"/>
          </p:nvPr>
        </p:nvSpPr>
        <p:spPr/>
        <p:txBody>
          <a:bodyPr/>
          <a:lstStyle/>
          <a:p>
            <a:fld id="{2109AE07-BB34-490E-A90A-63AABC9D5DC8}" type="slidenum">
              <a:rPr lang="en-GB" smtClean="0"/>
              <a:t>12</a:t>
            </a:fld>
            <a:endParaRPr lang="en-GB"/>
          </a:p>
        </p:txBody>
      </p:sp>
    </p:spTree>
    <p:extLst>
      <p:ext uri="{BB962C8B-B14F-4D97-AF65-F5344CB8AC3E}">
        <p14:creationId xmlns:p14="http://schemas.microsoft.com/office/powerpoint/2010/main" val="5683829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F568330-F676-458C-A3A4-2A60442879B9}" type="slidenum">
              <a:rPr lang="en-GB" smtClean="0"/>
              <a:t>13</a:t>
            </a:fld>
            <a:endParaRPr lang="en-GB"/>
          </a:p>
        </p:txBody>
      </p:sp>
    </p:spTree>
    <p:extLst>
      <p:ext uri="{BB962C8B-B14F-4D97-AF65-F5344CB8AC3E}">
        <p14:creationId xmlns:p14="http://schemas.microsoft.com/office/powerpoint/2010/main" val="1029240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You’ll all</a:t>
            </a:r>
            <a:r>
              <a:rPr lang="en-GB" baseline="0" dirty="0" smtClean="0"/>
              <a:t> probably know sparqs well – we do a range of work with both universities and colleges, and both staff and students, to look at how students can play an active role in shaping quality. And a key challenge for us has been to ensure that all students, regardless of their mode of delivery, are able to do so.</a:t>
            </a:r>
            <a:endParaRPr lang="en-GB" dirty="0"/>
          </a:p>
        </p:txBody>
      </p:sp>
      <p:sp>
        <p:nvSpPr>
          <p:cNvPr id="4" name="Slide Number Placeholder 3"/>
          <p:cNvSpPr>
            <a:spLocks noGrp="1"/>
          </p:cNvSpPr>
          <p:nvPr>
            <p:ph type="sldNum" sz="quarter" idx="10"/>
          </p:nvPr>
        </p:nvSpPr>
        <p:spPr/>
        <p:txBody>
          <a:bodyPr/>
          <a:lstStyle/>
          <a:p>
            <a:fld id="{5F568330-F676-458C-A3A4-2A60442879B9}" type="slidenum">
              <a:rPr lang="en-GB" smtClean="0"/>
              <a:t>2</a:t>
            </a:fld>
            <a:endParaRPr lang="en-GB"/>
          </a:p>
        </p:txBody>
      </p:sp>
    </p:spTree>
    <p:extLst>
      <p:ext uri="{BB962C8B-B14F-4D97-AF65-F5344CB8AC3E}">
        <p14:creationId xmlns:p14="http://schemas.microsoft.com/office/powerpoint/2010/main" val="2128821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do,</a:t>
            </a:r>
            <a:r>
              <a:rPr lang="en-GB" baseline="0" dirty="0" smtClean="0"/>
              <a:t> however, have a bit of catching up to do on this, as an agency and perhaps as a sector. </a:t>
            </a:r>
            <a:r>
              <a:rPr lang="en-GB" dirty="0" smtClean="0"/>
              <a:t>sparqs</a:t>
            </a:r>
            <a:r>
              <a:rPr lang="en-GB" baseline="0" dirty="0" smtClean="0"/>
              <a:t> was created in 2003, and one of its early instructions from our stakeholders was to undertake mapping exercises into the state of student engagement in quality in both universities and colleges.</a:t>
            </a:r>
          </a:p>
          <a:p>
            <a:endParaRPr lang="en-GB" baseline="0" dirty="0" smtClean="0"/>
          </a:p>
          <a:p>
            <a:r>
              <a:rPr lang="en-GB" baseline="0" dirty="0" smtClean="0"/>
              <a:t>This is a key quote from the uni report – some pieces of practice identified, but overall not something done successfully. There is a big impact of poor engagement of such students for big questions about representation and the representativeness of SAs.</a:t>
            </a:r>
            <a:endParaRPr lang="en-GB" dirty="0"/>
          </a:p>
        </p:txBody>
      </p:sp>
      <p:sp>
        <p:nvSpPr>
          <p:cNvPr id="4" name="Slide Number Placeholder 3"/>
          <p:cNvSpPr>
            <a:spLocks noGrp="1"/>
          </p:cNvSpPr>
          <p:nvPr>
            <p:ph type="sldNum" sz="quarter" idx="10"/>
          </p:nvPr>
        </p:nvSpPr>
        <p:spPr/>
        <p:txBody>
          <a:bodyPr/>
          <a:lstStyle/>
          <a:p>
            <a:fld id="{5F568330-F676-458C-A3A4-2A60442879B9}" type="slidenum">
              <a:rPr lang="en-GB" smtClean="0"/>
              <a:t>3</a:t>
            </a:fld>
            <a:endParaRPr lang="en-GB"/>
          </a:p>
        </p:txBody>
      </p:sp>
    </p:spTree>
    <p:extLst>
      <p:ext uri="{BB962C8B-B14F-4D97-AF65-F5344CB8AC3E}">
        <p14:creationId xmlns:p14="http://schemas.microsoft.com/office/powerpoint/2010/main" val="199940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Then, 8 years later, another</a:t>
            </a:r>
            <a:r>
              <a:rPr lang="en-GB" baseline="0" dirty="0" smtClean="0"/>
              <a:t> major piece of work painted a sadly similar picture. Not much had changed – it was and remains a challenge!</a:t>
            </a:r>
          </a:p>
          <a:p>
            <a:endParaRPr lang="en-GB" baseline="0" dirty="0" smtClean="0"/>
          </a:p>
          <a:p>
            <a:r>
              <a:rPr lang="en-GB" baseline="0" dirty="0" smtClean="0"/>
              <a:t>And despite the clear progress that today’s presentations illustrate, can any of us honestly say that it this not still true for us today in 2016?</a:t>
            </a:r>
            <a:endParaRPr lang="en-GB" dirty="0"/>
          </a:p>
        </p:txBody>
      </p:sp>
      <p:sp>
        <p:nvSpPr>
          <p:cNvPr id="4" name="Slide Number Placeholder 3"/>
          <p:cNvSpPr>
            <a:spLocks noGrp="1"/>
          </p:cNvSpPr>
          <p:nvPr>
            <p:ph type="sldNum" sz="quarter" idx="10"/>
          </p:nvPr>
        </p:nvSpPr>
        <p:spPr/>
        <p:txBody>
          <a:bodyPr/>
          <a:lstStyle/>
          <a:p>
            <a:fld id="{5F568330-F676-458C-A3A4-2A60442879B9}" type="slidenum">
              <a:rPr lang="en-GB" smtClean="0"/>
              <a:t>4</a:t>
            </a:fld>
            <a:endParaRPr lang="en-GB"/>
          </a:p>
        </p:txBody>
      </p:sp>
    </p:spTree>
    <p:extLst>
      <p:ext uri="{BB962C8B-B14F-4D97-AF65-F5344CB8AC3E}">
        <p14:creationId xmlns:p14="http://schemas.microsoft.com/office/powerpoint/2010/main" val="3705784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And as Scotland’s Student Engagement Framework highlights</a:t>
            </a:r>
            <a:r>
              <a:rPr lang="en-GB" baseline="0" dirty="0" smtClean="0"/>
              <a:t>, such students should be at the heart of our thinking. In the five key elements, for instance, we can assume that all students should feel able to engage in each of these elements.</a:t>
            </a:r>
            <a:endParaRPr lang="en-GB" dirty="0" smtClean="0"/>
          </a:p>
        </p:txBody>
      </p:sp>
      <p:sp>
        <p:nvSpPr>
          <p:cNvPr id="4" name="Slide Number Placeholder 3"/>
          <p:cNvSpPr>
            <a:spLocks noGrp="1"/>
          </p:cNvSpPr>
          <p:nvPr>
            <p:ph type="sldNum" sz="quarter" idx="10"/>
          </p:nvPr>
        </p:nvSpPr>
        <p:spPr/>
        <p:txBody>
          <a:bodyPr/>
          <a:lstStyle/>
          <a:p>
            <a:fld id="{2109AE07-BB34-490E-A90A-63AABC9D5DC8}" type="slidenum">
              <a:rPr lang="en-GB" smtClean="0"/>
              <a:t>5</a:t>
            </a:fld>
            <a:endParaRPr lang="en-GB"/>
          </a:p>
        </p:txBody>
      </p:sp>
    </p:spTree>
    <p:extLst>
      <p:ext uri="{BB962C8B-B14F-4D97-AF65-F5344CB8AC3E}">
        <p14:creationId xmlns:p14="http://schemas.microsoft.com/office/powerpoint/2010/main" val="2688115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And in the features of engagement highlighted</a:t>
            </a:r>
            <a:r>
              <a:rPr lang="en-GB" baseline="0" dirty="0" smtClean="0"/>
              <a:t> in the framework, it’s clear that responding to diversity – not only demographic but educational – means we cannot truly effectively engage students unless we do so regardless of how they learn, where they learn and at what level they learn.</a:t>
            </a:r>
          </a:p>
          <a:p>
            <a:endParaRPr lang="en-GB" baseline="0" dirty="0" smtClean="0"/>
          </a:p>
          <a:p>
            <a:r>
              <a:rPr lang="en-GB" baseline="0" dirty="0" smtClean="0"/>
              <a:t>So if engaging students “was and remains a challenge”, as our 2013 report put it, Scotland’s Student Engagement Framework essentially says that there’s no excuse not to meet that challenge.</a:t>
            </a:r>
            <a:endParaRPr lang="en-GB" dirty="0" smtClean="0"/>
          </a:p>
        </p:txBody>
      </p:sp>
      <p:sp>
        <p:nvSpPr>
          <p:cNvPr id="4" name="Slide Number Placeholder 3"/>
          <p:cNvSpPr>
            <a:spLocks noGrp="1"/>
          </p:cNvSpPr>
          <p:nvPr>
            <p:ph type="sldNum" sz="quarter" idx="10"/>
          </p:nvPr>
        </p:nvSpPr>
        <p:spPr/>
        <p:txBody>
          <a:bodyPr/>
          <a:lstStyle/>
          <a:p>
            <a:fld id="{5F568330-F676-458C-A3A4-2A60442879B9}" type="slidenum">
              <a:rPr lang="en-GB" smtClean="0"/>
              <a:t>6</a:t>
            </a:fld>
            <a:endParaRPr lang="en-GB"/>
          </a:p>
        </p:txBody>
      </p:sp>
    </p:spTree>
    <p:extLst>
      <p:ext uri="{BB962C8B-B14F-4D97-AF65-F5344CB8AC3E}">
        <p14:creationId xmlns:p14="http://schemas.microsoft.com/office/powerpoint/2010/main" val="2569391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Our strategic plan sets out a useful framework for us in sparqs to address these issues. Our four strategic</a:t>
            </a:r>
            <a:r>
              <a:rPr lang="en-GB" baseline="0" dirty="0" smtClean="0"/>
              <a:t> aims – best summarised as supporting students, supporting institutions, supporting the sector and developing a culture – each create space in which we can explore how best to put students at the heart of their learning, including those on online and distance learning courses and at transnational campuses.</a:t>
            </a:r>
            <a:endParaRPr lang="en-GB" dirty="0"/>
          </a:p>
        </p:txBody>
      </p:sp>
      <p:sp>
        <p:nvSpPr>
          <p:cNvPr id="4" name="Slide Number Placeholder 3"/>
          <p:cNvSpPr>
            <a:spLocks noGrp="1"/>
          </p:cNvSpPr>
          <p:nvPr>
            <p:ph type="sldNum" sz="quarter" idx="10"/>
          </p:nvPr>
        </p:nvSpPr>
        <p:spPr/>
        <p:txBody>
          <a:bodyPr/>
          <a:lstStyle/>
          <a:p>
            <a:fld id="{5F568330-F676-458C-A3A4-2A60442879B9}" type="slidenum">
              <a:rPr lang="en-GB" smtClean="0"/>
              <a:t>7</a:t>
            </a:fld>
            <a:endParaRPr lang="en-GB"/>
          </a:p>
        </p:txBody>
      </p:sp>
    </p:spTree>
    <p:extLst>
      <p:ext uri="{BB962C8B-B14F-4D97-AF65-F5344CB8AC3E}">
        <p14:creationId xmlns:p14="http://schemas.microsoft.com/office/powerpoint/2010/main" val="1315437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 such, we’re introducing two new projects in</a:t>
            </a:r>
            <a:r>
              <a:rPr lang="en-GB" baseline="0" dirty="0" smtClean="0"/>
              <a:t> 2016 to inform our work and ensure we can better support the sector.</a:t>
            </a:r>
            <a:endParaRPr lang="en-GB" dirty="0"/>
          </a:p>
        </p:txBody>
      </p:sp>
      <p:sp>
        <p:nvSpPr>
          <p:cNvPr id="4" name="Slide Number Placeholder 3"/>
          <p:cNvSpPr>
            <a:spLocks noGrp="1"/>
          </p:cNvSpPr>
          <p:nvPr>
            <p:ph type="sldNum" sz="quarter" idx="10"/>
          </p:nvPr>
        </p:nvSpPr>
        <p:spPr/>
        <p:txBody>
          <a:bodyPr/>
          <a:lstStyle/>
          <a:p>
            <a:fld id="{5F568330-F676-458C-A3A4-2A60442879B9}" type="slidenum">
              <a:rPr lang="en-GB" smtClean="0"/>
              <a:t>8</a:t>
            </a:fld>
            <a:endParaRPr lang="en-GB"/>
          </a:p>
        </p:txBody>
      </p:sp>
    </p:spTree>
    <p:extLst>
      <p:ext uri="{BB962C8B-B14F-4D97-AF65-F5344CB8AC3E}">
        <p14:creationId xmlns:p14="http://schemas.microsoft.com/office/powerpoint/2010/main" val="3491254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Firstly, our</a:t>
            </a:r>
            <a:r>
              <a:rPr lang="en-GB" baseline="0" dirty="0" smtClean="0"/>
              <a:t> ODL project has its roots in last year’s round of Annual Support Visits, catch up meeting with each of our universities which provide a valuable basis for better understanding their student engagement work and how we can support it. Four universities – the University of Aberdeen, Robert Gordon University, the University of the Highlands and Islands and the Open University in Scotland - proactively raised the challenge of ODL engagement. To respond to this we gathered around 20 staff and student officers from those universities just last week for an initial conversation as to the nature of the challenge as they saw it, the opportunities for development, and the scope for sparqs to work on this.</a:t>
            </a:r>
          </a:p>
          <a:p>
            <a:endParaRPr lang="en-GB" baseline="0" dirty="0" smtClean="0"/>
          </a:p>
          <a:p>
            <a:r>
              <a:rPr lang="en-GB" baseline="0" dirty="0" smtClean="0"/>
              <a:t>We got a strong sense from participants that while there were more questions than answers, we all agreed this was an issue worthy of further exploration and agreed that sparqs could provide real value to such exploration.</a:t>
            </a:r>
          </a:p>
          <a:p>
            <a:endParaRPr lang="en-GB" baseline="0" dirty="0" smtClean="0"/>
          </a:p>
          <a:p>
            <a:r>
              <a:rPr lang="en-GB" baseline="0" dirty="0" smtClean="0"/>
              <a:t>It’s obviously early days and we’re yet to fully map out and prioritise the ideas that came from the day’s discussions….</a:t>
            </a:r>
            <a:endParaRPr lang="en-GB" dirty="0"/>
          </a:p>
        </p:txBody>
      </p:sp>
      <p:sp>
        <p:nvSpPr>
          <p:cNvPr id="4" name="Slide Number Placeholder 3"/>
          <p:cNvSpPr>
            <a:spLocks noGrp="1"/>
          </p:cNvSpPr>
          <p:nvPr>
            <p:ph type="sldNum" sz="quarter" idx="10"/>
          </p:nvPr>
        </p:nvSpPr>
        <p:spPr/>
        <p:txBody>
          <a:bodyPr/>
          <a:lstStyle/>
          <a:p>
            <a:fld id="{5F568330-F676-458C-A3A4-2A60442879B9}" type="slidenum">
              <a:rPr lang="en-GB" smtClean="0"/>
              <a:t>9</a:t>
            </a:fld>
            <a:endParaRPr lang="en-GB"/>
          </a:p>
        </p:txBody>
      </p:sp>
    </p:spTree>
    <p:extLst>
      <p:ext uri="{BB962C8B-B14F-4D97-AF65-F5344CB8AC3E}">
        <p14:creationId xmlns:p14="http://schemas.microsoft.com/office/powerpoint/2010/main" val="267248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cid:5326877C-9390-451E-BFAA-C2875958CEAE@gateway.2wire.net"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6.jpeg"/><Relationship Id="rId4" Type="http://schemas.microsoft.com/office/2007/relationships/hdphoto" Target="../media/hdphoto2.wdp"/></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556792"/>
            <a:ext cx="7772400" cy="1683618"/>
          </a:xfrm>
        </p:spPr>
        <p:txBody>
          <a:bodyPr/>
          <a:lstStyle>
            <a:lvl1pPr algn="ctr">
              <a:defRPr b="1" baseline="0">
                <a:solidFill>
                  <a:srgbClr val="002060"/>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Presentation Title</a:t>
            </a:r>
            <a:endParaRPr lang="en-GB" dirty="0"/>
          </a:p>
        </p:txBody>
      </p:sp>
      <p:sp>
        <p:nvSpPr>
          <p:cNvPr id="3" name="Subtitle 2"/>
          <p:cNvSpPr>
            <a:spLocks noGrp="1"/>
          </p:cNvSpPr>
          <p:nvPr>
            <p:ph type="subTitle" idx="1" hasCustomPrompt="1"/>
          </p:nvPr>
        </p:nvSpPr>
        <p:spPr>
          <a:xfrm>
            <a:off x="1371600" y="3356992"/>
            <a:ext cx="6400800" cy="1752600"/>
          </a:xfrm>
        </p:spPr>
        <p:txBody>
          <a:bodyPr/>
          <a:lstStyle>
            <a:lvl1pPr marL="0" indent="0" algn="ctr">
              <a:buNone/>
              <a:defRPr baseline="0">
                <a:solidFill>
                  <a:srgbClr val="002060"/>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Facilitator name, date etc.</a:t>
            </a:r>
            <a:endParaRPr lang="en-GB" dirty="0"/>
          </a:p>
        </p:txBody>
      </p:sp>
      <p:pic>
        <p:nvPicPr>
          <p:cNvPr id="8" name="Picture 7"/>
          <p:cNvPicPr/>
          <p:nvPr userDrawn="1"/>
        </p:nvPicPr>
        <p:blipFill rotWithShape="1">
          <a:blip r:embed="rId2" cstate="print">
            <a:extLst>
              <a:ext uri="{28A0092B-C50C-407E-A947-70E740481C1C}">
                <a14:useLocalDpi xmlns:a14="http://schemas.microsoft.com/office/drawing/2010/main" val="0"/>
              </a:ext>
            </a:extLst>
          </a:blip>
          <a:srcRect l="34294"/>
          <a:stretch/>
        </p:blipFill>
        <p:spPr>
          <a:xfrm>
            <a:off x="0" y="2857"/>
            <a:ext cx="9144000" cy="1049879"/>
          </a:xfrm>
          <a:prstGeom prst="rect">
            <a:avLst/>
          </a:prstGeom>
        </p:spPr>
      </p:pic>
      <p:pic>
        <p:nvPicPr>
          <p:cNvPr id="9" name="Picture 8" descr="cid:5326877C-9390-451E-BFAA-C2875958CEAE@gateway.2wire.net"/>
          <p:cNvPicPr/>
          <p:nvPr userDrawn="1"/>
        </p:nvPicPr>
        <p:blipFill rotWithShape="1">
          <a:blip r:embed="rId3" r:link="rId4">
            <a:extLst>
              <a:ext uri="{28A0092B-C50C-407E-A947-70E740481C1C}">
                <a14:useLocalDpi xmlns:a14="http://schemas.microsoft.com/office/drawing/2010/main" val="0"/>
              </a:ext>
            </a:extLst>
          </a:blip>
          <a:srcRect l="27163" t="94655" r="-172" b="1936"/>
          <a:stretch/>
        </p:blipFill>
        <p:spPr bwMode="auto">
          <a:xfrm>
            <a:off x="2411760" y="6309320"/>
            <a:ext cx="6748041" cy="516915"/>
          </a:xfrm>
          <a:prstGeom prst="rect">
            <a:avLst/>
          </a:prstGeom>
          <a:noFill/>
          <a:ln>
            <a:noFill/>
          </a:ln>
          <a:extLst>
            <a:ext uri="{53640926-AAD7-44D8-BBD7-CCE9431645EC}">
              <a14:shadowObscured xmlns:a14="http://schemas.microsoft.com/office/drawing/2010/main"/>
            </a:ext>
          </a:extLst>
        </p:spPr>
      </p:pic>
      <p:sp>
        <p:nvSpPr>
          <p:cNvPr id="12" name="TextBox 7"/>
          <p:cNvSpPr txBox="1">
            <a:spLocks noChangeArrowheads="1"/>
          </p:cNvSpPr>
          <p:nvPr userDrawn="1"/>
        </p:nvSpPr>
        <p:spPr bwMode="auto">
          <a:xfrm>
            <a:off x="2803798" y="5733256"/>
            <a:ext cx="38564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2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r>
              <a:rPr lang="en-GB" altLang="en-US" sz="24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sparqs_Scotland</a:t>
            </a:r>
            <a:endParaRPr lang="en-GB" altLang="en-US" sz="24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Picture 13" descr="P:\Design &amp; Publications\twitter-bird-light-bgs.png"/>
          <p:cNvPicPr>
            <a:picLocks noChangeAspect="1" noChangeArrowheads="1"/>
          </p:cNvPicPr>
          <p:nvPr userDrawn="1"/>
        </p:nvPicPr>
        <p:blipFill>
          <a:blip r:embed="rId5" cstate="print">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699792" y="5672658"/>
            <a:ext cx="636662" cy="63666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7564" y="5805264"/>
            <a:ext cx="1936204" cy="838378"/>
          </a:xfrm>
          <a:prstGeom prst="rect">
            <a:avLst/>
          </a:prstGeom>
        </p:spPr>
      </p:pic>
      <p:pic>
        <p:nvPicPr>
          <p:cNvPr id="18" name="Picture 17" descr="cid:5326877C-9390-451E-BFAA-C2875958CEAE@gateway.2wire.net"/>
          <p:cNvPicPr/>
          <p:nvPr userDrawn="1"/>
        </p:nvPicPr>
        <p:blipFill rotWithShape="1">
          <a:blip r:embed="rId3" r:link="rId4">
            <a:extLst>
              <a:ext uri="{28A0092B-C50C-407E-A947-70E740481C1C}">
                <a14:useLocalDpi xmlns:a14="http://schemas.microsoft.com/office/drawing/2010/main" val="0"/>
              </a:ext>
            </a:extLst>
          </a:blip>
          <a:srcRect t="92971" r="91250" b="2664"/>
          <a:stretch/>
        </p:blipFill>
        <p:spPr bwMode="auto">
          <a:xfrm>
            <a:off x="-4514" y="6058313"/>
            <a:ext cx="400050" cy="661790"/>
          </a:xfrm>
          <a:prstGeom prst="rect">
            <a:avLst/>
          </a:prstGeom>
          <a:noFill/>
          <a:ln>
            <a:noFill/>
          </a:ln>
          <a:extLst>
            <a:ext uri="{53640926-AAD7-44D8-BBD7-CCE9431645EC}">
              <a14:shadowObscured xmlns:a14="http://schemas.microsoft.com/office/drawing/2010/main"/>
            </a:ext>
          </a:extLst>
        </p:spPr>
      </p:pic>
      <p:sp>
        <p:nvSpPr>
          <p:cNvPr id="6" name="Rectangle 5"/>
          <p:cNvSpPr/>
          <p:nvPr userDrawn="1"/>
        </p:nvSpPr>
        <p:spPr>
          <a:xfrm>
            <a:off x="3780725" y="6444044"/>
            <a:ext cx="1931106" cy="369332"/>
          </a:xfrm>
          <a:prstGeom prst="rect">
            <a:avLst/>
          </a:prstGeom>
        </p:spPr>
        <p:txBody>
          <a:bodyPr wrap="none">
            <a:spAutoFit/>
          </a:bodyPr>
          <a:lstStyle/>
          <a:p>
            <a:r>
              <a:rPr lang="en-GB"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r>
              <a:rPr lang="en-GB"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QAAFocusOn</a:t>
            </a:r>
            <a:r>
              <a:rPr lang="en-GB"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endParaRPr lang="en-GB"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655305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5E4E04-FA3B-4CC2-B22B-1F4522E7061B}" type="datetimeFigureOut">
              <a:rPr lang="en-GB" smtClean="0"/>
              <a:t>12/04/2018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3B817E-3006-4DA7-AB2F-F4226486F436}" type="slidenum">
              <a:rPr lang="en-GB" smtClean="0"/>
              <a:t>‹#›</a:t>
            </a:fld>
            <a:endParaRPr lang="en-GB" dirty="0"/>
          </a:p>
        </p:txBody>
      </p:sp>
    </p:spTree>
    <p:extLst>
      <p:ext uri="{BB962C8B-B14F-4D97-AF65-F5344CB8AC3E}">
        <p14:creationId xmlns:p14="http://schemas.microsoft.com/office/powerpoint/2010/main" val="3364654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5E4E04-FA3B-4CC2-B22B-1F4522E7061B}" type="datetimeFigureOut">
              <a:rPr lang="en-GB" smtClean="0"/>
              <a:t>12/04/2018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3B817E-3006-4DA7-AB2F-F4226486F436}" type="slidenum">
              <a:rPr lang="en-GB" smtClean="0"/>
              <a:t>‹#›</a:t>
            </a:fld>
            <a:endParaRPr lang="en-GB" dirty="0"/>
          </a:p>
        </p:txBody>
      </p:sp>
    </p:spTree>
    <p:extLst>
      <p:ext uri="{BB962C8B-B14F-4D97-AF65-F5344CB8AC3E}">
        <p14:creationId xmlns:p14="http://schemas.microsoft.com/office/powerpoint/2010/main" val="3551659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9570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6436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6635080" cy="1354162"/>
          </a:xfrm>
        </p:spPr>
        <p:txBody>
          <a:bodyPr>
            <a:normAutofit/>
          </a:bodyPr>
          <a:lstStyle>
            <a:lvl1pPr algn="l">
              <a:defRPr sz="3600" b="0" baseline="0">
                <a:solidFill>
                  <a:srgbClr val="002060"/>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Slide Title</a:t>
            </a:r>
            <a:endParaRPr lang="en-GB" dirty="0"/>
          </a:p>
        </p:txBody>
      </p:sp>
      <p:sp>
        <p:nvSpPr>
          <p:cNvPr id="3" name="Content Placeholder 2"/>
          <p:cNvSpPr>
            <a:spLocks noGrp="1"/>
          </p:cNvSpPr>
          <p:nvPr>
            <p:ph idx="1"/>
          </p:nvPr>
        </p:nvSpPr>
        <p:spPr>
          <a:xfrm>
            <a:off x="457200" y="1844824"/>
            <a:ext cx="8229600" cy="403244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grpSp>
        <p:nvGrpSpPr>
          <p:cNvPr id="11" name="Group 10"/>
          <p:cNvGrpSpPr/>
          <p:nvPr userDrawn="1"/>
        </p:nvGrpSpPr>
        <p:grpSpPr>
          <a:xfrm>
            <a:off x="0" y="6021288"/>
            <a:ext cx="9180512" cy="836872"/>
            <a:chOff x="2313341" y="6344818"/>
            <a:chExt cx="6830659" cy="513342"/>
          </a:xfrm>
        </p:grpSpPr>
        <p:pic>
          <p:nvPicPr>
            <p:cNvPr id="9" name="Picture 8"/>
            <p:cNvPicPr/>
            <p:nvPr userDrawn="1"/>
          </p:nvPicPr>
          <p:blipFill rotWithShape="1">
            <a:blip r:embed="rId2" cstate="print">
              <a:extLst>
                <a:ext uri="{28A0092B-C50C-407E-A947-70E740481C1C}">
                  <a14:useLocalDpi xmlns:a14="http://schemas.microsoft.com/office/drawing/2010/main" val="0"/>
                </a:ext>
              </a:extLst>
            </a:blip>
            <a:srcRect l="19086" t="235" b="235"/>
            <a:stretch/>
          </p:blipFill>
          <p:spPr>
            <a:xfrm>
              <a:off x="4002318" y="6344818"/>
              <a:ext cx="5141682" cy="513342"/>
            </a:xfrm>
            <a:prstGeom prst="rect">
              <a:avLst/>
            </a:prstGeom>
          </p:spPr>
        </p:pic>
        <p:pic>
          <p:nvPicPr>
            <p:cNvPr id="10" name="Picture 9"/>
            <p:cNvPicPr/>
            <p:nvPr userDrawn="1"/>
          </p:nvPicPr>
          <p:blipFill rotWithShape="1">
            <a:blip r:embed="rId2" cstate="print">
              <a:extLst>
                <a:ext uri="{28A0092B-C50C-407E-A947-70E740481C1C}">
                  <a14:useLocalDpi xmlns:a14="http://schemas.microsoft.com/office/drawing/2010/main" val="0"/>
                </a:ext>
              </a:extLst>
            </a:blip>
            <a:srcRect l="53309" t="235" r="16521" b="235"/>
            <a:stretch/>
          </p:blipFill>
          <p:spPr>
            <a:xfrm>
              <a:off x="2313341" y="6344818"/>
              <a:ext cx="1688977" cy="513342"/>
            </a:xfrm>
            <a:prstGeom prst="rect">
              <a:avLst/>
            </a:prstGeom>
          </p:spPr>
        </p:pic>
      </p:grpSp>
      <p:sp>
        <p:nvSpPr>
          <p:cNvPr id="8" name="TextBox 7"/>
          <p:cNvSpPr txBox="1">
            <a:spLocks noChangeArrowheads="1"/>
          </p:cNvSpPr>
          <p:nvPr userDrawn="1"/>
        </p:nvSpPr>
        <p:spPr bwMode="auto">
          <a:xfrm>
            <a:off x="2051720" y="6093296"/>
            <a:ext cx="547260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2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r>
              <a:rPr lang="en-GB" altLang="en-US" sz="2000" b="1"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sparqs_Scotland</a:t>
            </a:r>
            <a:endParaRPr lang="en-GB" altLang="en-US" sz="2000" b="1"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Picture 13" descr="P:\Design &amp; Publications\twitter-bird-light-bgs.png"/>
          <p:cNvPicPr>
            <a:picLocks noChangeAspect="1" noChangeArrowheads="1"/>
          </p:cNvPicPr>
          <p:nvPr userDrawn="1"/>
        </p:nvPicPr>
        <p:blipFill>
          <a:blip r:embed="rId3" cstate="print">
            <a:extLst>
              <a:ext uri="{BEBA8EAE-BF5A-486C-A8C5-ECC9F3942E4B}">
                <a14:imgProps xmlns:a14="http://schemas.microsoft.com/office/drawing/2010/main">
                  <a14:imgLayer r:embed="rId4">
                    <a14:imgEffect>
                      <a14:brightnessContrast bright="-40000" contrast="60000"/>
                    </a14:imgEffect>
                  </a14:imgLayer>
                </a14:imgProps>
              </a:ext>
              <a:ext uri="{28A0092B-C50C-407E-A947-70E740481C1C}">
                <a14:useLocalDpi xmlns:a14="http://schemas.microsoft.com/office/drawing/2010/main" val="0"/>
              </a:ext>
            </a:extLst>
          </a:blip>
          <a:srcRect/>
          <a:stretch>
            <a:fillRect/>
          </a:stretch>
        </p:blipFill>
        <p:spPr bwMode="auto">
          <a:xfrm>
            <a:off x="2711202" y="5888682"/>
            <a:ext cx="780678" cy="78067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236296" y="433074"/>
            <a:ext cx="1763688" cy="763678"/>
          </a:xfrm>
          <a:prstGeom prst="rect">
            <a:avLst/>
          </a:prstGeom>
        </p:spPr>
      </p:pic>
      <p:sp>
        <p:nvSpPr>
          <p:cNvPr id="4" name="Rectangle 3"/>
          <p:cNvSpPr/>
          <p:nvPr userDrawn="1"/>
        </p:nvSpPr>
        <p:spPr>
          <a:xfrm>
            <a:off x="3996749" y="6453336"/>
            <a:ext cx="1931106" cy="369332"/>
          </a:xfrm>
          <a:prstGeom prst="rect">
            <a:avLst/>
          </a:prstGeom>
        </p:spPr>
        <p:txBody>
          <a:bodyPr wrap="none">
            <a:spAutoFit/>
          </a:bodyPr>
          <a:lstStyle/>
          <a:p>
            <a:r>
              <a:rPr lang="en-GB"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r>
              <a:rPr lang="en-GB"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QAAFocusOn</a:t>
            </a:r>
            <a:r>
              <a:rPr lang="en-GB"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endParaRPr lang="en-GB"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3174950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5E4E04-FA3B-4CC2-B22B-1F4522E7061B}" type="datetimeFigureOut">
              <a:rPr lang="en-GB" smtClean="0"/>
              <a:t>12/04/2018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3B817E-3006-4DA7-AB2F-F4226486F436}" type="slidenum">
              <a:rPr lang="en-GB" smtClean="0"/>
              <a:t>‹#›</a:t>
            </a:fld>
            <a:endParaRPr lang="en-GB" dirty="0"/>
          </a:p>
        </p:txBody>
      </p:sp>
    </p:spTree>
    <p:extLst>
      <p:ext uri="{BB962C8B-B14F-4D97-AF65-F5344CB8AC3E}">
        <p14:creationId xmlns:p14="http://schemas.microsoft.com/office/powerpoint/2010/main" val="349027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35E4E04-FA3B-4CC2-B22B-1F4522E7061B}" type="datetimeFigureOut">
              <a:rPr lang="en-GB" smtClean="0"/>
              <a:t>12/04/2018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F3B817E-3006-4DA7-AB2F-F4226486F436}" type="slidenum">
              <a:rPr lang="en-GB" smtClean="0"/>
              <a:t>‹#›</a:t>
            </a:fld>
            <a:endParaRPr lang="en-GB" dirty="0"/>
          </a:p>
        </p:txBody>
      </p:sp>
    </p:spTree>
    <p:extLst>
      <p:ext uri="{BB962C8B-B14F-4D97-AF65-F5344CB8AC3E}">
        <p14:creationId xmlns:p14="http://schemas.microsoft.com/office/powerpoint/2010/main" val="4269619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35E4E04-FA3B-4CC2-B22B-1F4522E7061B}" type="datetimeFigureOut">
              <a:rPr lang="en-GB" smtClean="0"/>
              <a:t>12/04/2018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F3B817E-3006-4DA7-AB2F-F4226486F436}" type="slidenum">
              <a:rPr lang="en-GB" smtClean="0"/>
              <a:t>‹#›</a:t>
            </a:fld>
            <a:endParaRPr lang="en-GB" dirty="0"/>
          </a:p>
        </p:txBody>
      </p:sp>
    </p:spTree>
    <p:extLst>
      <p:ext uri="{BB962C8B-B14F-4D97-AF65-F5344CB8AC3E}">
        <p14:creationId xmlns:p14="http://schemas.microsoft.com/office/powerpoint/2010/main" val="4163862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35E4E04-FA3B-4CC2-B22B-1F4522E7061B}" type="datetimeFigureOut">
              <a:rPr lang="en-GB" smtClean="0"/>
              <a:t>12/04/2018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F3B817E-3006-4DA7-AB2F-F4226486F436}" type="slidenum">
              <a:rPr lang="en-GB" smtClean="0"/>
              <a:t>‹#›</a:t>
            </a:fld>
            <a:endParaRPr lang="en-GB" dirty="0"/>
          </a:p>
        </p:txBody>
      </p:sp>
    </p:spTree>
    <p:extLst>
      <p:ext uri="{BB962C8B-B14F-4D97-AF65-F5344CB8AC3E}">
        <p14:creationId xmlns:p14="http://schemas.microsoft.com/office/powerpoint/2010/main" val="3517594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E4E04-FA3B-4CC2-B22B-1F4522E7061B}" type="datetimeFigureOut">
              <a:rPr lang="en-GB" smtClean="0"/>
              <a:t>12/04/2018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F3B817E-3006-4DA7-AB2F-F4226486F436}" type="slidenum">
              <a:rPr lang="en-GB" smtClean="0"/>
              <a:t>‹#›</a:t>
            </a:fld>
            <a:endParaRPr lang="en-GB" dirty="0"/>
          </a:p>
        </p:txBody>
      </p:sp>
    </p:spTree>
    <p:extLst>
      <p:ext uri="{BB962C8B-B14F-4D97-AF65-F5344CB8AC3E}">
        <p14:creationId xmlns:p14="http://schemas.microsoft.com/office/powerpoint/2010/main" val="389025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E4E04-FA3B-4CC2-B22B-1F4522E7061B}" type="datetimeFigureOut">
              <a:rPr lang="en-GB" smtClean="0"/>
              <a:t>12/04/2018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F3B817E-3006-4DA7-AB2F-F4226486F436}" type="slidenum">
              <a:rPr lang="en-GB" smtClean="0"/>
              <a:t>‹#›</a:t>
            </a:fld>
            <a:endParaRPr lang="en-GB" dirty="0"/>
          </a:p>
        </p:txBody>
      </p:sp>
    </p:spTree>
    <p:extLst>
      <p:ext uri="{BB962C8B-B14F-4D97-AF65-F5344CB8AC3E}">
        <p14:creationId xmlns:p14="http://schemas.microsoft.com/office/powerpoint/2010/main" val="3713983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E4E04-FA3B-4CC2-B22B-1F4522E7061B}" type="datetimeFigureOut">
              <a:rPr lang="en-GB" smtClean="0"/>
              <a:t>12/04/2018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F3B817E-3006-4DA7-AB2F-F4226486F436}" type="slidenum">
              <a:rPr lang="en-GB" smtClean="0"/>
              <a:t>‹#›</a:t>
            </a:fld>
            <a:endParaRPr lang="en-GB" dirty="0"/>
          </a:p>
        </p:txBody>
      </p:sp>
    </p:spTree>
    <p:extLst>
      <p:ext uri="{BB962C8B-B14F-4D97-AF65-F5344CB8AC3E}">
        <p14:creationId xmlns:p14="http://schemas.microsoft.com/office/powerpoint/2010/main" val="4054908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5E4E04-FA3B-4CC2-B22B-1F4522E7061B}" type="datetimeFigureOut">
              <a:rPr lang="en-GB" smtClean="0"/>
              <a:t>12/04/2018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3B817E-3006-4DA7-AB2F-F4226486F436}" type="slidenum">
              <a:rPr lang="en-GB" smtClean="0"/>
              <a:t>‹#›</a:t>
            </a:fld>
            <a:endParaRPr lang="en-GB" dirty="0"/>
          </a:p>
        </p:txBody>
      </p:sp>
    </p:spTree>
    <p:extLst>
      <p:ext uri="{BB962C8B-B14F-4D97-AF65-F5344CB8AC3E}">
        <p14:creationId xmlns:p14="http://schemas.microsoft.com/office/powerpoint/2010/main" val="1888590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l" defTabSz="914400" rtl="0" eaLnBrk="1" latinLnBrk="0" hangingPunct="1">
        <a:spcBef>
          <a:spcPct val="0"/>
        </a:spcBef>
        <a:buNone/>
        <a:defRPr sz="3600" b="1" kern="1200">
          <a:solidFill>
            <a:srgbClr val="002060"/>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02060"/>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rgbClr val="002060"/>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2060"/>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2060"/>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2060"/>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parqs.ac.uk/resource-item.php?item=2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parqs.ac.uk/culture.php?page=16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Student engagement in shaping the quality of transnational and online &amp; distance learning courses: national project outlines</a:t>
            </a:r>
          </a:p>
        </p:txBody>
      </p:sp>
      <p:sp>
        <p:nvSpPr>
          <p:cNvPr id="3" name="Subtitle 2"/>
          <p:cNvSpPr>
            <a:spLocks noGrp="1"/>
          </p:cNvSpPr>
          <p:nvPr>
            <p:ph type="subTitle" idx="1"/>
          </p:nvPr>
        </p:nvSpPr>
        <p:spPr>
          <a:xfrm>
            <a:off x="685800" y="3908648"/>
            <a:ext cx="7772400" cy="1896616"/>
          </a:xfrm>
        </p:spPr>
        <p:txBody>
          <a:bodyPr>
            <a:normAutofit/>
          </a:bodyPr>
          <a:lstStyle/>
          <a:p>
            <a:r>
              <a:rPr lang="en-GB" dirty="0" smtClean="0"/>
              <a:t>Thursday 19 May 2016</a:t>
            </a:r>
          </a:p>
          <a:p>
            <a:endParaRPr lang="en-GB" sz="800" dirty="0"/>
          </a:p>
          <a:p>
            <a:r>
              <a:rPr lang="en-GB" dirty="0" smtClean="0"/>
              <a:t>Hannah Clarke</a:t>
            </a:r>
          </a:p>
          <a:p>
            <a:r>
              <a:rPr lang="en-GB" dirty="0" smtClean="0"/>
              <a:t>Development Consultant</a:t>
            </a:r>
          </a:p>
        </p:txBody>
      </p:sp>
    </p:spTree>
    <p:extLst>
      <p:ext uri="{BB962C8B-B14F-4D97-AF65-F5344CB8AC3E}">
        <p14:creationId xmlns:p14="http://schemas.microsoft.com/office/powerpoint/2010/main" val="2037564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 in ODL</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Potential direction for the project:</a:t>
            </a:r>
          </a:p>
          <a:p>
            <a:r>
              <a:rPr lang="en-GB" dirty="0" smtClean="0"/>
              <a:t>Definition</a:t>
            </a:r>
          </a:p>
          <a:p>
            <a:r>
              <a:rPr lang="en-GB" dirty="0" smtClean="0"/>
              <a:t>Mapping</a:t>
            </a:r>
          </a:p>
          <a:p>
            <a:r>
              <a:rPr lang="en-GB" dirty="0" smtClean="0"/>
              <a:t>Identity and support</a:t>
            </a:r>
          </a:p>
          <a:p>
            <a:r>
              <a:rPr lang="en-GB" dirty="0" smtClean="0"/>
              <a:t>Quality systems</a:t>
            </a:r>
          </a:p>
          <a:p>
            <a:r>
              <a:rPr lang="en-GB" dirty="0" smtClean="0"/>
              <a:t>Representation</a:t>
            </a:r>
          </a:p>
          <a:p>
            <a:r>
              <a:rPr lang="en-GB" dirty="0" smtClean="0"/>
              <a:t>Staff practice</a:t>
            </a:r>
          </a:p>
        </p:txBody>
      </p:sp>
    </p:spTree>
    <p:extLst>
      <p:ext uri="{BB962C8B-B14F-4D97-AF65-F5344CB8AC3E}">
        <p14:creationId xmlns:p14="http://schemas.microsoft.com/office/powerpoint/2010/main" val="4266864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 in TNE</a:t>
            </a:r>
            <a:endParaRPr lang="en-GB" dirty="0"/>
          </a:p>
        </p:txBody>
      </p:sp>
      <p:sp>
        <p:nvSpPr>
          <p:cNvPr id="3" name="Content Placeholder 2"/>
          <p:cNvSpPr>
            <a:spLocks noGrp="1"/>
          </p:cNvSpPr>
          <p:nvPr>
            <p:ph idx="1"/>
          </p:nvPr>
        </p:nvSpPr>
        <p:spPr/>
        <p:txBody>
          <a:bodyPr>
            <a:normAutofit/>
          </a:bodyPr>
          <a:lstStyle/>
          <a:p>
            <a:r>
              <a:rPr lang="en-GB" dirty="0" smtClean="0"/>
              <a:t>Clear growth in Scottish TNE.</a:t>
            </a:r>
          </a:p>
          <a:p>
            <a:r>
              <a:rPr lang="en-GB" dirty="0" smtClean="0"/>
              <a:t>Increasing SA capacity.</a:t>
            </a:r>
          </a:p>
          <a:p>
            <a:r>
              <a:rPr lang="en-GB" dirty="0" smtClean="0"/>
              <a:t>Questions around:</a:t>
            </a:r>
          </a:p>
          <a:p>
            <a:pPr lvl="1"/>
            <a:r>
              <a:rPr lang="en-GB" dirty="0" smtClean="0"/>
              <a:t>Learning experiences.</a:t>
            </a:r>
          </a:p>
          <a:p>
            <a:pPr lvl="1"/>
            <a:r>
              <a:rPr lang="en-GB" dirty="0" smtClean="0"/>
              <a:t>Quality activities.</a:t>
            </a:r>
          </a:p>
          <a:p>
            <a:pPr lvl="1"/>
            <a:r>
              <a:rPr lang="en-GB" dirty="0" smtClean="0"/>
              <a:t>Governance </a:t>
            </a:r>
            <a:r>
              <a:rPr lang="en-GB" dirty="0"/>
              <a:t>and management</a:t>
            </a:r>
            <a:r>
              <a:rPr lang="en-GB" dirty="0" smtClean="0"/>
              <a:t>.</a:t>
            </a:r>
          </a:p>
          <a:p>
            <a:pPr lvl="1"/>
            <a:r>
              <a:rPr lang="en-GB" dirty="0" smtClean="0"/>
              <a:t>Equivalence versus imposition.</a:t>
            </a:r>
            <a:endParaRPr lang="en-GB" dirty="0"/>
          </a:p>
          <a:p>
            <a:pPr lvl="1"/>
            <a:endParaRPr lang="en-GB" dirty="0" smtClean="0"/>
          </a:p>
          <a:p>
            <a:endParaRPr lang="en-GB" dirty="0"/>
          </a:p>
        </p:txBody>
      </p:sp>
    </p:spTree>
    <p:extLst>
      <p:ext uri="{BB962C8B-B14F-4D97-AF65-F5344CB8AC3E}">
        <p14:creationId xmlns:p14="http://schemas.microsoft.com/office/powerpoint/2010/main" val="377625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srcRect l="1469" t="35633" r="53526" b="11061"/>
          <a:stretch/>
        </p:blipFill>
        <p:spPr bwMode="auto">
          <a:xfrm>
            <a:off x="0" y="1"/>
            <a:ext cx="9144000" cy="7045341"/>
          </a:xfrm>
          <a:prstGeom prst="rect">
            <a:avLst/>
          </a:prstGeom>
          <a:ln>
            <a:noFill/>
          </a:ln>
          <a:extLst>
            <a:ext uri="{53640926-AAD7-44D8-BBD7-CCE9431645EC}">
              <a14:shadowObscured xmlns:a14="http://schemas.microsoft.com/office/drawing/2010/main"/>
            </a:ext>
          </a:extLst>
        </p:spPr>
      </p:pic>
      <p:pic>
        <p:nvPicPr>
          <p:cNvPr id="5" name="Picture 4"/>
          <p:cNvPicPr/>
          <p:nvPr/>
        </p:nvPicPr>
        <p:blipFill rotWithShape="1">
          <a:blip r:embed="rId4"/>
          <a:srcRect l="1594" t="73887" r="1105" b="9109"/>
          <a:stretch/>
        </p:blipFill>
        <p:spPr bwMode="auto">
          <a:xfrm>
            <a:off x="500064" y="5941268"/>
            <a:ext cx="8143875" cy="800100"/>
          </a:xfrm>
          <a:prstGeom prst="rect">
            <a:avLst/>
          </a:prstGeom>
          <a:ln>
            <a:noFill/>
          </a:ln>
          <a:extLst>
            <a:ext uri="{53640926-AAD7-44D8-BBD7-CCE9431645EC}">
              <a14:shadowObscured xmlns:a14="http://schemas.microsoft.com/office/drawing/2010/main"/>
            </a:ext>
          </a:extLst>
        </p:spPr>
      </p:pic>
      <p:sp>
        <p:nvSpPr>
          <p:cNvPr id="10" name="Title 1"/>
          <p:cNvSpPr txBox="1">
            <a:spLocks/>
          </p:cNvSpPr>
          <p:nvPr/>
        </p:nvSpPr>
        <p:spPr>
          <a:xfrm>
            <a:off x="500062" y="188640"/>
            <a:ext cx="8193278" cy="1354162"/>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dirty="0">
                <a:solidFill>
                  <a:schemeClr val="bg1"/>
                </a:solidFill>
              </a:rPr>
              <a:t>A Student Engagement Framework for Scotland</a:t>
            </a:r>
          </a:p>
        </p:txBody>
      </p:sp>
      <p:sp>
        <p:nvSpPr>
          <p:cNvPr id="11" name="Content Placeholder 2"/>
          <p:cNvSpPr txBox="1">
            <a:spLocks/>
          </p:cNvSpPr>
          <p:nvPr/>
        </p:nvSpPr>
        <p:spPr>
          <a:xfrm>
            <a:off x="461048" y="1639343"/>
            <a:ext cx="8229600" cy="4741987"/>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700" dirty="0">
                <a:solidFill>
                  <a:schemeClr val="bg1"/>
                </a:solidFill>
              </a:rPr>
              <a:t>There are five key elements:</a:t>
            </a:r>
          </a:p>
          <a:p>
            <a:pPr marL="457200" indent="-457200">
              <a:buFont typeface="+mj-lt"/>
              <a:buAutoNum type="arabicPeriod"/>
            </a:pPr>
            <a:r>
              <a:rPr lang="en-GB" sz="2700" dirty="0">
                <a:solidFill>
                  <a:schemeClr val="bg1"/>
                </a:solidFill>
              </a:rPr>
              <a:t>Students feeling part of a supportive institution.</a:t>
            </a:r>
          </a:p>
          <a:p>
            <a:pPr marL="457200" indent="-457200">
              <a:buFont typeface="+mj-lt"/>
              <a:buAutoNum type="arabicPeriod"/>
            </a:pPr>
            <a:r>
              <a:rPr lang="en-GB" sz="2700" dirty="0">
                <a:solidFill>
                  <a:schemeClr val="bg1"/>
                </a:solidFill>
              </a:rPr>
              <a:t>Students engaging in their own learning.</a:t>
            </a:r>
          </a:p>
          <a:p>
            <a:pPr marL="457200" indent="-457200">
              <a:buFont typeface="+mj-lt"/>
              <a:buAutoNum type="arabicPeriod"/>
            </a:pPr>
            <a:r>
              <a:rPr lang="en-GB" sz="2700" b="1" dirty="0">
                <a:solidFill>
                  <a:schemeClr val="bg1"/>
                </a:solidFill>
              </a:rPr>
              <a:t>Students working with their institution in shaping the direction of learning.</a:t>
            </a:r>
          </a:p>
          <a:p>
            <a:pPr marL="457200" indent="-457200">
              <a:buFont typeface="+mj-lt"/>
              <a:buAutoNum type="arabicPeriod"/>
            </a:pPr>
            <a:r>
              <a:rPr lang="en-GB" sz="2700" b="1" dirty="0">
                <a:solidFill>
                  <a:schemeClr val="bg1"/>
                </a:solidFill>
              </a:rPr>
              <a:t>Formal mechanisms for quality and governance.</a:t>
            </a:r>
          </a:p>
          <a:p>
            <a:pPr marL="457200" indent="-457200">
              <a:buFont typeface="+mj-lt"/>
              <a:buAutoNum type="arabicPeriod"/>
            </a:pPr>
            <a:r>
              <a:rPr lang="en-GB" sz="2700" b="1" dirty="0">
                <a:solidFill>
                  <a:schemeClr val="bg1"/>
                </a:solidFill>
              </a:rPr>
              <a:t>Influencing the student experience at national level.</a:t>
            </a:r>
          </a:p>
          <a:p>
            <a:pPr marL="0" indent="0">
              <a:buNone/>
            </a:pPr>
            <a:endParaRPr lang="en-GB" sz="1100" b="1" dirty="0">
              <a:solidFill>
                <a:schemeClr val="bg1"/>
              </a:solidFill>
            </a:endParaRPr>
          </a:p>
          <a:p>
            <a:pPr marL="0" indent="0">
              <a:buNone/>
            </a:pPr>
            <a:r>
              <a:rPr lang="en-GB" sz="2200" dirty="0">
                <a:solidFill>
                  <a:schemeClr val="bg1"/>
                </a:solidFill>
              </a:rPr>
              <a:t>The use of the term ‘learning’ throughout the framework can apply to learning, teaching and assessment.</a:t>
            </a:r>
          </a:p>
          <a:p>
            <a:pPr marL="0" indent="0">
              <a:buNone/>
            </a:pPr>
            <a:endParaRPr lang="en-GB" dirty="0">
              <a:solidFill>
                <a:schemeClr val="bg1"/>
              </a:solidFill>
            </a:endParaRPr>
          </a:p>
        </p:txBody>
      </p:sp>
    </p:spTree>
    <p:extLst>
      <p:ext uri="{BB962C8B-B14F-4D97-AF65-F5344CB8AC3E}">
        <p14:creationId xmlns:p14="http://schemas.microsoft.com/office/powerpoint/2010/main" val="2508665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Contact</a:t>
            </a:r>
            <a:endParaRPr lang="en-GB" dirty="0"/>
          </a:p>
        </p:txBody>
      </p:sp>
      <p:sp>
        <p:nvSpPr>
          <p:cNvPr id="3" name="Content Placeholder 2"/>
          <p:cNvSpPr>
            <a:spLocks noGrp="1"/>
          </p:cNvSpPr>
          <p:nvPr>
            <p:ph idx="1"/>
          </p:nvPr>
        </p:nvSpPr>
        <p:spPr/>
        <p:txBody>
          <a:bodyPr>
            <a:normAutofit/>
          </a:bodyPr>
          <a:lstStyle/>
          <a:p>
            <a:r>
              <a:rPr lang="en-GB" dirty="0" smtClean="0">
                <a:hlinkClick r:id=""/>
              </a:rPr>
              <a:t>hannah.clarke@sparqs.ac.uk</a:t>
            </a:r>
          </a:p>
          <a:p>
            <a:r>
              <a:rPr lang="en-GB" dirty="0" smtClean="0">
                <a:hlinkClick r:id=""/>
              </a:rPr>
              <a:t>www.sparqs.ac.uk</a:t>
            </a:r>
            <a:r>
              <a:rPr lang="en-GB" dirty="0" smtClean="0"/>
              <a:t> </a:t>
            </a:r>
          </a:p>
        </p:txBody>
      </p:sp>
    </p:spTree>
    <p:extLst>
      <p:ext uri="{BB962C8B-B14F-4D97-AF65-F5344CB8AC3E}">
        <p14:creationId xmlns:p14="http://schemas.microsoft.com/office/powerpoint/2010/main" val="4178116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sparqs</a:t>
            </a:r>
            <a:endParaRPr lang="en-GB" dirty="0"/>
          </a:p>
        </p:txBody>
      </p:sp>
      <p:sp>
        <p:nvSpPr>
          <p:cNvPr id="3" name="Content Placeholder 2"/>
          <p:cNvSpPr>
            <a:spLocks noGrp="1"/>
          </p:cNvSpPr>
          <p:nvPr>
            <p:ph idx="1"/>
          </p:nvPr>
        </p:nvSpPr>
        <p:spPr/>
        <p:txBody>
          <a:bodyPr>
            <a:normAutofit/>
          </a:bodyPr>
          <a:lstStyle/>
          <a:p>
            <a:r>
              <a:rPr lang="en-GB" b="1" dirty="0" smtClean="0"/>
              <a:t>S</a:t>
            </a:r>
            <a:r>
              <a:rPr lang="en-GB" dirty="0" smtClean="0"/>
              <a:t>tudent </a:t>
            </a:r>
            <a:r>
              <a:rPr lang="en-GB" b="1" dirty="0" smtClean="0"/>
              <a:t>Par</a:t>
            </a:r>
            <a:r>
              <a:rPr lang="en-GB" dirty="0" smtClean="0"/>
              <a:t>tnerships in </a:t>
            </a:r>
            <a:r>
              <a:rPr lang="en-GB" b="1" dirty="0" smtClean="0"/>
              <a:t>Q</a:t>
            </a:r>
            <a:r>
              <a:rPr lang="en-GB" dirty="0" smtClean="0"/>
              <a:t>uality </a:t>
            </a:r>
            <a:r>
              <a:rPr lang="en-GB" b="1" dirty="0" smtClean="0"/>
              <a:t>S</a:t>
            </a:r>
            <a:r>
              <a:rPr lang="en-GB" dirty="0" smtClean="0"/>
              <a:t>cotland.</a:t>
            </a:r>
          </a:p>
          <a:p>
            <a:r>
              <a:rPr lang="en-GB" dirty="0" smtClean="0"/>
              <a:t>Support student engagement in quality in universities and colleges.</a:t>
            </a:r>
          </a:p>
          <a:p>
            <a:r>
              <a:rPr lang="en-GB" dirty="0" smtClean="0"/>
              <a:t>Training, research, events and more.</a:t>
            </a:r>
          </a:p>
          <a:p>
            <a:r>
              <a:rPr lang="en-GB" dirty="0" smtClean="0"/>
              <a:t>10 staff in Edinburgh and Inverness.</a:t>
            </a:r>
            <a:endParaRPr lang="en-GB" dirty="0" smtClean="0">
              <a:hlinkClick r:id=""/>
            </a:endParaRPr>
          </a:p>
          <a:p>
            <a:r>
              <a:rPr lang="en-GB" dirty="0" smtClean="0">
                <a:hlinkClick r:id=""/>
              </a:rPr>
              <a:t>www.sparqs.ac.uk</a:t>
            </a:r>
            <a:r>
              <a:rPr lang="en-GB" dirty="0" smtClean="0"/>
              <a:t> </a:t>
            </a:r>
          </a:p>
        </p:txBody>
      </p:sp>
    </p:spTree>
    <p:extLst>
      <p:ext uri="{BB962C8B-B14F-4D97-AF65-F5344CB8AC3E}">
        <p14:creationId xmlns:p14="http://schemas.microsoft.com/office/powerpoint/2010/main" val="547024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 mapping exercise, 2005</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sz="2400" dirty="0"/>
              <a:t>“At the majority of institutions it was admitted that </a:t>
            </a:r>
            <a:r>
              <a:rPr lang="en-GB" sz="2400" b="1" dirty="0"/>
              <a:t>distance-learning students, part-time students and postgraduate students are not well represented by the traditional course representative system</a:t>
            </a:r>
            <a:r>
              <a:rPr lang="en-GB" sz="2400" dirty="0"/>
              <a:t>.  Over the last few decades the numbers of students from these groups has been increasing and it would appear that both institutions and students’ associations struggle with </a:t>
            </a:r>
            <a:r>
              <a:rPr lang="en-GB" sz="2400" dirty="0" smtClean="0"/>
              <a:t>finding </a:t>
            </a:r>
            <a:r>
              <a:rPr lang="en-GB" sz="2400" dirty="0"/>
              <a:t>individuals who will give a representative voice to these groups</a:t>
            </a:r>
            <a:r>
              <a:rPr lang="en-GB" sz="2400" dirty="0" smtClean="0"/>
              <a:t>.”</a:t>
            </a:r>
          </a:p>
          <a:p>
            <a:pPr marL="0" indent="0">
              <a:buNone/>
            </a:pPr>
            <a:r>
              <a:rPr lang="en-GB" sz="2400" dirty="0">
                <a:hlinkClick r:id="rId3"/>
              </a:rPr>
              <a:t>http://</a:t>
            </a:r>
            <a:r>
              <a:rPr lang="en-GB" sz="2400" dirty="0" smtClean="0">
                <a:hlinkClick r:id="rId3"/>
              </a:rPr>
              <a:t>www.sparqs.ac.uk/resource-item.php?item=23</a:t>
            </a:r>
            <a:r>
              <a:rPr lang="en-GB" sz="2400" dirty="0" smtClean="0"/>
              <a:t> </a:t>
            </a:r>
            <a:endParaRPr lang="en-GB" sz="2400" dirty="0"/>
          </a:p>
        </p:txBody>
      </p:sp>
    </p:spTree>
    <p:extLst>
      <p:ext uri="{BB962C8B-B14F-4D97-AF65-F5344CB8AC3E}">
        <p14:creationId xmlns:p14="http://schemas.microsoft.com/office/powerpoint/2010/main" val="2620067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Celebrating SE, 2013</a:t>
            </a:r>
            <a:endParaRPr lang="en-GB" dirty="0"/>
          </a:p>
        </p:txBody>
      </p:sp>
      <p:sp>
        <p:nvSpPr>
          <p:cNvPr id="3" name="Content Placeholder 2"/>
          <p:cNvSpPr>
            <a:spLocks noGrp="1"/>
          </p:cNvSpPr>
          <p:nvPr>
            <p:ph idx="1"/>
          </p:nvPr>
        </p:nvSpPr>
        <p:spPr/>
        <p:txBody>
          <a:bodyPr>
            <a:normAutofit/>
          </a:bodyPr>
          <a:lstStyle/>
          <a:p>
            <a:pPr marL="0" indent="0">
              <a:buNone/>
            </a:pPr>
            <a:r>
              <a:rPr lang="en-GB" sz="2400" dirty="0"/>
              <a:t>“However, such groups have often been at the forefront of the rise in student </a:t>
            </a:r>
            <a:r>
              <a:rPr lang="en-GB" sz="2400" dirty="0" smtClean="0"/>
              <a:t>numbers </a:t>
            </a:r>
            <a:r>
              <a:rPr lang="en-GB" sz="2400" dirty="0"/>
              <a:t>and the move to widen access to higher education. As universities strive to make their learning more flexible and inclusive, it is vitally important that the means of engaging these students in commenting on and shaping their own learning also develops. </a:t>
            </a:r>
            <a:r>
              <a:rPr lang="en-GB" sz="2400" b="1" dirty="0"/>
              <a:t>This was and remains a challenge</a:t>
            </a:r>
            <a:r>
              <a:rPr lang="en-GB" sz="2400" dirty="0" smtClean="0"/>
              <a:t>.”</a:t>
            </a:r>
          </a:p>
          <a:p>
            <a:pPr marL="0" indent="0">
              <a:buNone/>
            </a:pPr>
            <a:r>
              <a:rPr lang="en-GB" sz="2400" dirty="0">
                <a:hlinkClick r:id="rId3"/>
              </a:rPr>
              <a:t>http://</a:t>
            </a:r>
            <a:r>
              <a:rPr lang="en-GB" sz="2400" dirty="0" smtClean="0">
                <a:hlinkClick r:id="rId3"/>
              </a:rPr>
              <a:t>www.sparqs.ac.uk/culture.php?page=166</a:t>
            </a:r>
            <a:r>
              <a:rPr lang="en-GB" sz="2400" dirty="0" smtClean="0"/>
              <a:t> </a:t>
            </a:r>
            <a:endParaRPr lang="en-GB" sz="2400" dirty="0"/>
          </a:p>
        </p:txBody>
      </p:sp>
    </p:spTree>
    <p:extLst>
      <p:ext uri="{BB962C8B-B14F-4D97-AF65-F5344CB8AC3E}">
        <p14:creationId xmlns:p14="http://schemas.microsoft.com/office/powerpoint/2010/main" val="2455384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srcRect l="1469" t="35633" r="53526" b="11061"/>
          <a:stretch/>
        </p:blipFill>
        <p:spPr bwMode="auto">
          <a:xfrm>
            <a:off x="0" y="1"/>
            <a:ext cx="9144000" cy="7045341"/>
          </a:xfrm>
          <a:prstGeom prst="rect">
            <a:avLst/>
          </a:prstGeom>
          <a:ln>
            <a:noFill/>
          </a:ln>
          <a:extLst>
            <a:ext uri="{53640926-AAD7-44D8-BBD7-CCE9431645EC}">
              <a14:shadowObscured xmlns:a14="http://schemas.microsoft.com/office/drawing/2010/main"/>
            </a:ext>
          </a:extLst>
        </p:spPr>
      </p:pic>
      <p:pic>
        <p:nvPicPr>
          <p:cNvPr id="5" name="Picture 4"/>
          <p:cNvPicPr/>
          <p:nvPr/>
        </p:nvPicPr>
        <p:blipFill rotWithShape="1">
          <a:blip r:embed="rId4"/>
          <a:srcRect l="1594" t="73887" r="1105" b="9109"/>
          <a:stretch/>
        </p:blipFill>
        <p:spPr bwMode="auto">
          <a:xfrm>
            <a:off x="500064" y="5941268"/>
            <a:ext cx="8143875" cy="800100"/>
          </a:xfrm>
          <a:prstGeom prst="rect">
            <a:avLst/>
          </a:prstGeom>
          <a:ln>
            <a:noFill/>
          </a:ln>
          <a:extLst>
            <a:ext uri="{53640926-AAD7-44D8-BBD7-CCE9431645EC}">
              <a14:shadowObscured xmlns:a14="http://schemas.microsoft.com/office/drawing/2010/main"/>
            </a:ext>
          </a:extLst>
        </p:spPr>
      </p:pic>
      <p:sp>
        <p:nvSpPr>
          <p:cNvPr id="10" name="Title 1"/>
          <p:cNvSpPr txBox="1">
            <a:spLocks/>
          </p:cNvSpPr>
          <p:nvPr/>
        </p:nvSpPr>
        <p:spPr>
          <a:xfrm>
            <a:off x="500062" y="188640"/>
            <a:ext cx="8193278" cy="1354162"/>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dirty="0">
                <a:solidFill>
                  <a:schemeClr val="bg1"/>
                </a:solidFill>
              </a:rPr>
              <a:t>A Student Engagement Framework for Scotland</a:t>
            </a:r>
          </a:p>
        </p:txBody>
      </p:sp>
      <p:sp>
        <p:nvSpPr>
          <p:cNvPr id="11" name="Content Placeholder 2"/>
          <p:cNvSpPr txBox="1">
            <a:spLocks/>
          </p:cNvSpPr>
          <p:nvPr/>
        </p:nvSpPr>
        <p:spPr>
          <a:xfrm>
            <a:off x="461048" y="1639343"/>
            <a:ext cx="8229600" cy="4741987"/>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700" dirty="0">
                <a:solidFill>
                  <a:schemeClr val="bg1"/>
                </a:solidFill>
              </a:rPr>
              <a:t>There are five key elements:</a:t>
            </a:r>
          </a:p>
          <a:p>
            <a:pPr marL="457200" indent="-457200">
              <a:buFont typeface="+mj-lt"/>
              <a:buAutoNum type="arabicPeriod"/>
            </a:pPr>
            <a:r>
              <a:rPr lang="en-GB" sz="2700" dirty="0">
                <a:solidFill>
                  <a:schemeClr val="bg1"/>
                </a:solidFill>
              </a:rPr>
              <a:t>Students feeling part of a supportive institution.</a:t>
            </a:r>
          </a:p>
          <a:p>
            <a:pPr marL="457200" indent="-457200">
              <a:buFont typeface="+mj-lt"/>
              <a:buAutoNum type="arabicPeriod"/>
            </a:pPr>
            <a:r>
              <a:rPr lang="en-GB" sz="2700" dirty="0">
                <a:solidFill>
                  <a:schemeClr val="bg1"/>
                </a:solidFill>
              </a:rPr>
              <a:t>Students engaging in their own learning.</a:t>
            </a:r>
          </a:p>
          <a:p>
            <a:pPr marL="457200" indent="-457200">
              <a:buFont typeface="+mj-lt"/>
              <a:buAutoNum type="arabicPeriod"/>
            </a:pPr>
            <a:r>
              <a:rPr lang="en-GB" sz="2700" b="1" dirty="0">
                <a:solidFill>
                  <a:schemeClr val="bg1"/>
                </a:solidFill>
              </a:rPr>
              <a:t>Students working with their institution in shaping the direction of learning.</a:t>
            </a:r>
          </a:p>
          <a:p>
            <a:pPr marL="457200" indent="-457200">
              <a:buFont typeface="+mj-lt"/>
              <a:buAutoNum type="arabicPeriod"/>
            </a:pPr>
            <a:r>
              <a:rPr lang="en-GB" sz="2700" b="1" dirty="0">
                <a:solidFill>
                  <a:schemeClr val="bg1"/>
                </a:solidFill>
              </a:rPr>
              <a:t>Formal mechanisms for quality and governance.</a:t>
            </a:r>
          </a:p>
          <a:p>
            <a:pPr marL="457200" indent="-457200">
              <a:buFont typeface="+mj-lt"/>
              <a:buAutoNum type="arabicPeriod"/>
            </a:pPr>
            <a:r>
              <a:rPr lang="en-GB" sz="2700" b="1" dirty="0">
                <a:solidFill>
                  <a:schemeClr val="bg1"/>
                </a:solidFill>
              </a:rPr>
              <a:t>Influencing the student experience at national level.</a:t>
            </a:r>
          </a:p>
          <a:p>
            <a:pPr marL="0" indent="0">
              <a:buNone/>
            </a:pPr>
            <a:endParaRPr lang="en-GB" sz="1100" b="1" dirty="0">
              <a:solidFill>
                <a:schemeClr val="bg1"/>
              </a:solidFill>
            </a:endParaRPr>
          </a:p>
          <a:p>
            <a:pPr marL="0" indent="0">
              <a:buNone/>
            </a:pPr>
            <a:r>
              <a:rPr lang="en-GB" sz="2200" dirty="0">
                <a:solidFill>
                  <a:schemeClr val="bg1"/>
                </a:solidFill>
              </a:rPr>
              <a:t>The use of the term ‘learning’ throughout the framework can apply to learning, teaching and assessment.</a:t>
            </a:r>
          </a:p>
          <a:p>
            <a:pPr marL="0" indent="0">
              <a:buNone/>
            </a:pPr>
            <a:endParaRPr lang="en-GB" dirty="0">
              <a:solidFill>
                <a:schemeClr val="bg1"/>
              </a:solidFill>
            </a:endParaRPr>
          </a:p>
        </p:txBody>
      </p:sp>
    </p:spTree>
    <p:extLst>
      <p:ext uri="{BB962C8B-B14F-4D97-AF65-F5344CB8AC3E}">
        <p14:creationId xmlns:p14="http://schemas.microsoft.com/office/powerpoint/2010/main" val="445776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srcRect l="1469" t="35633" r="53526" b="11061"/>
          <a:stretch/>
        </p:blipFill>
        <p:spPr bwMode="auto">
          <a:xfrm>
            <a:off x="0" y="1"/>
            <a:ext cx="9144000" cy="6858000"/>
          </a:xfrm>
          <a:prstGeom prst="rect">
            <a:avLst/>
          </a:prstGeom>
          <a:ln>
            <a:noFill/>
          </a:ln>
          <a:extLst>
            <a:ext uri="{53640926-AAD7-44D8-BBD7-CCE9431645EC}">
              <a14:shadowObscured xmlns:a14="http://schemas.microsoft.com/office/drawing/2010/main"/>
            </a:ext>
          </a:extLst>
        </p:spPr>
      </p:pic>
      <p:pic>
        <p:nvPicPr>
          <p:cNvPr id="5" name="Picture 4"/>
          <p:cNvPicPr/>
          <p:nvPr/>
        </p:nvPicPr>
        <p:blipFill rotWithShape="1">
          <a:blip r:embed="rId4"/>
          <a:srcRect l="1594" t="73887" r="1105" b="9109"/>
          <a:stretch/>
        </p:blipFill>
        <p:spPr bwMode="auto">
          <a:xfrm>
            <a:off x="500064" y="5941268"/>
            <a:ext cx="8143875" cy="800100"/>
          </a:xfrm>
          <a:prstGeom prst="rect">
            <a:avLst/>
          </a:prstGeom>
          <a:ln>
            <a:noFill/>
          </a:ln>
          <a:extLst>
            <a:ext uri="{53640926-AAD7-44D8-BBD7-CCE9431645EC}">
              <a14:shadowObscured xmlns:a14="http://schemas.microsoft.com/office/drawing/2010/main"/>
            </a:ext>
          </a:extLst>
        </p:spPr>
      </p:pic>
      <p:sp>
        <p:nvSpPr>
          <p:cNvPr id="10" name="Title 1"/>
          <p:cNvSpPr txBox="1">
            <a:spLocks/>
          </p:cNvSpPr>
          <p:nvPr/>
        </p:nvSpPr>
        <p:spPr>
          <a:xfrm>
            <a:off x="500062" y="188640"/>
            <a:ext cx="8193278" cy="1354162"/>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dirty="0">
                <a:solidFill>
                  <a:schemeClr val="bg1"/>
                </a:solidFill>
              </a:rPr>
              <a:t>A Student Engagement Framework for Scotland</a:t>
            </a:r>
          </a:p>
        </p:txBody>
      </p:sp>
      <p:sp>
        <p:nvSpPr>
          <p:cNvPr id="11" name="Content Placeholder 2"/>
          <p:cNvSpPr txBox="1">
            <a:spLocks/>
          </p:cNvSpPr>
          <p:nvPr/>
        </p:nvSpPr>
        <p:spPr>
          <a:xfrm>
            <a:off x="461048" y="1639343"/>
            <a:ext cx="8229600" cy="4741987"/>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700" dirty="0">
                <a:solidFill>
                  <a:schemeClr val="bg1"/>
                </a:solidFill>
              </a:rPr>
              <a:t>There are six features of effective student engagement:</a:t>
            </a:r>
          </a:p>
          <a:p>
            <a:pPr marL="457200" indent="-457200">
              <a:buFont typeface="+mj-lt"/>
              <a:buAutoNum type="arabicPeriod"/>
            </a:pPr>
            <a:r>
              <a:rPr lang="en-GB" sz="2700" dirty="0">
                <a:solidFill>
                  <a:schemeClr val="bg1"/>
                </a:solidFill>
              </a:rPr>
              <a:t>A culture of engagement.</a:t>
            </a:r>
          </a:p>
          <a:p>
            <a:pPr marL="457200" indent="-457200">
              <a:buFont typeface="+mj-lt"/>
              <a:buAutoNum type="arabicPeriod"/>
            </a:pPr>
            <a:r>
              <a:rPr lang="en-GB" sz="2700" dirty="0">
                <a:solidFill>
                  <a:schemeClr val="bg1"/>
                </a:solidFill>
              </a:rPr>
              <a:t>Students as partners.</a:t>
            </a:r>
          </a:p>
          <a:p>
            <a:pPr marL="457200" indent="-457200">
              <a:buFont typeface="+mj-lt"/>
              <a:buAutoNum type="arabicPeriod"/>
            </a:pPr>
            <a:r>
              <a:rPr lang="en-GB" sz="2700" b="1" dirty="0">
                <a:solidFill>
                  <a:schemeClr val="bg1"/>
                </a:solidFill>
              </a:rPr>
              <a:t>Responding to diversity.</a:t>
            </a:r>
          </a:p>
          <a:p>
            <a:pPr marL="457200" indent="-457200">
              <a:buFont typeface="+mj-lt"/>
              <a:buAutoNum type="arabicPeriod"/>
            </a:pPr>
            <a:r>
              <a:rPr lang="en-GB" sz="2700" dirty="0">
                <a:solidFill>
                  <a:schemeClr val="bg1"/>
                </a:solidFill>
              </a:rPr>
              <a:t>Valuing the student contribution.</a:t>
            </a:r>
          </a:p>
          <a:p>
            <a:pPr marL="457200" indent="-457200">
              <a:buFont typeface="+mj-lt"/>
              <a:buAutoNum type="arabicPeriod"/>
            </a:pPr>
            <a:r>
              <a:rPr lang="en-GB" sz="2700" dirty="0">
                <a:solidFill>
                  <a:schemeClr val="bg1"/>
                </a:solidFill>
              </a:rPr>
              <a:t>Focus on enhancement and change.</a:t>
            </a:r>
          </a:p>
          <a:p>
            <a:pPr marL="457200" indent="-457200">
              <a:buFont typeface="+mj-lt"/>
              <a:buAutoNum type="arabicPeriod"/>
            </a:pPr>
            <a:r>
              <a:rPr lang="en-GB" sz="2700" dirty="0">
                <a:solidFill>
                  <a:schemeClr val="bg1"/>
                </a:solidFill>
              </a:rPr>
              <a:t>Appropriate resources and support. </a:t>
            </a:r>
          </a:p>
          <a:p>
            <a:pPr marL="457200" indent="-457200">
              <a:buFont typeface="+mj-lt"/>
              <a:buAutoNum type="arabicPeriod"/>
            </a:pPr>
            <a:endParaRPr lang="en-GB" sz="2700" dirty="0">
              <a:solidFill>
                <a:schemeClr val="bg1"/>
              </a:solidFill>
            </a:endParaRPr>
          </a:p>
        </p:txBody>
      </p:sp>
    </p:spTree>
    <p:extLst>
      <p:ext uri="{BB962C8B-B14F-4D97-AF65-F5344CB8AC3E}">
        <p14:creationId xmlns:p14="http://schemas.microsoft.com/office/powerpoint/2010/main" val="4073294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t>
            </a:r>
            <a:r>
              <a:rPr lang="en-GB" dirty="0" smtClean="0"/>
              <a:t>trategic aims, 2013-18</a:t>
            </a:r>
            <a:endParaRPr lang="en-GB"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GB" dirty="0"/>
              <a:t>Support students to engage at all levels in enhancing their educational experience.</a:t>
            </a:r>
          </a:p>
          <a:p>
            <a:pPr marL="514350" indent="-514350">
              <a:buFont typeface="+mj-lt"/>
              <a:buAutoNum type="arabicPeriod"/>
            </a:pPr>
            <a:r>
              <a:rPr lang="en-GB" dirty="0" smtClean="0"/>
              <a:t>Support </a:t>
            </a:r>
            <a:r>
              <a:rPr lang="en-GB" dirty="0"/>
              <a:t>the development of practices and activities in institutions and their students’ associations that encourage and support student engagement.</a:t>
            </a:r>
          </a:p>
          <a:p>
            <a:pPr marL="514350" indent="-514350">
              <a:buFont typeface="+mj-lt"/>
              <a:buAutoNum type="arabicPeriod"/>
            </a:pPr>
            <a:r>
              <a:rPr lang="en-GB" dirty="0" smtClean="0"/>
              <a:t>Support </a:t>
            </a:r>
            <a:r>
              <a:rPr lang="en-GB" dirty="0"/>
              <a:t>student engagement with national sector agencies and policy developments.</a:t>
            </a:r>
          </a:p>
          <a:p>
            <a:pPr marL="514350" indent="-514350">
              <a:buFont typeface="+mj-lt"/>
              <a:buAutoNum type="arabicPeriod"/>
            </a:pPr>
            <a:r>
              <a:rPr lang="en-GB" dirty="0" smtClean="0"/>
              <a:t>Support </a:t>
            </a:r>
            <a:r>
              <a:rPr lang="en-GB" dirty="0"/>
              <a:t>the development of a culture of student engagement across Scotland.</a:t>
            </a:r>
          </a:p>
        </p:txBody>
      </p:sp>
    </p:spTree>
    <p:extLst>
      <p:ext uri="{BB962C8B-B14F-4D97-AF65-F5344CB8AC3E}">
        <p14:creationId xmlns:p14="http://schemas.microsoft.com/office/powerpoint/2010/main" val="1554588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new projects in 2016</a:t>
            </a:r>
            <a:endParaRPr lang="en-GB"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dirty="0" smtClean="0"/>
              <a:t>Student engagement in online and distance learning courses.</a:t>
            </a:r>
          </a:p>
          <a:p>
            <a:pPr marL="514350" indent="-514350">
              <a:buFont typeface="+mj-lt"/>
              <a:buAutoNum type="arabicPeriod"/>
            </a:pPr>
            <a:r>
              <a:rPr lang="en-GB" dirty="0" smtClean="0"/>
              <a:t>Student engagement at transnational campuses.</a:t>
            </a:r>
            <a:endParaRPr lang="en-GB" dirty="0"/>
          </a:p>
        </p:txBody>
      </p:sp>
    </p:spTree>
    <p:extLst>
      <p:ext uri="{BB962C8B-B14F-4D97-AF65-F5344CB8AC3E}">
        <p14:creationId xmlns:p14="http://schemas.microsoft.com/office/powerpoint/2010/main" val="3720387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 in ODL</a:t>
            </a:r>
            <a:endParaRPr lang="en-GB" dirty="0"/>
          </a:p>
        </p:txBody>
      </p:sp>
      <p:sp>
        <p:nvSpPr>
          <p:cNvPr id="3" name="Content Placeholder 2"/>
          <p:cNvSpPr>
            <a:spLocks noGrp="1"/>
          </p:cNvSpPr>
          <p:nvPr>
            <p:ph idx="1"/>
          </p:nvPr>
        </p:nvSpPr>
        <p:spPr/>
        <p:txBody>
          <a:bodyPr>
            <a:normAutofit/>
          </a:bodyPr>
          <a:lstStyle/>
          <a:p>
            <a:r>
              <a:rPr lang="en-GB" dirty="0" smtClean="0"/>
              <a:t>Expressions of strong interest in ODL from 4 universities in our 2015 Annual Support Visits.</a:t>
            </a:r>
          </a:p>
          <a:p>
            <a:r>
              <a:rPr lang="en-GB" dirty="0" smtClean="0"/>
              <a:t>Initial meeting on 11 May 2016.</a:t>
            </a:r>
          </a:p>
          <a:p>
            <a:r>
              <a:rPr lang="en-GB" dirty="0" smtClean="0"/>
              <a:t>Will broaden out to involve others.</a:t>
            </a:r>
          </a:p>
          <a:p>
            <a:r>
              <a:rPr lang="en-GB" dirty="0" smtClean="0"/>
              <a:t>Clear sense that there are issues worth exploring further.</a:t>
            </a:r>
          </a:p>
          <a:p>
            <a:endParaRPr lang="en-GB" dirty="0"/>
          </a:p>
        </p:txBody>
      </p:sp>
    </p:spTree>
    <p:extLst>
      <p:ext uri="{BB962C8B-B14F-4D97-AF65-F5344CB8AC3E}">
        <p14:creationId xmlns:p14="http://schemas.microsoft.com/office/powerpoint/2010/main" val="754927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sparqs presentation with twitter only 2014">
  <a:themeElements>
    <a:clrScheme name="Ali">
      <a:dk1>
        <a:sysClr val="windowText" lastClr="000000"/>
      </a:dk1>
      <a:lt1>
        <a:sysClr val="window" lastClr="FFFFFF"/>
      </a:lt1>
      <a:dk2>
        <a:srgbClr val="4E5B6F"/>
      </a:dk2>
      <a:lt2>
        <a:srgbClr val="D6ECFF"/>
      </a:lt2>
      <a:accent1>
        <a:srgbClr val="7FD13B"/>
      </a:accent1>
      <a:accent2>
        <a:srgbClr val="EA157A"/>
      </a:accent2>
      <a:accent3>
        <a:srgbClr val="FFFF00"/>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Strand xmlns="25beefa3-6df1-42c8-984e-35dbf263528a">Learning communities</Strand>
    <Meeting_x0020_Date xmlns="25beefa3-6df1-42c8-984e-35dbf263528a">2016-05-18T23:00:00+00:00</Meeting_x0020_Dat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Presentation" ma:contentTypeID="0x010100E524559A1B968C49BC07D9E1AA4E616600459591A892A8594E8DBFBABB16AF4F95" ma:contentTypeVersion="6" ma:contentTypeDescription="" ma:contentTypeScope="" ma:versionID="1869dc2eb5465127437d6dd4e15bf07b">
  <xsd:schema xmlns:xsd="http://www.w3.org/2001/XMLSchema" xmlns:p="http://schemas.microsoft.com/office/2006/metadata/properties" xmlns:ns2="25beefa3-6df1-42c8-984e-35dbf263528a" targetNamespace="http://schemas.microsoft.com/office/2006/metadata/properties" ma:root="true" ma:fieldsID="198049728a7397895f75724b53b843d1" ns2:_="">
    <xsd:import namespace="25beefa3-6df1-42c8-984e-35dbf263528a"/>
    <xsd:element name="properties">
      <xsd:complexType>
        <xsd:sequence>
          <xsd:element name="documentManagement">
            <xsd:complexType>
              <xsd:all>
                <xsd:element ref="ns2:Meeting_x0020_Date" minOccurs="0"/>
                <xsd:element ref="ns2:Strand" minOccurs="0"/>
              </xsd:all>
            </xsd:complexType>
          </xsd:element>
        </xsd:sequence>
      </xsd:complexType>
    </xsd:element>
  </xsd:schema>
  <xsd:schema xmlns:xsd="http://www.w3.org/2001/XMLSchema" xmlns:dms="http://schemas.microsoft.com/office/2006/documentManagement/types" targetNamespace="25beefa3-6df1-42c8-984e-35dbf263528a" elementFormDefault="qualified">
    <xsd:import namespace="http://schemas.microsoft.com/office/2006/documentManagement/types"/>
    <xsd:element name="Meeting_x0020_Date" ma:index="8" nillable="true" ma:displayName="Meeting Date" ma:format="DateOnly" ma:internalName="Meeting_x0020_Date">
      <xsd:simpleType>
        <xsd:restriction base="dms:DateTime"/>
      </xsd:simpleType>
    </xsd:element>
    <xsd:element name="Strand" ma:index="9" nillable="true" ma:displayName="Strand" ma:internalName="Strand">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spe:Receivers xmlns:spe="http://schemas.microsoft.com/sharepoint/events">
  <Receiver>
    <Name>QAA Hold Item Deleting</Name>
    <Type>3</Type>
    <SequenceNumber>1000</SequenceNumber>
    <Assembly>BlueSource.QAA.LegalHold, Version=1.0.0.0, Culture=neutral, PublicKeyToken=98e5a19c401bc91c</Assembly>
    <Class>BlueSource.QAA.LegalHold.StopOnHoldDeleteEvents</Class>
    <Data/>
    <Filter/>
  </Receiver>
</spe:Receivers>
</file>

<file path=customXml/itemProps1.xml><?xml version="1.0" encoding="utf-8"?>
<ds:datastoreItem xmlns:ds="http://schemas.openxmlformats.org/officeDocument/2006/customXml" ds:itemID="{431FED75-A4E8-4EDF-86E2-95D8EC5E8BE7}">
  <ds:schemaRefs>
    <ds:schemaRef ds:uri="http://purl.org/dc/elements/1.1/"/>
    <ds:schemaRef ds:uri="25beefa3-6df1-42c8-984e-35dbf263528a"/>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6C6F6743-63E4-45D0-A6FE-1CADF8AEC429}">
  <ds:schemaRefs>
    <ds:schemaRef ds:uri="http://schemas.microsoft.com/sharepoint/v3/contenttype/forms"/>
  </ds:schemaRefs>
</ds:datastoreItem>
</file>

<file path=customXml/itemProps3.xml><?xml version="1.0" encoding="utf-8"?>
<ds:datastoreItem xmlns:ds="http://schemas.openxmlformats.org/officeDocument/2006/customXml" ds:itemID="{262A2066-8F0B-42A7-A561-DC54460FA4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beefa3-6df1-42c8-984e-35dbf263528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D3EAB239-42F9-4D88-A31A-DB05E0CD1E0C}">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sparqs presentation with twitter only 2014</Template>
  <TotalTime>657</TotalTime>
  <Words>2278</Words>
  <Application>Microsoft Office PowerPoint</Application>
  <PresentationFormat>On-screen Show (4:3)</PresentationFormat>
  <Paragraphs>129</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Verdana</vt:lpstr>
      <vt:lpstr>sparqs presentation with twitter only 2014</vt:lpstr>
      <vt:lpstr>Student engagement in shaping the quality of transnational and online &amp; distance learning courses: national project outlines</vt:lpstr>
      <vt:lpstr>About sparqs</vt:lpstr>
      <vt:lpstr>HE mapping exercise, 2005</vt:lpstr>
      <vt:lpstr>Celebrating SE, 2013</vt:lpstr>
      <vt:lpstr>PowerPoint Presentation</vt:lpstr>
      <vt:lpstr>PowerPoint Presentation</vt:lpstr>
      <vt:lpstr>Strategic aims, 2013-18</vt:lpstr>
      <vt:lpstr>Two new projects in 2016</vt:lpstr>
      <vt:lpstr>SE in ODL</vt:lpstr>
      <vt:lpstr>SE in ODL</vt:lpstr>
      <vt:lpstr>SE in TNE</vt:lpstr>
      <vt:lpstr>PowerPoint Presentation</vt:lpstr>
      <vt:lpstr>Contact</vt:lpstr>
    </vt:vector>
  </TitlesOfParts>
  <Company>NUS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engagement - The quality of transnational courses</dc:title>
  <dc:creator>sparqs</dc:creator>
  <cp:lastModifiedBy>Oonagh Holland</cp:lastModifiedBy>
  <cp:revision>70</cp:revision>
  <dcterms:created xsi:type="dcterms:W3CDTF">2014-02-10T15:06:02Z</dcterms:created>
  <dcterms:modified xsi:type="dcterms:W3CDTF">2018-04-12T14:01:20Z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0x010100E524559A1B968C49BC07D9E1AA4E616600459591A892A8594E8DBFBABB16AF4F95</vt:lpwstr>
  </property>
</Properties>
</file>