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16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516" y="6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75335513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3683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913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2065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9778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4481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313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gradFill flip="none" rotWithShape="1">
          <a:gsLst>
            <a:gs pos="0">
              <a:srgbClr val="C1AD51"/>
            </a:gs>
            <a:gs pos="54676">
              <a:srgbClr val="AA8829"/>
            </a:gs>
            <a:gs pos="100000">
              <a:srgbClr val="946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2580639" y="1224279"/>
            <a:ext cx="7848602" cy="3688082"/>
          </a:xfrm>
          <a:prstGeom prst="rect">
            <a:avLst/>
          </a:prstGeom>
        </p:spPr>
        <p:txBody>
          <a:bodyPr lIns="20319" tIns="20319" rIns="20319" bIns="20319" anchor="b"/>
          <a:lstStyle>
            <a:lvl1pPr defTabSz="825500">
              <a:defRPr sz="64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2580639" y="4963159"/>
            <a:ext cx="7848602" cy="2463802"/>
          </a:xfrm>
          <a:prstGeom prst="rect">
            <a:avLst/>
          </a:prstGeom>
        </p:spPr>
        <p:txBody>
          <a:bodyPr lIns="20319" tIns="20319" rIns="20319" bIns="20319"/>
          <a:lstStyle>
            <a:lvl1pPr marL="0" indent="0" algn="ctr" defTabSz="825500">
              <a:spcBef>
                <a:spcPts val="0"/>
              </a:spcBef>
              <a:buSzTx/>
              <a:buFontTx/>
              <a:buNone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0" algn="ctr" defTabSz="825500">
              <a:spcBef>
                <a:spcPts val="0"/>
              </a:spcBef>
              <a:buSzTx/>
              <a:buFontTx/>
              <a:buNone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0" algn="ctr" defTabSz="825500">
              <a:spcBef>
                <a:spcPts val="0"/>
              </a:spcBef>
              <a:buSzTx/>
              <a:buFontTx/>
              <a:buNone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0" algn="ctr" defTabSz="825500">
              <a:spcBef>
                <a:spcPts val="0"/>
              </a:spcBef>
              <a:buSzTx/>
              <a:buFontTx/>
              <a:buNone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0" algn="ctr" defTabSz="825500">
              <a:spcBef>
                <a:spcPts val="0"/>
              </a:spcBef>
              <a:buSzTx/>
              <a:buFontTx/>
              <a:buNone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900853" y="1727199"/>
            <a:ext cx="11203094" cy="1219201"/>
          </a:xfrm>
          <a:prstGeom prst="rect">
            <a:avLst/>
          </a:prstGeom>
        </p:spPr>
        <p:txBody>
          <a:bodyPr lIns="27093" tIns="27093" rIns="27093" bIns="27093"/>
          <a:lstStyle>
            <a:lvl1pPr defTabSz="825500">
              <a:defRPr sz="78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7800"/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900853" y="2946399"/>
            <a:ext cx="11203094" cy="4910668"/>
          </a:xfrm>
          <a:prstGeom prst="rect">
            <a:avLst/>
          </a:prstGeom>
        </p:spPr>
        <p:txBody>
          <a:bodyPr lIns="27093" tIns="27093" rIns="27093" bIns="27093" anchor="ctr"/>
          <a:lstStyle>
            <a:lvl1pPr marL="439615" indent="-439615" defTabSz="825500">
              <a:spcBef>
                <a:spcPts val="59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1pPr>
            <a:lvl2pPr marL="1074615" indent="-439615" defTabSz="825500">
              <a:spcBef>
                <a:spcPts val="59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2pPr>
            <a:lvl3pPr marL="1709615" indent="-439615" defTabSz="825500">
              <a:spcBef>
                <a:spcPts val="59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3pPr>
            <a:lvl4pPr marL="2344615" indent="-439615" defTabSz="825500">
              <a:spcBef>
                <a:spcPts val="59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4pPr>
            <a:lvl5pPr marL="2979615" indent="-439615" defTabSz="825500">
              <a:spcBef>
                <a:spcPts val="59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gradFill flip="none" rotWithShape="1">
          <a:gsLst>
            <a:gs pos="0">
              <a:srgbClr val="82929E"/>
            </a:gs>
            <a:gs pos="100000">
              <a:srgbClr val="FFFF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355600" y="247431"/>
            <a:ext cx="12293600" cy="152443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24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</a:rPr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355600" y="1771868"/>
            <a:ext cx="12293600" cy="579076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304800" indent="-304800">
              <a:lnSpc>
                <a:spcPct val="180000"/>
              </a:lnSpc>
              <a:spcBef>
                <a:spcPts val="3800"/>
              </a:spcBef>
              <a:buClr>
                <a:srgbClr val="FF770F"/>
              </a:buClr>
              <a:buSzPct val="150000"/>
              <a:defRPr sz="20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  <a:lvl2pPr marL="304800" indent="-304800">
              <a:spcBef>
                <a:spcPts val="3800"/>
              </a:spcBef>
              <a:buClr>
                <a:srgbClr val="FF770F"/>
              </a:buClr>
              <a:buSzTx/>
              <a:buNone/>
              <a:defRPr sz="1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16000" indent="-304800">
              <a:spcBef>
                <a:spcPts val="3800"/>
              </a:spcBef>
              <a:buClr>
                <a:srgbClr val="863DFF"/>
              </a:buClr>
              <a:buSzPct val="124000"/>
              <a:buFont typeface="Arial Narrow"/>
              <a:defRPr sz="16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97000" indent="-304800">
              <a:spcBef>
                <a:spcPts val="3800"/>
              </a:spcBef>
              <a:buClr>
                <a:srgbClr val="525252"/>
              </a:buClr>
              <a:buSzPct val="81000"/>
              <a:buFont typeface="Gill Sans Light"/>
              <a:buChar char="•"/>
              <a:defRPr sz="32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Gill Sans Light"/>
                <a:ea typeface="Gill Sans Light"/>
                <a:cs typeface="Gill Sans Light"/>
                <a:sym typeface="Gill Sans Light"/>
              </a:defRPr>
            </a:lvl4pPr>
            <a:lvl5pPr marL="1778000" indent="-304800">
              <a:spcBef>
                <a:spcPts val="3800"/>
              </a:spcBef>
              <a:buClr>
                <a:srgbClr val="525252"/>
              </a:buClr>
              <a:buSzPct val="81000"/>
              <a:buFont typeface="Gill Sans Light"/>
              <a:buChar char="•"/>
              <a:defRPr sz="32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  <a:latin typeface="Gill Sans Light"/>
                <a:ea typeface="Gill Sans Light"/>
                <a:cs typeface="Gill Sans Light"/>
                <a:sym typeface="Gill Sans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1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16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525252"/>
                </a:solidFill>
                <a:uFill>
                  <a:solidFill>
                    <a:srgbClr val="525252"/>
                  </a:solidFill>
                </a:u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gradFill flip="none" rotWithShape="1">
          <a:gsLst>
            <a:gs pos="0">
              <a:srgbClr val="C1AD51"/>
            </a:gs>
            <a:gs pos="54676">
              <a:srgbClr val="AA8829"/>
            </a:gs>
            <a:gs pos="100000">
              <a:srgbClr val="946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1273386" y="2445173"/>
            <a:ext cx="10464802" cy="2479041"/>
          </a:xfrm>
          <a:prstGeom prst="rect">
            <a:avLst/>
          </a:prstGeom>
        </p:spPr>
        <p:txBody>
          <a:bodyPr lIns="27093" tIns="27093" rIns="27093" bIns="27093" anchor="b"/>
          <a:lstStyle>
            <a:lvl1pPr defTabSz="825500">
              <a:defRPr sz="6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6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1273386" y="4991946"/>
            <a:ext cx="10464802" cy="846668"/>
          </a:xfrm>
          <a:prstGeom prst="rect">
            <a:avLst/>
          </a:prstGeom>
        </p:spPr>
        <p:txBody>
          <a:bodyPr lIns="27093" tIns="27093" rIns="27093" bIns="27093"/>
          <a:lstStyle>
            <a:lvl1pPr marL="0" indent="0" algn="ctr" defTabSz="825500">
              <a:spcBef>
                <a:spcPts val="0"/>
              </a:spcBef>
              <a:buSzTx/>
              <a:buFontTx/>
              <a:buNone/>
              <a:defRPr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825500">
              <a:spcBef>
                <a:spcPts val="0"/>
              </a:spcBef>
              <a:buSzTx/>
              <a:buFontTx/>
              <a:buNone/>
              <a:defRPr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825500">
              <a:spcBef>
                <a:spcPts val="0"/>
              </a:spcBef>
              <a:buSzTx/>
              <a:buFontTx/>
              <a:buNone/>
              <a:defRPr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825500">
              <a:spcBef>
                <a:spcPts val="0"/>
              </a:spcBef>
              <a:buSzTx/>
              <a:buFontTx/>
              <a:buNone/>
              <a:defRPr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825500">
              <a:spcBef>
                <a:spcPts val="0"/>
              </a:spcBef>
              <a:buSzTx/>
              <a:buFontTx/>
              <a:buNone/>
              <a:defRPr sz="3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975359" y="2623537"/>
            <a:ext cx="11054082" cy="2903503"/>
          </a:xfrm>
          <a:prstGeom prst="rect">
            <a:avLst/>
          </a:prstGeom>
        </p:spPr>
        <p:txBody>
          <a:bodyPr/>
          <a:lstStyle>
            <a:lvl1pPr>
              <a:defRPr sz="6000" b="1"/>
            </a:lvl1pPr>
          </a:lstStyle>
          <a:p>
            <a:pPr lvl="0">
              <a:defRPr sz="1800" b="0"/>
            </a:pPr>
            <a:r>
              <a:rPr sz="6000" b="1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1950719" y="5527040"/>
            <a:ext cx="9103361" cy="422656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4200"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 sz="4200"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 sz="4200"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 sz="4200"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 sz="42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9320106" y="9126813"/>
            <a:ext cx="3034454" cy="345949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67130" y="558292"/>
            <a:ext cx="11670539" cy="11948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457200">
              <a:lnSpc>
                <a:spcPts val="5400"/>
              </a:lnSpc>
              <a:spcBef>
                <a:spcPts val="200"/>
              </a:spcBef>
              <a:tabLst>
                <a:tab pos="952500" algn="l"/>
              </a:tabLst>
              <a:defRPr sz="4500" b="1">
                <a:solidFill>
                  <a:srgbClr val="53585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500" b="1">
                <a:solidFill>
                  <a:srgbClr val="53585F"/>
                </a:solidFill>
              </a:rP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761322" y="1843531"/>
            <a:ext cx="11482156" cy="4637660"/>
          </a:xfrm>
          <a:prstGeom prst="rect">
            <a:avLst/>
          </a:prstGeom>
        </p:spPr>
        <p:txBody>
          <a:bodyPr lIns="48767" tIns="48767" rIns="48767" bIns="48767" anchor="ctr">
            <a:noAutofit/>
          </a:bodyPr>
          <a:lstStyle>
            <a:lvl1pPr marL="789297" indent="-535297" defTabSz="457200">
              <a:lnSpc>
                <a:spcPct val="130000"/>
              </a:lnSpc>
              <a:spcBef>
                <a:spcPts val="2000"/>
              </a:spcBef>
              <a:buClr>
                <a:srgbClr val="6635FF"/>
              </a:buClr>
              <a:buSzPct val="130000"/>
              <a:buFontTx/>
              <a:tabLst>
                <a:tab pos="1206500" algn="l"/>
              </a:tabLst>
              <a:defRPr sz="3400">
                <a:solidFill>
                  <a:srgbClr val="53585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11437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buChar char="•"/>
              <a:tabLst>
                <a:tab pos="15621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2pPr>
            <a:lvl3pPr marL="14866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tabLst>
                <a:tab pos="19050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3pPr>
            <a:lvl4pPr marL="18295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buChar char="•"/>
              <a:tabLst>
                <a:tab pos="22479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4pPr>
            <a:lvl5pPr marL="21851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buChar char="•"/>
              <a:tabLst>
                <a:tab pos="26035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3585F"/>
                </a:solidFill>
              </a:rPr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  <p:sp>
        <p:nvSpPr>
          <p:cNvPr id="49" name="Shape 49"/>
          <p:cNvSpPr/>
          <p:nvPr/>
        </p:nvSpPr>
        <p:spPr>
          <a:xfrm>
            <a:off x="-27094" y="1798319"/>
            <a:ext cx="13058988" cy="1"/>
          </a:xfrm>
          <a:prstGeom prst="line">
            <a:avLst/>
          </a:prstGeom>
          <a:ln>
            <a:solidFill>
              <a:srgbClr val="53585F"/>
            </a:solidFill>
            <a:miter lim="400000"/>
          </a:ln>
        </p:spPr>
        <p:txBody>
          <a:bodyPr lIns="27093" tIns="27093" rIns="27093" bIns="27093" anchor="ctr"/>
          <a:lstStyle/>
          <a:p>
            <a:pPr lvl="0" defTabSz="825500">
              <a:defRPr sz="2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Body Level One</a:t>
            </a:r>
          </a:p>
          <a:p>
            <a:pPr lvl="1">
              <a:defRPr sz="1800"/>
            </a:pPr>
            <a:r>
              <a:rPr sz="4400"/>
              <a:t>Body Level Two</a:t>
            </a:r>
          </a:p>
          <a:p>
            <a:pPr lvl="2">
              <a:defRPr sz="1800"/>
            </a:pPr>
            <a:r>
              <a:rPr sz="4400"/>
              <a:t>Body Level Three</a:t>
            </a:r>
          </a:p>
          <a:p>
            <a:pPr lvl="3">
              <a:defRPr sz="1800"/>
            </a:pPr>
            <a:r>
              <a:rPr sz="4400"/>
              <a:t>Body Level Four</a:t>
            </a:r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667130" y="558292"/>
            <a:ext cx="11670539" cy="11948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457200">
              <a:lnSpc>
                <a:spcPts val="5000"/>
              </a:lnSpc>
              <a:spcBef>
                <a:spcPts val="200"/>
              </a:spcBef>
              <a:tabLst>
                <a:tab pos="952500" algn="l"/>
              </a:tabLst>
              <a:defRPr sz="4200" b="1">
                <a:solidFill>
                  <a:srgbClr val="53585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>
                <a:solidFill>
                  <a:srgbClr val="53585F"/>
                </a:solidFill>
              </a:rP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761322" y="1887219"/>
            <a:ext cx="11482156" cy="3796286"/>
          </a:xfrm>
          <a:prstGeom prst="rect">
            <a:avLst/>
          </a:prstGeom>
        </p:spPr>
        <p:txBody>
          <a:bodyPr lIns="48767" tIns="48767" rIns="48767" bIns="48767" anchor="ctr">
            <a:noAutofit/>
          </a:bodyPr>
          <a:lstStyle>
            <a:lvl1pPr marL="789297" indent="-535297" defTabSz="457200">
              <a:lnSpc>
                <a:spcPct val="130000"/>
              </a:lnSpc>
              <a:spcBef>
                <a:spcPts val="2000"/>
              </a:spcBef>
              <a:buClr>
                <a:srgbClr val="6635FF"/>
              </a:buClr>
              <a:buSzPct val="130000"/>
              <a:buFontTx/>
              <a:tabLst>
                <a:tab pos="1206500" algn="l"/>
              </a:tabLst>
              <a:defRPr sz="3400">
                <a:solidFill>
                  <a:srgbClr val="53585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11437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buChar char="•"/>
              <a:tabLst>
                <a:tab pos="15621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2pPr>
            <a:lvl3pPr marL="14866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tabLst>
                <a:tab pos="19050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3pPr>
            <a:lvl4pPr marL="18295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buChar char="•"/>
              <a:tabLst>
                <a:tab pos="22479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4pPr>
            <a:lvl5pPr marL="2185173" indent="-534173" defTabSz="457200">
              <a:lnSpc>
                <a:spcPts val="4500"/>
              </a:lnSpc>
              <a:spcBef>
                <a:spcPts val="2000"/>
              </a:spcBef>
              <a:buSzPct val="171429"/>
              <a:buFontTx/>
              <a:buChar char="•"/>
              <a:tabLst>
                <a:tab pos="2603500" algn="l"/>
              </a:tabLst>
              <a:defRPr sz="3800"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3585F"/>
                </a:solidFill>
              </a:rPr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  <p:sp>
        <p:nvSpPr>
          <p:cNvPr id="57" name="Shape 57"/>
          <p:cNvSpPr/>
          <p:nvPr/>
        </p:nvSpPr>
        <p:spPr>
          <a:xfrm>
            <a:off x="-27094" y="1820163"/>
            <a:ext cx="13058988" cy="1"/>
          </a:xfrm>
          <a:prstGeom prst="line">
            <a:avLst/>
          </a:prstGeom>
          <a:ln w="12700">
            <a:solidFill>
              <a:srgbClr val="53585F"/>
            </a:solidFill>
            <a:miter lim="400000"/>
          </a:ln>
        </p:spPr>
        <p:txBody>
          <a:bodyPr lIns="27093" tIns="27093" rIns="27093" bIns="27093" anchor="ctr"/>
          <a:lstStyle/>
          <a:p>
            <a:pPr lvl="0" defTabSz="825500">
              <a:defRPr sz="2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Body Level One</a:t>
            </a:r>
          </a:p>
          <a:p>
            <a:pPr lvl="1">
              <a:defRPr sz="1800"/>
            </a:pPr>
            <a:r>
              <a:rPr sz="4400"/>
              <a:t>Body Level Two</a:t>
            </a:r>
          </a:p>
          <a:p>
            <a:pPr lvl="2">
              <a:defRPr sz="1800"/>
            </a:pPr>
            <a:r>
              <a:rPr sz="4400"/>
              <a:t>Body Level Three</a:t>
            </a:r>
          </a:p>
          <a:p>
            <a:pPr lvl="3">
              <a:defRPr sz="1800"/>
            </a:pPr>
            <a:r>
              <a:rPr sz="4400"/>
              <a:t>Body Level Four</a:t>
            </a:r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Body Level One</a:t>
            </a:r>
          </a:p>
          <a:p>
            <a:pPr lvl="1">
              <a:defRPr sz="1800"/>
            </a:pPr>
            <a:r>
              <a:rPr sz="4400"/>
              <a:t>Body Level Two</a:t>
            </a:r>
          </a:p>
          <a:p>
            <a:pPr lvl="2">
              <a:defRPr sz="1800"/>
            </a:pPr>
            <a:r>
              <a:rPr sz="4400"/>
              <a:t>Body Level Three</a:t>
            </a:r>
          </a:p>
          <a:p>
            <a:pPr lvl="3">
              <a:defRPr sz="1800"/>
            </a:pPr>
            <a:r>
              <a:rPr sz="4400"/>
              <a:t>Body Level Four</a:t>
            </a:r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lIns="0" tIns="0" rIns="0" bIns="0" anchor="b"/>
          <a:lstStyle>
            <a:lvl1pPr defTabSz="584200">
              <a:defRPr sz="6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584200">
              <a:spcBef>
                <a:spcPts val="0"/>
              </a:spcBef>
              <a:buSzTx/>
              <a:buFontTx/>
              <a:buNone/>
              <a:defRPr sz="32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defTabSz="584200">
              <a:defRPr sz="8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spcBef>
                <a:spcPts val="3200"/>
              </a:spcBef>
              <a:buSzPct val="75000"/>
              <a:buFontTx/>
              <a:defRPr sz="2800">
                <a:latin typeface="+mn-lt"/>
                <a:ea typeface="+mn-ea"/>
                <a:cs typeface="+mn-cs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2pPr>
            <a:lvl3pPr marL="1028700" indent="-342900" defTabSz="584200">
              <a:spcBef>
                <a:spcPts val="3200"/>
              </a:spcBef>
              <a:buSzPct val="75000"/>
              <a:buFontTx/>
              <a:defRPr sz="2800">
                <a:latin typeface="+mn-lt"/>
                <a:ea typeface="+mn-ea"/>
                <a:cs typeface="+mn-cs"/>
                <a:sym typeface="Helvetica Light"/>
              </a:defRPr>
            </a:lvl3pPr>
            <a:lvl4pPr marL="13716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4pPr>
            <a:lvl5pPr marL="17145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600">
                <a:latin typeface="+mn-lt"/>
                <a:ea typeface="+mn-ea"/>
                <a:cs typeface="+mn-cs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50239" y="130952"/>
            <a:ext cx="11704322" cy="2144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023" tIns="65023" rIns="65023" bIns="65023" anchor="ctr">
            <a:normAutofit/>
          </a:bodyPr>
          <a:lstStyle/>
          <a:p>
            <a:pPr lvl="0">
              <a:defRPr sz="1800"/>
            </a:pPr>
            <a:r>
              <a:rPr sz="62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50239" y="2275839"/>
            <a:ext cx="11704322" cy="7477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5023" tIns="65023" rIns="65023" bIns="65023">
            <a:normAutofit/>
          </a:bodyPr>
          <a:lstStyle/>
          <a:p>
            <a:pPr lvl="0">
              <a:defRPr sz="1800"/>
            </a:pPr>
            <a:r>
              <a:rPr sz="4400"/>
              <a:t>Body Level One</a:t>
            </a:r>
          </a:p>
          <a:p>
            <a:pPr lvl="1">
              <a:defRPr sz="1800"/>
            </a:pPr>
            <a:r>
              <a:rPr sz="4400"/>
              <a:t>Body Level Two</a:t>
            </a:r>
          </a:p>
          <a:p>
            <a:pPr lvl="2">
              <a:defRPr sz="1800"/>
            </a:pPr>
            <a:r>
              <a:rPr sz="4400"/>
              <a:t>Body Level Three</a:t>
            </a:r>
          </a:p>
          <a:p>
            <a:pPr lvl="3">
              <a:defRPr sz="1800"/>
            </a:pPr>
            <a:r>
              <a:rPr sz="4400"/>
              <a:t>Body Level Four</a:t>
            </a:r>
          </a:p>
          <a:p>
            <a:pPr lvl="4">
              <a:defRPr sz="1800"/>
            </a:pPr>
            <a:r>
              <a:rPr sz="44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9320107" y="9114112"/>
            <a:ext cx="3034454" cy="371349"/>
          </a:xfrm>
          <a:prstGeom prst="rect">
            <a:avLst/>
          </a:prstGeom>
          <a:ln w="12700">
            <a:miter lim="400000"/>
          </a:ln>
        </p:spPr>
        <p:txBody>
          <a:bodyPr lIns="65023" tIns="65023" rIns="65023" bIns="65023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spd="med"/>
  <p:txStyles>
    <p:titleStyle>
      <a:lvl1pPr algn="ctr">
        <a:defRPr sz="6200">
          <a:latin typeface="Calibri"/>
          <a:ea typeface="Calibri"/>
          <a:cs typeface="Calibri"/>
          <a:sym typeface="Calibri"/>
        </a:defRPr>
      </a:lvl1pPr>
      <a:lvl2pPr algn="ctr">
        <a:defRPr sz="6200">
          <a:latin typeface="Calibri"/>
          <a:ea typeface="Calibri"/>
          <a:cs typeface="Calibri"/>
          <a:sym typeface="Calibri"/>
        </a:defRPr>
      </a:lvl2pPr>
      <a:lvl3pPr algn="ctr">
        <a:defRPr sz="6200">
          <a:latin typeface="Calibri"/>
          <a:ea typeface="Calibri"/>
          <a:cs typeface="Calibri"/>
          <a:sym typeface="Calibri"/>
        </a:defRPr>
      </a:lvl3pPr>
      <a:lvl4pPr algn="ctr">
        <a:defRPr sz="6200">
          <a:latin typeface="Calibri"/>
          <a:ea typeface="Calibri"/>
          <a:cs typeface="Calibri"/>
          <a:sym typeface="Calibri"/>
        </a:defRPr>
      </a:lvl4pPr>
      <a:lvl5pPr algn="ctr">
        <a:defRPr sz="6200">
          <a:latin typeface="Calibri"/>
          <a:ea typeface="Calibri"/>
          <a:cs typeface="Calibri"/>
          <a:sym typeface="Calibri"/>
        </a:defRPr>
      </a:lvl5pPr>
      <a:lvl6pPr algn="ctr">
        <a:defRPr sz="6200">
          <a:latin typeface="Calibri"/>
          <a:ea typeface="Calibri"/>
          <a:cs typeface="Calibri"/>
          <a:sym typeface="Calibri"/>
        </a:defRPr>
      </a:lvl6pPr>
      <a:lvl7pPr algn="ctr">
        <a:defRPr sz="6200">
          <a:latin typeface="Calibri"/>
          <a:ea typeface="Calibri"/>
          <a:cs typeface="Calibri"/>
          <a:sym typeface="Calibri"/>
        </a:defRPr>
      </a:lvl7pPr>
      <a:lvl8pPr algn="ctr">
        <a:defRPr sz="6200">
          <a:latin typeface="Calibri"/>
          <a:ea typeface="Calibri"/>
          <a:cs typeface="Calibri"/>
          <a:sym typeface="Calibri"/>
        </a:defRPr>
      </a:lvl8pPr>
      <a:lvl9pPr algn="ctr">
        <a:defRPr sz="6200">
          <a:latin typeface="Calibri"/>
          <a:ea typeface="Calibri"/>
          <a:cs typeface="Calibri"/>
          <a:sym typeface="Calibri"/>
        </a:defRPr>
      </a:lvl9pPr>
    </p:titleStyle>
    <p:bodyStyle>
      <a:lvl1pPr marL="471487" indent="-471487">
        <a:spcBef>
          <a:spcPts val="700"/>
        </a:spcBef>
        <a:buSzPct val="100000"/>
        <a:buFont typeface="Arial"/>
        <a:buChar char="•"/>
        <a:defRPr sz="4400">
          <a:latin typeface="Calibri"/>
          <a:ea typeface="Calibri"/>
          <a:cs typeface="Calibri"/>
          <a:sym typeface="Calibri"/>
        </a:defRPr>
      </a:lvl1pPr>
      <a:lvl2pPr marL="906235" indent="-449035">
        <a:spcBef>
          <a:spcPts val="700"/>
        </a:spcBef>
        <a:buSzPct val="100000"/>
        <a:buFont typeface="Arial"/>
        <a:buChar char="–"/>
        <a:defRPr sz="4400">
          <a:latin typeface="Calibri"/>
          <a:ea typeface="Calibri"/>
          <a:cs typeface="Calibri"/>
          <a:sym typeface="Calibri"/>
        </a:defRPr>
      </a:lvl2pPr>
      <a:lvl3pPr marL="1333500" indent="-419100">
        <a:spcBef>
          <a:spcPts val="700"/>
        </a:spcBef>
        <a:buSzPct val="100000"/>
        <a:buFont typeface="Arial"/>
        <a:buChar char="•"/>
        <a:defRPr sz="4400">
          <a:latin typeface="Calibri"/>
          <a:ea typeface="Calibri"/>
          <a:cs typeface="Calibri"/>
          <a:sym typeface="Calibri"/>
        </a:defRPr>
      </a:lvl3pPr>
      <a:lvl4pPr marL="1874520" indent="-502920">
        <a:spcBef>
          <a:spcPts val="700"/>
        </a:spcBef>
        <a:buSzPct val="100000"/>
        <a:buFont typeface="Arial"/>
        <a:buChar char="–"/>
        <a:defRPr sz="4400">
          <a:latin typeface="Calibri"/>
          <a:ea typeface="Calibri"/>
          <a:cs typeface="Calibri"/>
          <a:sym typeface="Calibri"/>
        </a:defRPr>
      </a:lvl4pPr>
      <a:lvl5pPr marL="2331720" indent="-502920">
        <a:spcBef>
          <a:spcPts val="700"/>
        </a:spcBef>
        <a:buSzPct val="100000"/>
        <a:buFont typeface="Arial"/>
        <a:buChar char="»"/>
        <a:defRPr sz="4400">
          <a:latin typeface="Calibri"/>
          <a:ea typeface="Calibri"/>
          <a:cs typeface="Calibri"/>
          <a:sym typeface="Calibri"/>
        </a:defRPr>
      </a:lvl5pPr>
      <a:lvl6pPr marL="2788920" indent="-502920">
        <a:spcBef>
          <a:spcPts val="700"/>
        </a:spcBef>
        <a:buSzPct val="100000"/>
        <a:buFont typeface="Arial"/>
        <a:buChar char="•"/>
        <a:defRPr sz="4400">
          <a:latin typeface="Calibri"/>
          <a:ea typeface="Calibri"/>
          <a:cs typeface="Calibri"/>
          <a:sym typeface="Calibri"/>
        </a:defRPr>
      </a:lvl6pPr>
      <a:lvl7pPr marL="3246120" indent="-502920">
        <a:spcBef>
          <a:spcPts val="700"/>
        </a:spcBef>
        <a:buSzPct val="100000"/>
        <a:buFont typeface="Arial"/>
        <a:buChar char="•"/>
        <a:defRPr sz="4400">
          <a:latin typeface="Calibri"/>
          <a:ea typeface="Calibri"/>
          <a:cs typeface="Calibri"/>
          <a:sym typeface="Calibri"/>
        </a:defRPr>
      </a:lvl7pPr>
      <a:lvl8pPr marL="3703320" indent="-502920">
        <a:spcBef>
          <a:spcPts val="700"/>
        </a:spcBef>
        <a:buSzPct val="100000"/>
        <a:buFont typeface="Arial"/>
        <a:buChar char="•"/>
        <a:defRPr sz="4400">
          <a:latin typeface="Calibri"/>
          <a:ea typeface="Calibri"/>
          <a:cs typeface="Calibri"/>
          <a:sym typeface="Calibri"/>
        </a:defRPr>
      </a:lvl8pPr>
      <a:lvl9pPr marL="4160520" indent="-502920">
        <a:spcBef>
          <a:spcPts val="700"/>
        </a:spcBef>
        <a:buSzPct val="100000"/>
        <a:buFont typeface="Arial"/>
        <a:buChar char="•"/>
        <a:defRPr sz="44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an.pirie@ed.ac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tif"/><Relationship Id="rId4" Type="http://schemas.openxmlformats.org/officeDocument/2006/relationships/hyperlink" Target="mailto:nora.mogey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35FF"/>
            </a:gs>
            <a:gs pos="63100">
              <a:srgbClr val="4924BB"/>
            </a:gs>
            <a:gs pos="99335">
              <a:srgbClr val="2C137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397190" y="4167346"/>
            <a:ext cx="12210420" cy="2130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pPr lvl="0" defTabSz="457200">
              <a:lnSpc>
                <a:spcPct val="60000"/>
              </a:lnSpc>
              <a:spcBef>
                <a:spcPts val="200"/>
              </a:spcBef>
              <a:defRPr sz="1800"/>
            </a:pPr>
            <a:r>
              <a:rPr sz="4600" dirty="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rPr>
              <a:t>Technology Enhanced Assessment</a:t>
            </a:r>
            <a:br>
              <a:rPr sz="4600" dirty="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rPr>
            </a:br>
            <a:endParaRPr sz="16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0" name="Shape 70"/>
          <p:cNvSpPr/>
          <p:nvPr/>
        </p:nvSpPr>
        <p:spPr>
          <a:xfrm>
            <a:off x="8994089" y="6629170"/>
            <a:ext cx="3504049" cy="203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6575" tIns="36575" rIns="36575" bIns="36575" anchor="ctr">
            <a:spAutoFit/>
          </a:bodyPr>
          <a:lstStyle/>
          <a:p>
            <a:pPr lvl="0" algn="l">
              <a:lnSpc>
                <a:spcPct val="130000"/>
              </a:lnSpc>
              <a:defRPr sz="1800"/>
            </a:pPr>
            <a:r>
              <a:rPr sz="3500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Ian Pirie</a:t>
            </a:r>
            <a:endParaRPr sz="35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300" spc="90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ASSISTANT PRINCIPAL</a:t>
            </a:r>
            <a:endParaRPr sz="2300">
              <a:latin typeface="Gill Sans"/>
              <a:ea typeface="Gill Sans"/>
              <a:cs typeface="Gill Sans"/>
              <a:sym typeface="Gill Sans"/>
            </a:endParaRPr>
          </a:p>
          <a:p>
            <a:pPr lvl="0" algn="l">
              <a:defRPr sz="1800"/>
            </a:pPr>
            <a: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Learning and Development</a:t>
            </a:r>
            <a:b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</a:br>
            <a: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/>
            </a:r>
            <a:b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</a:br>
            <a:r>
              <a:rPr sz="2300" spc="115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PROFESSOR OF DESIGN</a:t>
            </a:r>
          </a:p>
        </p:txBody>
      </p:sp>
      <p:pic>
        <p:nvPicPr>
          <p:cNvPr id="71" name="image2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2087" y="7682485"/>
            <a:ext cx="1529091" cy="1590748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2459925" y="6629170"/>
            <a:ext cx="6075841" cy="203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6575" tIns="36575" rIns="36575" bIns="36575" anchor="ctr">
            <a:spAutoFit/>
          </a:bodyPr>
          <a:lstStyle/>
          <a:p>
            <a:pPr lvl="0" algn="r">
              <a:lnSpc>
                <a:spcPct val="130000"/>
              </a:lnSpc>
              <a:defRPr sz="1800"/>
            </a:pPr>
            <a:r>
              <a:rPr sz="3500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Nora  Mogey</a:t>
            </a:r>
            <a:endParaRPr sz="3500">
              <a:latin typeface="Gill Sans"/>
              <a:ea typeface="Gill Sans"/>
              <a:cs typeface="Gill Sans"/>
              <a:sym typeface="Gill Sans"/>
            </a:endParaRPr>
          </a:p>
          <a:p>
            <a:pPr lvl="0" algn="r">
              <a:defRPr sz="1800"/>
            </a:pPr>
            <a:r>
              <a:rPr sz="2300" spc="90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ASSISTANT DIRECTOR</a:t>
            </a:r>
            <a:endParaRPr sz="2300">
              <a:latin typeface="Gill Sans"/>
              <a:ea typeface="Gill Sans"/>
              <a:cs typeface="Gill Sans"/>
              <a:sym typeface="Gill Sans"/>
            </a:endParaRPr>
          </a:p>
          <a:p>
            <a:pPr lvl="0" algn="r">
              <a:defRPr sz="1800"/>
            </a:pPr>
            <a: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Academic  Developer</a:t>
            </a:r>
            <a:b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</a:br>
            <a: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/>
            </a:r>
            <a:br>
              <a:rPr sz="2300" spc="91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</a:br>
            <a:r>
              <a:rPr sz="2300" spc="115">
                <a:solidFill>
                  <a:srgbClr val="FFFFFF"/>
                </a:solidFill>
                <a:latin typeface="Gill Sans Light"/>
                <a:ea typeface="Gill Sans Light"/>
                <a:cs typeface="Gill Sans Light"/>
                <a:sym typeface="Gill Sans Light"/>
              </a:rPr>
              <a:t>INSTITUTE FOR ACADEMIC DEVELOPMENT</a:t>
            </a:r>
          </a:p>
        </p:txBody>
      </p:sp>
      <p:sp>
        <p:nvSpPr>
          <p:cNvPr id="73" name="Shape 73"/>
          <p:cNvSpPr/>
          <p:nvPr/>
        </p:nvSpPr>
        <p:spPr>
          <a:xfrm flipV="1">
            <a:off x="8771277" y="6814617"/>
            <a:ext cx="1" cy="1740757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C1376"/>
            </a:gs>
            <a:gs pos="100000">
              <a:srgbClr val="6635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4871440" y="4273830"/>
            <a:ext cx="3261920" cy="203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marL="40639" marR="40639" defTabSz="914400">
              <a:defRPr sz="11100" b="1">
                <a:solidFill>
                  <a:srgbClr val="FDFBFF"/>
                </a:solidFill>
                <a:uFill>
                  <a:solidFill/>
                </a:u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11100" b="1" dirty="0">
                <a:solidFill>
                  <a:srgbClr val="FDFBFF"/>
                </a:solidFill>
                <a:uFill>
                  <a:solidFill/>
                </a:uFill>
              </a:rPr>
              <a:t>END</a:t>
            </a:r>
          </a:p>
        </p:txBody>
      </p:sp>
      <p:pic>
        <p:nvPicPr>
          <p:cNvPr id="114" name="image2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2087" y="7682486"/>
            <a:ext cx="1529091" cy="15907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386864" y="1887219"/>
            <a:ext cx="12132279" cy="6624926"/>
          </a:xfrm>
          <a:prstGeom prst="rect">
            <a:avLst/>
          </a:prstGeom>
        </p:spPr>
        <p:txBody>
          <a:bodyPr/>
          <a:lstStyle/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53585F"/>
                </a:solidFill>
              </a:rPr>
              <a:t>Assisting the development of assessment for learning</a:t>
            </a: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53585F"/>
                </a:solidFill>
              </a:rPr>
              <a:t>Developing assessment literacy in our students</a:t>
            </a: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53585F"/>
                </a:solidFill>
              </a:rPr>
              <a:t>Engagement with and ownership of assessment and feedback</a:t>
            </a:r>
            <a:endParaRPr sz="3100" i="1" dirty="0">
              <a:solidFill>
                <a:srgbClr val="53585F"/>
              </a:solidFill>
            </a:endParaRP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53585F"/>
                </a:solidFill>
              </a:rPr>
              <a:t>More efficient management and communication of assessment</a:t>
            </a: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53585F"/>
                </a:solidFill>
              </a:rPr>
              <a:t>Potential of learning analytics and data analysis</a:t>
            </a:r>
          </a:p>
        </p:txBody>
      </p: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43840">
              <a:lnSpc>
                <a:spcPts val="4800"/>
              </a:lnSpc>
              <a:tabLst>
                <a:tab pos="508000" algn="l"/>
              </a:tabLst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53585F"/>
                </a:solidFill>
              </a:rPr>
              <a:t>Technology Enhanced Assessment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E00"/>
            </a:gs>
            <a:gs pos="63100">
              <a:srgbClr val="BC9218"/>
            </a:gs>
            <a:gs pos="99335">
              <a:srgbClr val="7751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938127" y="4147857"/>
            <a:ext cx="11128546" cy="2305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6575" tIns="36575" rIns="36575" bIns="36575" anchor="ctr">
            <a:normAutofit/>
          </a:bodyPr>
          <a:lstStyle/>
          <a:p>
            <a:pPr lvl="0" defTabSz="457200">
              <a:spcBef>
                <a:spcPts val="200"/>
              </a:spcBef>
              <a:defRPr sz="1800"/>
            </a:pPr>
            <a:r>
              <a:rPr sz="7800" dirty="0">
                <a:solidFill>
                  <a:srgbClr val="FFFFFF"/>
                </a:solidFill>
                <a:latin typeface="Avenir Book"/>
                <a:ea typeface="Gill Sans SemiBold"/>
                <a:cs typeface="Avenir Book"/>
                <a:sym typeface="Gill Sans SemiBold"/>
              </a:rPr>
              <a:t>Assessment P</a:t>
            </a:r>
            <a:r>
              <a:rPr sz="7800" dirty="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rPr>
              <a:t>ilots</a:t>
            </a:r>
            <a:endParaRPr sz="7800" dirty="0">
              <a:solidFill>
                <a:srgbClr val="FFFFFF"/>
              </a:solidFill>
              <a:latin typeface="Avenir Book"/>
              <a:ea typeface="Gill Sans SemiBold"/>
              <a:cs typeface="Avenir Book"/>
              <a:sym typeface="Gill Sans SemiBold"/>
            </a:endParaRPr>
          </a:p>
        </p:txBody>
      </p:sp>
      <p:pic>
        <p:nvPicPr>
          <p:cNvPr id="81" name="image2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2087" y="7682486"/>
            <a:ext cx="1529091" cy="15907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386864" y="1887219"/>
            <a:ext cx="12132279" cy="6624926"/>
          </a:xfrm>
          <a:prstGeom prst="rect">
            <a:avLst/>
          </a:prstGeom>
        </p:spPr>
        <p:txBody>
          <a:bodyPr/>
          <a:lstStyle/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53585F"/>
                </a:solidFill>
              </a:rPr>
              <a:t>Over </a:t>
            </a:r>
            <a:r>
              <a:rPr sz="2700" b="1">
                <a:solidFill>
                  <a:srgbClr val="53585F"/>
                </a:solidFill>
              </a:rPr>
              <a:t>40</a:t>
            </a:r>
            <a:r>
              <a:rPr sz="2700">
                <a:solidFill>
                  <a:srgbClr val="53585F"/>
                </a:solidFill>
              </a:rPr>
              <a:t> different award programmes, </a:t>
            </a:r>
            <a:r>
              <a:rPr sz="2700" b="1">
                <a:solidFill>
                  <a:srgbClr val="53585F"/>
                </a:solidFill>
              </a:rPr>
              <a:t>800</a:t>
            </a:r>
            <a:r>
              <a:rPr sz="2700">
                <a:solidFill>
                  <a:srgbClr val="53585F"/>
                </a:solidFill>
              </a:rPr>
              <a:t> students</a:t>
            </a: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53585F"/>
                </a:solidFill>
              </a:rPr>
              <a:t>Recognises student development</a:t>
            </a: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53585F"/>
                </a:solidFill>
              </a:rPr>
              <a:t>Assessment via structured report : </a:t>
            </a:r>
            <a:r>
              <a:rPr sz="2700" i="1">
                <a:solidFill>
                  <a:srgbClr val="53585F"/>
                </a:solidFill>
              </a:rPr>
              <a:t>reflections on development and impact</a:t>
            </a:r>
            <a:endParaRPr sz="2700">
              <a:solidFill>
                <a:srgbClr val="53585F"/>
              </a:solidFill>
            </a:endParaRP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53585F"/>
                </a:solidFill>
              </a:rPr>
              <a:t>Crowd Assess 1: Formative Feedback on mid point reflections (by peers)</a:t>
            </a: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53585F"/>
                </a:solidFill>
              </a:rPr>
              <a:t>Crowd Assess 2 : </a:t>
            </a:r>
            <a:r>
              <a:rPr sz="2700" i="1">
                <a:solidFill>
                  <a:srgbClr val="53585F"/>
                </a:solidFill>
              </a:rPr>
              <a:t>Peer ranking of final reflections</a:t>
            </a:r>
            <a:endParaRPr sz="2700">
              <a:solidFill>
                <a:srgbClr val="53585F"/>
              </a:solidFill>
            </a:endParaRPr>
          </a:p>
          <a:p>
            <a:pPr marL="663345" lvl="0" indent="-409345" defTabSz="243840">
              <a:lnSpc>
                <a:spcPct val="15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53585F"/>
                </a:solidFill>
              </a:rPr>
              <a:t>Review by staff (using sampling)</a:t>
            </a:r>
          </a:p>
        </p:txBody>
      </p:sp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43840">
              <a:lnSpc>
                <a:spcPts val="4800"/>
              </a:lnSpc>
              <a:tabLst>
                <a:tab pos="508000" algn="l"/>
              </a:tabLst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53585F"/>
                </a:solidFill>
              </a:rPr>
              <a:t>The Edinburgh Award: Peer Assessment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body" idx="1"/>
          </p:nvPr>
        </p:nvSpPr>
        <p:spPr>
          <a:xfrm>
            <a:off x="436260" y="1887219"/>
            <a:ext cx="12132280" cy="5979161"/>
          </a:xfrm>
          <a:prstGeom prst="rect">
            <a:avLst/>
          </a:prstGeom>
        </p:spPr>
        <p:txBody>
          <a:bodyPr/>
          <a:lstStyle/>
          <a:p>
            <a:pPr marL="663345" lvl="0" indent="-409345" defTabSz="243840">
              <a:lnSpc>
                <a:spcPct val="16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3585F"/>
                </a:solidFill>
              </a:rPr>
              <a:t>Draft Essay Plan (of a critique of a paper) </a:t>
            </a:r>
          </a:p>
          <a:p>
            <a:pPr marL="663345" lvl="0" indent="-409345" defTabSz="243840">
              <a:lnSpc>
                <a:spcPct val="16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400" b="1">
                <a:solidFill>
                  <a:srgbClr val="53585F"/>
                </a:solidFill>
              </a:rPr>
              <a:t>72</a:t>
            </a:r>
            <a:r>
              <a:rPr sz="3400">
                <a:solidFill>
                  <a:srgbClr val="53585F"/>
                </a:solidFill>
              </a:rPr>
              <a:t> students, 3</a:t>
            </a:r>
            <a:r>
              <a:rPr sz="3400" baseline="31999">
                <a:solidFill>
                  <a:srgbClr val="53585F"/>
                </a:solidFill>
              </a:rPr>
              <a:t>rd</a:t>
            </a:r>
            <a:r>
              <a:rPr sz="3400">
                <a:solidFill>
                  <a:srgbClr val="53585F"/>
                </a:solidFill>
              </a:rPr>
              <a:t> year</a:t>
            </a:r>
          </a:p>
          <a:p>
            <a:pPr marL="663345" lvl="0" indent="-409345" defTabSz="243840">
              <a:lnSpc>
                <a:spcPct val="16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53585F"/>
                </a:solidFill>
              </a:rPr>
              <a:t>About </a:t>
            </a:r>
            <a:r>
              <a:rPr sz="3400" b="1">
                <a:solidFill>
                  <a:srgbClr val="53585F"/>
                </a:solidFill>
              </a:rPr>
              <a:t>10 </a:t>
            </a:r>
            <a:r>
              <a:rPr sz="3400">
                <a:solidFill>
                  <a:srgbClr val="53585F"/>
                </a:solidFill>
              </a:rPr>
              <a:t>judgements each, including feedback</a:t>
            </a:r>
          </a:p>
        </p:txBody>
      </p: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43840">
              <a:lnSpc>
                <a:spcPts val="4800"/>
              </a:lnSpc>
              <a:tabLst>
                <a:tab pos="508000" algn="l"/>
              </a:tabLst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53585F"/>
                </a:solidFill>
              </a:rPr>
              <a:t>Physics (2013)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43840">
              <a:lnSpc>
                <a:spcPts val="4800"/>
              </a:lnSpc>
              <a:tabLst>
                <a:tab pos="508000" algn="l"/>
              </a:tabLst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53585F"/>
                </a:solidFill>
              </a:rPr>
              <a:t>Pilots (Spring 2015)</a:t>
            </a:r>
          </a:p>
        </p:txBody>
      </p:sp>
      <p:graphicFrame>
        <p:nvGraphicFramePr>
          <p:cNvPr id="94" name="Table 94"/>
          <p:cNvGraphicFramePr/>
          <p:nvPr>
            <p:extLst>
              <p:ext uri="{D42A27DB-BD31-4B8C-83A1-F6EECF244321}">
                <p14:modId xmlns:p14="http://schemas.microsoft.com/office/powerpoint/2010/main" val="1342016771"/>
              </p:ext>
            </p:extLst>
          </p:nvPr>
        </p:nvGraphicFramePr>
        <p:xfrm>
          <a:off x="442965" y="2576953"/>
          <a:ext cx="12118866" cy="5639088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81702"/>
                <a:gridCol w="1794933"/>
                <a:gridCol w="2269067"/>
                <a:gridCol w="2269066"/>
                <a:gridCol w="1862667"/>
                <a:gridCol w="1741431"/>
              </a:tblGrid>
              <a:tr h="589328"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Discipline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Work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Assignments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Judges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Total judgements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Reliability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Maths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Essay 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32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25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176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0.864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 rowSpan="2"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Clinical Education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Essay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26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 smtClean="0">
                          <a:latin typeface="Calibri"/>
                          <a:ea typeface="Calibri"/>
                          <a:cs typeface="Calibri"/>
                        </a:rPr>
                        <a:t>24</a:t>
                      </a:r>
                      <a:r>
                        <a:rPr lang="en-GB" sz="2000" baseline="0" dirty="0" smtClean="0"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2000" dirty="0" smtClean="0"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students)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235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0.828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Essay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42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3 (staff)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840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0.953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Biology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Abstract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365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333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2845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0.977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Divinity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Book review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 dirty="0">
                          <a:latin typeface="Calibri"/>
                          <a:ea typeface="Calibri"/>
                          <a:cs typeface="Calibri"/>
                        </a:rPr>
                        <a:t>116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96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715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0.929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Geosciences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Poster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20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30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183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0.954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Business School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Essay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600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3744">
                          <a:sym typeface="Helvetica Light"/>
                        </a:defRPr>
                      </a:pPr>
                      <a:endParaRPr sz="2000"/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3744">
                          <a:sym typeface="Helvetica Light"/>
                        </a:defRPr>
                      </a:pPr>
                      <a:endParaRPr sz="2000"/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3744">
                          <a:sym typeface="Helvetica Light"/>
                        </a:defRPr>
                      </a:pPr>
                      <a:endParaRPr sz="2000"/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  <a:tr h="589328"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Spanish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Precis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457200" lv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defRPr sz="1800"/>
                      </a:pPr>
                      <a:r>
                        <a:rPr sz="2000">
                          <a:latin typeface="Calibri"/>
                          <a:ea typeface="Calibri"/>
                          <a:cs typeface="Calibri"/>
                        </a:rPr>
                        <a:t>53</a:t>
                      </a:r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3744">
                          <a:sym typeface="Helvetica Light"/>
                        </a:defRPr>
                      </a:pPr>
                      <a:endParaRPr sz="2000" dirty="0"/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3744">
                          <a:sym typeface="Helvetica Light"/>
                        </a:defRPr>
                      </a:pPr>
                      <a:endParaRPr sz="2000"/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 sz="3744">
                          <a:sym typeface="Helvetica Light"/>
                        </a:defRPr>
                      </a:pPr>
                      <a:endParaRPr sz="2000" dirty="0"/>
                    </a:p>
                  </a:txBody>
                  <a:tcPr marL="63500" marR="63500" marT="0" marB="0" horzOverflow="overflow">
                    <a:lnL w="6350">
                      <a:solidFill>
                        <a:srgbClr val="CBCBCB"/>
                      </a:solidFill>
                      <a:miter lim="400000"/>
                    </a:lnL>
                    <a:lnR w="6350">
                      <a:solidFill>
                        <a:srgbClr val="CBCBCB"/>
                      </a:solidFill>
                      <a:miter lim="400000"/>
                    </a:lnR>
                    <a:lnT w="6350">
                      <a:solidFill>
                        <a:srgbClr val="CBCBCB"/>
                      </a:solidFill>
                      <a:miter lim="400000"/>
                    </a:lnT>
                    <a:lnB w="6350">
                      <a:solidFill>
                        <a:srgbClr val="CBCBCB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xfrm>
            <a:off x="436260" y="1887220"/>
            <a:ext cx="12132280" cy="5979160"/>
          </a:xfrm>
          <a:prstGeom prst="rect">
            <a:avLst/>
          </a:prstGeom>
        </p:spPr>
        <p:txBody>
          <a:bodyPr/>
          <a:lstStyle/>
          <a:p>
            <a:pPr marL="663345" lvl="0" indent="-409345" defTabSz="243840">
              <a:lnSpc>
                <a:spcPct val="18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Collecting experiences from students, staff &amp; PG tutors, support teams</a:t>
            </a:r>
          </a:p>
          <a:p>
            <a:pPr marL="663345" lvl="0" indent="-409345" defTabSz="243840">
              <a:lnSpc>
                <a:spcPct val="18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Technical integrations and interface improvements required</a:t>
            </a:r>
          </a:p>
          <a:p>
            <a:pPr marL="663345" lvl="0" indent="-409345" defTabSz="243840">
              <a:lnSpc>
                <a:spcPct val="18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Assessment literacy concerns</a:t>
            </a:r>
          </a:p>
          <a:p>
            <a:pPr marL="663345" lvl="0" indent="-409345" defTabSz="243840">
              <a:lnSpc>
                <a:spcPct val="18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85F"/>
                </a:solidFill>
              </a:rPr>
              <a:t>How reliable are traditional approaches to marking?</a:t>
            </a:r>
          </a:p>
        </p:txBody>
      </p:sp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43840">
              <a:lnSpc>
                <a:spcPts val="4800"/>
              </a:lnSpc>
              <a:tabLst>
                <a:tab pos="508000" algn="l"/>
              </a:tabLst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53585F"/>
                </a:solidFill>
              </a:rPr>
              <a:t>Evaluation - in progress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35FF"/>
            </a:gs>
            <a:gs pos="63100">
              <a:srgbClr val="4924BB"/>
            </a:gs>
            <a:gs pos="99335">
              <a:srgbClr val="2C137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2527533" y="3726065"/>
            <a:ext cx="7949734" cy="2606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8767" tIns="48767" rIns="48767" bIns="48767" anchor="ctr">
            <a:normAutofit/>
          </a:bodyPr>
          <a:lstStyle>
            <a:lvl1pPr defTabSz="457200">
              <a:spcBef>
                <a:spcPts val="200"/>
              </a:spcBef>
              <a:defRPr sz="13100" b="1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3100" b="1" dirty="0">
                <a:solidFill>
                  <a:srgbClr val="FFFFFF"/>
                </a:solidFill>
              </a:rPr>
              <a:t>Q&amp;A</a:t>
            </a:r>
          </a:p>
        </p:txBody>
      </p:sp>
      <p:pic>
        <p:nvPicPr>
          <p:cNvPr id="104" name="image2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2087" y="7682486"/>
            <a:ext cx="1529091" cy="15907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-16242" y="1887219"/>
            <a:ext cx="13058988" cy="7867538"/>
          </a:xfrm>
          <a:prstGeom prst="rect">
            <a:avLst/>
          </a:prstGeom>
          <a:gradFill>
            <a:gsLst>
              <a:gs pos="10233">
                <a:srgbClr val="FEFEFE"/>
              </a:gs>
              <a:gs pos="58682">
                <a:srgbClr val="9588BA"/>
              </a:gs>
              <a:gs pos="99335">
                <a:srgbClr val="2C1376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idx="1"/>
          </p:nvPr>
        </p:nvSpPr>
        <p:spPr>
          <a:xfrm>
            <a:off x="2459182" y="1688965"/>
            <a:ext cx="8108140" cy="6624926"/>
          </a:xfrm>
          <a:prstGeom prst="rect">
            <a:avLst/>
          </a:prstGeom>
        </p:spPr>
        <p:txBody>
          <a:bodyPr/>
          <a:lstStyle/>
          <a:p>
            <a:pPr marL="663345" lvl="0" indent="-409345" defTabSz="243840">
              <a:lnSpc>
                <a:spcPct val="12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Ian Pirie - </a:t>
            </a:r>
            <a:r>
              <a:rPr sz="3200">
                <a:solidFill>
                  <a:srgbClr val="6635FF"/>
                </a:solidFill>
                <a:hlinkClick r:id="rId3"/>
              </a:rPr>
              <a:t>ian.pirie@ed.ac.uk</a:t>
            </a:r>
            <a:endParaRPr sz="3200">
              <a:solidFill>
                <a:srgbClr val="53585F"/>
              </a:solidFill>
            </a:endParaRPr>
          </a:p>
          <a:p>
            <a:pPr marL="663345" lvl="0" indent="-409345" defTabSz="243840">
              <a:lnSpc>
                <a:spcPct val="120000"/>
              </a:lnSpc>
              <a:tabLst>
                <a:tab pos="635000" algn="l"/>
              </a:tabLst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3585F"/>
                </a:solidFill>
              </a:rPr>
              <a:t>Nora Mogey - </a:t>
            </a:r>
            <a:r>
              <a:rPr sz="3200">
                <a:solidFill>
                  <a:srgbClr val="6635FF"/>
                </a:solidFill>
                <a:hlinkClick r:id="rId4"/>
              </a:rPr>
              <a:t>nora.mogey@ed.ac.uk</a:t>
            </a:r>
            <a:r>
              <a:rPr sz="3200">
                <a:solidFill>
                  <a:srgbClr val="53585F"/>
                </a:solidFill>
              </a:rPr>
              <a:t/>
            </a:r>
            <a:br>
              <a:rPr sz="3200">
                <a:solidFill>
                  <a:srgbClr val="53585F"/>
                </a:solidFill>
              </a:rPr>
            </a:br>
            <a:endParaRPr sz="3200">
              <a:solidFill>
                <a:srgbClr val="53585F"/>
              </a:solidFill>
            </a:endParaRPr>
          </a:p>
        </p:txBody>
      </p:sp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43840">
              <a:lnSpc>
                <a:spcPts val="4800"/>
              </a:lnSpc>
              <a:tabLst>
                <a:tab pos="508000" algn="l"/>
              </a:tabLst>
              <a:defRPr sz="4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53585F"/>
                </a:solidFill>
              </a:rPr>
              <a:t>Contact</a:t>
            </a:r>
          </a:p>
        </p:txBody>
      </p:sp>
      <p:pic>
        <p:nvPicPr>
          <p:cNvPr id="109" name="image2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087" y="7682486"/>
            <a:ext cx="1529091" cy="15907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vents" ma:contentTypeID="0x0101000D7B7BD1BFCB284BBA8D6D2354210B8900753BB5479505734C95EEEBD17DDD19E8" ma:contentTypeVersion="3" ma:contentTypeDescription="" ma:contentTypeScope="" ma:versionID="595e6a0964a4997fdc028d8f2000190c">
  <xsd:schema xmlns:xsd="http://www.w3.org/2001/XMLSchema" xmlns:p="http://schemas.microsoft.com/office/2006/metadata/properties" xmlns:ns2="25beefa3-6df1-42c8-984e-35dbf263528a" targetNamespace="http://schemas.microsoft.com/office/2006/metadata/properties" ma:root="true" ma:fieldsID="cd40df22ccfd0826a112534dd22cc05d" ns2:_="">
    <xsd:import namespace="25beefa3-6df1-42c8-984e-35dbf263528a"/>
    <xsd:element name="properties">
      <xsd:complexType>
        <xsd:sequence>
          <xsd:element name="documentManagement">
            <xsd:complexType>
              <xsd:all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5beefa3-6df1-42c8-984e-35dbf263528a" elementFormDefault="qualified">
    <xsd:import namespace="http://schemas.microsoft.com/office/2006/documentManagement/types"/>
    <xsd:element name="Date" ma:index="8" nillable="true" ma:displayName="Date" ma:format="DateOnly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spe:Receivers xmlns:spe="http://schemas.microsoft.com/sharepoint/events">
  <Receiver>
    <Name>QAA Hold Item Deleting</Name>
    <Type>3</Type>
    <SequenceNumber>1000</SequenceNumber>
    <Assembly>BlueSource.QAA.LegalHold, Version=1.0.0.0, Culture=neutral, PublicKeyToken=98e5a19c401bc91c</Assembly>
    <Class>BlueSource.QAA.LegalHold.StopOnHoldDeleteEvents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Date xmlns="25beefa3-6df1-42c8-984e-35dbf263528a">2015-03-18T00:00:00+00:00</Date>
  </documentManagement>
</p:properties>
</file>

<file path=customXml/itemProps1.xml><?xml version="1.0" encoding="utf-8"?>
<ds:datastoreItem xmlns:ds="http://schemas.openxmlformats.org/officeDocument/2006/customXml" ds:itemID="{3B7CC111-4821-46AB-85F8-292AC7947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eefa3-6df1-42c8-984e-35dbf263528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E6EEE3B-133C-428C-B3DB-CD8041F14EE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1EA5E56-F7DD-434E-A265-538BF64B287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D851761-593D-40FD-B685-B4080C3B6393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25beefa3-6df1-42c8-984e-35dbf263528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252</Words>
  <Application>Microsoft Office PowerPoint</Application>
  <PresentationFormat>Custom</PresentationFormat>
  <Paragraphs>89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Narrow</vt:lpstr>
      <vt:lpstr>Avenir Book</vt:lpstr>
      <vt:lpstr>Calibri</vt:lpstr>
      <vt:lpstr>Gill Sans</vt:lpstr>
      <vt:lpstr>Gill Sans Light</vt:lpstr>
      <vt:lpstr>Gill Sans SemiBold</vt:lpstr>
      <vt:lpstr>Helvetica Light</vt:lpstr>
      <vt:lpstr>Helvetica Neue</vt:lpstr>
      <vt:lpstr>White</vt:lpstr>
      <vt:lpstr>PowerPoint Presentation</vt:lpstr>
      <vt:lpstr>Technology Enhanced Assessment</vt:lpstr>
      <vt:lpstr>PowerPoint Presentation</vt:lpstr>
      <vt:lpstr>The Edinburgh Award: Peer Assessment</vt:lpstr>
      <vt:lpstr>Physics (2013)</vt:lpstr>
      <vt:lpstr>Pilots (Spring 2015)</vt:lpstr>
      <vt:lpstr>Evaluation - in progress</vt:lpstr>
      <vt:lpstr>PowerPoint Presentation</vt:lpstr>
      <vt:lpstr>Contact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Enhanced Assessment</dc:title>
  <dc:creator>University of Edinburgh</dc:creator>
  <cp:lastModifiedBy>Oonagh Holland</cp:lastModifiedBy>
  <cp:revision>4</cp:revision>
  <dcterms:modified xsi:type="dcterms:W3CDTF">2018-04-23T10:13:37Z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0x0101000D7B7BD1BFCB284BBA8D6D2354210B8900753BB5479505734C95EEEBD17DDD19E8</vt:lpwstr>
  </property>
</Properties>
</file>